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  <p:sldMasterId id="2147483670" r:id="rId2"/>
    <p:sldMasterId id="2147483703" r:id="rId3"/>
  </p:sldMasterIdLst>
  <p:notesMasterIdLst>
    <p:notesMasterId r:id="rId84"/>
  </p:notesMasterIdLst>
  <p:handoutMasterIdLst>
    <p:handoutMasterId r:id="rId85"/>
  </p:handoutMasterIdLst>
  <p:sldIdLst>
    <p:sldId id="256" r:id="rId4"/>
    <p:sldId id="366" r:id="rId5"/>
    <p:sldId id="419" r:id="rId6"/>
    <p:sldId id="365" r:id="rId7"/>
    <p:sldId id="367" r:id="rId8"/>
    <p:sldId id="368" r:id="rId9"/>
    <p:sldId id="373" r:id="rId10"/>
    <p:sldId id="259" r:id="rId11"/>
    <p:sldId id="313" r:id="rId12"/>
    <p:sldId id="466" r:id="rId13"/>
    <p:sldId id="467" r:id="rId14"/>
    <p:sldId id="468" r:id="rId15"/>
    <p:sldId id="353" r:id="rId16"/>
    <p:sldId id="354" r:id="rId17"/>
    <p:sldId id="425" r:id="rId18"/>
    <p:sldId id="356" r:id="rId19"/>
    <p:sldId id="460" r:id="rId20"/>
    <p:sldId id="461" r:id="rId21"/>
    <p:sldId id="462" r:id="rId22"/>
    <p:sldId id="463" r:id="rId23"/>
    <p:sldId id="464" r:id="rId24"/>
    <p:sldId id="465" r:id="rId25"/>
    <p:sldId id="352" r:id="rId26"/>
    <p:sldId id="262" r:id="rId27"/>
    <p:sldId id="426" r:id="rId28"/>
    <p:sldId id="427" r:id="rId29"/>
    <p:sldId id="428" r:id="rId30"/>
    <p:sldId id="429" r:id="rId31"/>
    <p:sldId id="385" r:id="rId32"/>
    <p:sldId id="386" r:id="rId33"/>
    <p:sldId id="303" r:id="rId34"/>
    <p:sldId id="459" r:id="rId35"/>
    <p:sldId id="434" r:id="rId36"/>
    <p:sldId id="435" r:id="rId37"/>
    <p:sldId id="436" r:id="rId38"/>
    <p:sldId id="264" r:id="rId39"/>
    <p:sldId id="389" r:id="rId40"/>
    <p:sldId id="304" r:id="rId41"/>
    <p:sldId id="337" r:id="rId42"/>
    <p:sldId id="437" r:id="rId43"/>
    <p:sldId id="394" r:id="rId44"/>
    <p:sldId id="447" r:id="rId45"/>
    <p:sldId id="338" r:id="rId46"/>
    <p:sldId id="395" r:id="rId47"/>
    <p:sldId id="396" r:id="rId48"/>
    <p:sldId id="397" r:id="rId49"/>
    <p:sldId id="340" r:id="rId50"/>
    <p:sldId id="438" r:id="rId51"/>
    <p:sldId id="399" r:id="rId52"/>
    <p:sldId id="400" r:id="rId53"/>
    <p:sldId id="341" r:id="rId54"/>
    <p:sldId id="439" r:id="rId55"/>
    <p:sldId id="403" r:id="rId56"/>
    <p:sldId id="404" r:id="rId57"/>
    <p:sldId id="342" r:id="rId58"/>
    <p:sldId id="448" r:id="rId59"/>
    <p:sldId id="440" r:id="rId60"/>
    <p:sldId id="406" r:id="rId61"/>
    <p:sldId id="408" r:id="rId62"/>
    <p:sldId id="343" r:id="rId63"/>
    <p:sldId id="409" r:id="rId64"/>
    <p:sldId id="410" r:id="rId65"/>
    <p:sldId id="411" r:id="rId66"/>
    <p:sldId id="359" r:id="rId67"/>
    <p:sldId id="412" r:id="rId68"/>
    <p:sldId id="414" r:id="rId69"/>
    <p:sldId id="305" r:id="rId70"/>
    <p:sldId id="306" r:id="rId71"/>
    <p:sldId id="307" r:id="rId72"/>
    <p:sldId id="391" r:id="rId73"/>
    <p:sldId id="441" r:id="rId74"/>
    <p:sldId id="418" r:id="rId75"/>
    <p:sldId id="296" r:id="rId76"/>
    <p:sldId id="309" r:id="rId77"/>
    <p:sldId id="349" r:id="rId78"/>
    <p:sldId id="344" r:id="rId79"/>
    <p:sldId id="346" r:id="rId80"/>
    <p:sldId id="347" r:id="rId81"/>
    <p:sldId id="311" r:id="rId82"/>
    <p:sldId id="297" r:id="rId83"/>
  </p:sldIdLst>
  <p:sldSz cx="9906000" cy="6858000" type="A4"/>
  <p:notesSz cx="9928225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 frameSlides="1"/>
  <p:clrMru>
    <a:srgbClr val="33CCFF"/>
    <a:srgbClr val="0033CC"/>
    <a:srgbClr val="FFFF66"/>
    <a:srgbClr val="99CCFF"/>
    <a:srgbClr val="00FFFF"/>
    <a:srgbClr val="66FFFF"/>
    <a:srgbClr val="99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6" autoAdjust="0"/>
    <p:restoredTop sz="99636" autoAdjust="0"/>
  </p:normalViewPr>
  <p:slideViewPr>
    <p:cSldViewPr>
      <p:cViewPr varScale="1">
        <p:scale>
          <a:sx n="100" d="100"/>
          <a:sy n="100" d="100"/>
        </p:scale>
        <p:origin x="-90" y="-28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24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270557029177731E-2"/>
          <c:y val="4.0998217468805727E-2"/>
          <c:w val="0.86206896551723933"/>
          <c:h val="0.86096256684491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г. Факт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5,488</a:t>
                    </a:r>
                    <a:endParaRPr lang="en-US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81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г. 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5,172</a:t>
                    </a:r>
                    <a:endParaRPr lang="en-US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87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г. Оценка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5,118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 г. План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5,068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11.6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2022г. План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5,015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11.5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2023г. План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4,960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11.4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1117312"/>
        <c:axId val="181118848"/>
      </c:barChart>
      <c:catAx>
        <c:axId val="18111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3623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vert="horz"/>
          <a:lstStyle/>
          <a:p>
            <a:pPr>
              <a:defRPr sz="1281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81118848"/>
        <c:crosses val="autoZero"/>
        <c:auto val="1"/>
        <c:lblAlgn val="ctr"/>
        <c:lblOffset val="100"/>
        <c:noMultiLvlLbl val="0"/>
      </c:catAx>
      <c:valAx>
        <c:axId val="181118848"/>
        <c:scaling>
          <c:orientation val="minMax"/>
        </c:scaling>
        <c:delete val="1"/>
        <c:axPos val="l"/>
        <c:majorGridlines>
          <c:spPr>
            <a:ln w="3406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81117312"/>
        <c:crosses val="autoZero"/>
        <c:crossBetween val="between"/>
      </c:valAx>
      <c:spPr>
        <a:noFill/>
        <a:ln w="2723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2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2400" b="1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занятых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экономике (тыс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760529933758289"/>
          <c:y val="1.72739137318275E-2"/>
        </c:manualLayout>
      </c:layout>
      <c:overlay val="0"/>
      <c:spPr>
        <a:noFill/>
        <a:ln w="27813">
          <a:noFill/>
        </a:ln>
      </c:spPr>
    </c:title>
    <c:autoTitleDeleted val="0"/>
    <c:view3D>
      <c:rotX val="22"/>
      <c:hPercent val="100"/>
      <c:rotY val="29"/>
      <c:depthPercent val="100"/>
      <c:rAngAx val="0"/>
      <c:perspective val="30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2226249496590701E-2"/>
          <c:y val="9.0185661712749207E-2"/>
          <c:w val="0.76431023899790307"/>
          <c:h val="0.78249336870026087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2021 г. отчёт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9703092668971953E-3"/>
                  <c:y val="1.1232837019205789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666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1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2.6659999999999999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2022 г. отчёт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834215167548503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951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2.9509999999999987</c:v>
                </c:pt>
              </c:numCache>
            </c:numRef>
          </c:val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2023 г. отчёт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965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2.9649999999999999</c:v>
                </c:pt>
              </c:numCache>
            </c:numRef>
          </c:val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2024.  прогноз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373173698627872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2,991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2.9909999999999997</c:v>
                </c:pt>
              </c:numCache>
            </c:numRef>
          </c:val>
        </c:ser>
        <c:ser>
          <c:idx val="0"/>
          <c:order val="4"/>
          <c:tx>
            <c:strRef>
              <c:f>Лист1!$F$1</c:f>
              <c:strCache>
                <c:ptCount val="1"/>
                <c:pt idx="0">
                  <c:v>2025 г. прогноз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3,012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3.0119999999999987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2026 г. прогноз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497728943694652E-2"/>
                  <c:y val="3.02550596822744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3,039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3.0389999999999997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340004224"/>
        <c:axId val="340042880"/>
        <c:axId val="233135168"/>
      </c:bar3DChart>
      <c:catAx>
        <c:axId val="340004224"/>
        <c:scaling>
          <c:orientation val="minMax"/>
        </c:scaling>
        <c:delete val="1"/>
        <c:axPos val="b"/>
        <c:majorTickMark val="out"/>
        <c:minorTickMark val="none"/>
        <c:tickLblPos val="none"/>
        <c:crossAx val="340042880"/>
        <c:crosses val="autoZero"/>
        <c:auto val="1"/>
        <c:lblAlgn val="ctr"/>
        <c:lblOffset val="100"/>
        <c:noMultiLvlLbl val="0"/>
      </c:catAx>
      <c:valAx>
        <c:axId val="340042880"/>
        <c:scaling>
          <c:orientation val="minMax"/>
        </c:scaling>
        <c:delete val="1"/>
        <c:axPos val="l"/>
        <c:majorGridlines>
          <c:spPr>
            <a:ln w="356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one"/>
        <c:crossAx val="340004224"/>
        <c:crosses val="autoZero"/>
        <c:crossBetween val="between"/>
      </c:valAx>
      <c:serAx>
        <c:axId val="233135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47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95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40042880"/>
        <c:crosses val="autoZero"/>
        <c:tickLblSkip val="1"/>
        <c:tickMarkSkip val="2"/>
      </c:serAx>
      <c:spPr>
        <a:blipFill>
          <a:blip xmlns:r="http://schemas.openxmlformats.org/officeDocument/2006/relationships" r:embed="rId1"/>
          <a:tile tx="0" ty="0" sx="100000" sy="100000" flip="none" algn="tl"/>
        </a:blipFill>
        <a:ln w="27813">
          <a:noFill/>
        </a:ln>
      </c:spPr>
    </c:plotArea>
    <c:legend>
      <c:legendPos val="b"/>
      <c:layout>
        <c:manualLayout>
          <c:xMode val="edge"/>
          <c:yMode val="edge"/>
          <c:x val="5.2821841714230162E-2"/>
          <c:y val="0.93915064011022731"/>
          <c:w val="0.94717815828576979"/>
          <c:h val="6.0849359889772685E-2"/>
        </c:manualLayout>
      </c:layout>
      <c:overlay val="0"/>
      <c:spPr>
        <a:noFill/>
        <a:ln w="28503">
          <a:noFill/>
        </a:ln>
      </c:spPr>
      <c:txPr>
        <a:bodyPr rot="0" spcFirstLastPara="1" vertOverflow="ellipsis" vert="horz" wrap="square" anchor="ctr" anchorCtr="1"/>
        <a:lstStyle/>
        <a:p>
          <a:pPr>
            <a:defRPr sz="1344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Номинальная начисленная среднемесячная заработная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плата работников организаций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(рублей)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0208501715063396"/>
          <c:y val="2.2131244585533827E-3"/>
        </c:manualLayout>
      </c:layout>
      <c:overlay val="0"/>
      <c:spPr>
        <a:noFill/>
        <a:ln w="2724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7486033519553134E-2"/>
          <c:y val="0.16545012165450118"/>
          <c:w val="0.89944134078212257"/>
          <c:h val="0.659367396593676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2021 г. отчёт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9703092668971953E-3"/>
                  <c:y val="-6.3385449907429102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/>
                      <a:t>26917,4</a:t>
                    </a:r>
                    <a:endParaRPr lang="en-US" sz="1400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26234.6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2022 г. отчёт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 dirty="0" smtClean="0">
                        <a:latin typeface="Calibri" panose="020F0502020204030204" pitchFamily="34" charset="0"/>
                        <a:cs typeface="Times New Roman" pitchFamily="18" charset="0"/>
                      </a:rPr>
                      <a:t>2</a:t>
                    </a:r>
                    <a:r>
                      <a:rPr lang="ru-RU" sz="1400" b="1" dirty="0" smtClean="0">
                        <a:latin typeface="Calibri" panose="020F0502020204030204" pitchFamily="34" charset="0"/>
                        <a:cs typeface="Times New Roman" pitchFamily="18" charset="0"/>
                      </a:rPr>
                      <a:t>9635,7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 panose="020F0502020204030204" pitchFamily="34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26917.4</c:v>
                </c:pt>
              </c:numCache>
            </c:numRef>
          </c:val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2023 г. отчёт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  <a:cs typeface="Times New Roman" pitchFamily="18" charset="0"/>
                      </a:rPr>
                      <a:t>33428,0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 panose="020F0502020204030204" pitchFamily="34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27520.1</c:v>
                </c:pt>
              </c:numCache>
            </c:numRef>
          </c:val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2024 г. прогноз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/>
                      <a:t>34311,5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33161.699999999997</c:v>
                </c:pt>
              </c:numCache>
            </c:numRef>
          </c:val>
        </c:ser>
        <c:ser>
          <c:idx val="0"/>
          <c:order val="4"/>
          <c:tx>
            <c:strRef>
              <c:f>Лист1!$F$1</c:f>
              <c:strCache>
                <c:ptCount val="1"/>
                <c:pt idx="0">
                  <c:v>2025 г. прогноз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37022,1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35715.199999999997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2026 г. прогноз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9946,8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38036.699999999997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0460672"/>
        <c:axId val="340462208"/>
      </c:barChart>
      <c:catAx>
        <c:axId val="340460672"/>
        <c:scaling>
          <c:orientation val="minMax"/>
        </c:scaling>
        <c:delete val="1"/>
        <c:axPos val="b"/>
        <c:majorTickMark val="out"/>
        <c:minorTickMark val="none"/>
        <c:tickLblPos val="none"/>
        <c:crossAx val="340462208"/>
        <c:crosses val="autoZero"/>
        <c:auto val="1"/>
        <c:lblAlgn val="ctr"/>
        <c:lblOffset val="100"/>
        <c:noMultiLvlLbl val="0"/>
      </c:catAx>
      <c:valAx>
        <c:axId val="340462208"/>
        <c:scaling>
          <c:orientation val="minMax"/>
        </c:scaling>
        <c:delete val="1"/>
        <c:axPos val="l"/>
        <c:majorGridlines>
          <c:spPr>
            <a:ln w="348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340460672"/>
        <c:crosses val="autoZero"/>
        <c:crossBetween val="between"/>
      </c:valAx>
      <c:spPr>
        <a:noFill/>
        <a:ln w="27246">
          <a:noFill/>
        </a:ln>
      </c:spPr>
    </c:plotArea>
    <c:legend>
      <c:legendPos val="r"/>
      <c:layout>
        <c:manualLayout>
          <c:xMode val="edge"/>
          <c:yMode val="edge"/>
          <c:x val="0.10628415892457894"/>
          <c:y val="0.83489008398883469"/>
          <c:w val="0.79722456915107831"/>
          <c:h val="7.6597587482851101E-2"/>
        </c:manualLayout>
      </c:layout>
      <c:overlay val="0"/>
      <c:spPr>
        <a:noFill/>
        <a:ln w="27921">
          <a:noFill/>
        </a:ln>
      </c:spPr>
      <c:txPr>
        <a:bodyPr/>
        <a:lstStyle/>
        <a:p>
          <a:pPr>
            <a:defRPr sz="1207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3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20936165822845082"/>
                  <c:y val="-0.143448575641874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4.492124455463039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2796667120528796"/>
                  <c:y val="-0.1376704371817436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6966896117641064"/>
                  <c:y val="-6.883817255786149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Фыедерации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  <c:pt idx="4">
                  <c:v>Доходы от использования имущества, находящегося в государственной и муниципальной собственности</c:v>
                </c:pt>
                <c:pt idx="5">
                  <c:v>Платежи при пользовании природными ресурсами</c:v>
                </c:pt>
                <c:pt idx="6">
                  <c:v>Доходы от продажи материальных и нематериальных активов</c:v>
                </c:pt>
                <c:pt idx="7">
                  <c:v>Штрафы, санкции, возмещение ущерба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61.8</c:v>
                </c:pt>
                <c:pt idx="1">
                  <c:v>12.1</c:v>
                </c:pt>
                <c:pt idx="2">
                  <c:v>5.9</c:v>
                </c:pt>
                <c:pt idx="3">
                  <c:v>1.4</c:v>
                </c:pt>
                <c:pt idx="4">
                  <c:v>3.9</c:v>
                </c:pt>
                <c:pt idx="5">
                  <c:v>0.1</c:v>
                </c:pt>
                <c:pt idx="6">
                  <c:v>11.5</c:v>
                </c:pt>
                <c:pt idx="7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430515253484062E-2"/>
                  <c:y val="1.6352692818528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957240155990196E-2"/>
                  <c:y val="3.2705385637056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12659.1</c:v>
                </c:pt>
                <c:pt idx="1">
                  <c:v>2519.1999999999998</c:v>
                </c:pt>
                <c:pt idx="2">
                  <c:v>2021.3</c:v>
                </c:pt>
                <c:pt idx="3">
                  <c:v>375.5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957240155990196E-2"/>
                  <c:y val="3.2705385637056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462585136491427E-2"/>
                  <c:y val="3.2705385637056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41982529248163E-2"/>
                  <c:y val="-2.4529039227792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92517027298284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13718.2</c:v>
                </c:pt>
                <c:pt idx="1">
                  <c:v>2680.4</c:v>
                </c:pt>
                <c:pt idx="2">
                  <c:v>1311.3</c:v>
                </c:pt>
                <c:pt idx="3">
                  <c:v>316.39999999999981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7878528"/>
        <c:axId val="347880064"/>
        <c:axId val="0"/>
      </c:bar3DChart>
      <c:catAx>
        <c:axId val="347878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47880064"/>
        <c:crosses val="autoZero"/>
        <c:auto val="1"/>
        <c:lblAlgn val="ctr"/>
        <c:lblOffset val="100"/>
        <c:noMultiLvlLbl val="0"/>
      </c:catAx>
      <c:valAx>
        <c:axId val="347880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78785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909.2</c:v>
                </c:pt>
                <c:pt idx="1">
                  <c:v>21.2</c:v>
                </c:pt>
                <c:pt idx="2">
                  <c:v>14.5</c:v>
                </c:pt>
                <c:pt idx="3">
                  <c:v>9193.7000000000007</c:v>
                </c:pt>
                <c:pt idx="4">
                  <c:v>293.89999999999998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6863285698533565E-3"/>
                  <c:y val="5.187332126495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070089794118122E-2"/>
                  <c:y val="-2.0749328505982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1401795882363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874.1</c:v>
                </c:pt>
                <c:pt idx="1">
                  <c:v>12.1</c:v>
                </c:pt>
                <c:pt idx="2">
                  <c:v>0</c:v>
                </c:pt>
                <c:pt idx="3">
                  <c:v>2558.1999999999998</c:v>
                </c:pt>
                <c:pt idx="4">
                  <c:v>728.4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9970304"/>
        <c:axId val="339980288"/>
        <c:axId val="0"/>
      </c:bar3DChart>
      <c:catAx>
        <c:axId val="339970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9980288"/>
        <c:crosses val="autoZero"/>
        <c:auto val="1"/>
        <c:lblAlgn val="ctr"/>
        <c:lblOffset val="100"/>
        <c:noMultiLvlLbl val="0"/>
      </c:catAx>
      <c:valAx>
        <c:axId val="3399802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399703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- 205 032,5 тыс.рублей</c:v>
                </c:pt>
              </c:strCache>
            </c:strRef>
          </c:tx>
          <c:explosion val="25"/>
          <c:dPt>
            <c:idx val="1"/>
            <c:bubble3D val="0"/>
            <c:explosion val="27"/>
          </c:dPt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881934629966153E-2"/>
                  <c:y val="7.59558460452052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066087892859556E-2"/>
                  <c:y val="0.108322882431334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Лист1!$A$2:$A$7</c:f>
              <c:strCache>
                <c:ptCount val="6"/>
                <c:pt idx="0">
                  <c:v>Дотации на выравнивание бюджетной обеспеченности</c:v>
                </c:pt>
                <c:pt idx="1">
                  <c:v>Дотации бюджетам на поддержку мер по обеспечению сбалансированности бюджетов</c:v>
                </c:pt>
                <c:pt idx="2">
                  <c:v>Субсидии бюджетам бюджетной системы Российской Федерации (межбюджетные субсидии)</c:v>
                </c:pt>
                <c:pt idx="3">
                  <c:v>Субвенции бюджетам бюджетной системы Российской Федерации</c:v>
                </c:pt>
                <c:pt idx="4">
                  <c:v>Иные межбюджетные трансферты</c:v>
                </c:pt>
                <c:pt idx="5">
                  <c:v>ВОЗВРАТ ОСТАТКОВ СУБСИДИЙ, СУБВЕНЦИЙ И ИНЫХ МЕЖБЮДЖЕТНЫХ ТРАНСФЕРТОВ, ИМЕЮЩИХ ЦЕЛЕВОЕ НАЗНАЧЕНИЕ, ПРОШЛЫХ ЛЕТ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46.9</c:v>
                </c:pt>
                <c:pt idx="1">
                  <c:v>5.0999999999999996</c:v>
                </c:pt>
                <c:pt idx="2">
                  <c:v>1.4</c:v>
                </c:pt>
                <c:pt idx="3">
                  <c:v>46.3</c:v>
                </c:pt>
                <c:pt idx="4">
                  <c:v>0.4</c:v>
                </c:pt>
                <c:pt idx="5">
                  <c:v>-0.1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71B107-E730-420D-8F9C-E521B17535C8}" type="doc">
      <dgm:prSet loTypeId="urn:microsoft.com/office/officeart/2005/8/layout/hProcess9" loCatId="process" qsTypeId="urn:microsoft.com/office/officeart/2005/8/quickstyle/simple1#10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FAC12AAD-5C34-4196-93FC-A643D19C8231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1 этап               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Составление </a:t>
          </a: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бюджета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4E67FA-8180-4E5F-AD01-4770F674AD17}" type="parTrans" cxnId="{1459B015-E5A2-415D-95A3-5D7075631294}">
      <dgm:prSet/>
      <dgm:spPr/>
      <dgm:t>
        <a:bodyPr/>
        <a:lstStyle/>
        <a:p>
          <a:endParaRPr lang="ru-RU"/>
        </a:p>
      </dgm:t>
    </dgm:pt>
    <dgm:pt modelId="{D82332D7-335E-4174-83AB-A90FFF324148}" type="sibTrans" cxnId="{1459B015-E5A2-415D-95A3-5D7075631294}">
      <dgm:prSet/>
      <dgm:spPr/>
      <dgm:t>
        <a:bodyPr/>
        <a:lstStyle/>
        <a:p>
          <a:endParaRPr lang="ru-RU"/>
        </a:p>
      </dgm:t>
    </dgm:pt>
    <dgm:pt modelId="{6254FD37-C95D-4155-958B-6FA2E825D927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2 этап                        </a:t>
          </a: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Рассмотрение </a:t>
          </a: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бюджета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C317FA-F932-47BD-939A-231F2B1C9669}" type="parTrans" cxnId="{E1992AA0-8B7A-480F-BC88-41C77E98C779}">
      <dgm:prSet/>
      <dgm:spPr/>
      <dgm:t>
        <a:bodyPr/>
        <a:lstStyle/>
        <a:p>
          <a:endParaRPr lang="ru-RU"/>
        </a:p>
      </dgm:t>
    </dgm:pt>
    <dgm:pt modelId="{76216B5D-576C-4EC1-85AC-91744C7148B7}" type="sibTrans" cxnId="{E1992AA0-8B7A-480F-BC88-41C77E98C779}">
      <dgm:prSet/>
      <dgm:spPr/>
      <dgm:t>
        <a:bodyPr/>
        <a:lstStyle/>
        <a:p>
          <a:endParaRPr lang="ru-RU"/>
        </a:p>
      </dgm:t>
    </dgm:pt>
    <dgm:pt modelId="{EF41135E-582D-4465-B86A-E084C17F1BAD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3 этап        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Утверждение </a:t>
          </a: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бюджета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337CFE-F92E-4C0F-83EA-6B7566969A7F}" type="parTrans" cxnId="{7117BC70-FA27-4851-BFE9-38B055974784}">
      <dgm:prSet/>
      <dgm:spPr/>
      <dgm:t>
        <a:bodyPr/>
        <a:lstStyle/>
        <a:p>
          <a:endParaRPr lang="ru-RU"/>
        </a:p>
      </dgm:t>
    </dgm:pt>
    <dgm:pt modelId="{46E73704-E974-4FDD-9180-061E1D2FECEF}" type="sibTrans" cxnId="{7117BC70-FA27-4851-BFE9-38B055974784}">
      <dgm:prSet/>
      <dgm:spPr/>
      <dgm:t>
        <a:bodyPr/>
        <a:lstStyle/>
        <a:p>
          <a:endParaRPr lang="ru-RU"/>
        </a:p>
      </dgm:t>
    </dgm:pt>
    <dgm:pt modelId="{78761CC8-4D95-4D87-9F25-D3B1672E0F9C}" type="pres">
      <dgm:prSet presAssocID="{2871B107-E730-420D-8F9C-E521B17535C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2B3CFF-A701-44C0-B0D8-6FAC9365830F}" type="pres">
      <dgm:prSet presAssocID="{2871B107-E730-420D-8F9C-E521B17535C8}" presName="arrow" presStyleLbl="bgShp" presStyleIdx="0" presStyleCnt="1" custScaleX="117647" custLinFactNeighborX="-655" custLinFactNeighborY="6897"/>
      <dgm:spPr/>
    </dgm:pt>
    <dgm:pt modelId="{72B37BDB-481D-4A94-923C-68E7EF098580}" type="pres">
      <dgm:prSet presAssocID="{2871B107-E730-420D-8F9C-E521B17535C8}" presName="linearProcess" presStyleCnt="0"/>
      <dgm:spPr/>
    </dgm:pt>
    <dgm:pt modelId="{A946DE5C-89EF-421D-9314-38470734A15E}" type="pres">
      <dgm:prSet presAssocID="{FAC12AAD-5C34-4196-93FC-A643D19C8231}" presName="textNode" presStyleLbl="node1" presStyleIdx="0" presStyleCnt="3" custScaleX="67546" custScaleY="114865" custLinFactNeighborX="-5876" custLinFactNeighborY="20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0D1FF-83DF-4FB1-AC0E-C2AA17A2CEF4}" type="pres">
      <dgm:prSet presAssocID="{D82332D7-335E-4174-83AB-A90FFF324148}" presName="sibTrans" presStyleCnt="0"/>
      <dgm:spPr/>
    </dgm:pt>
    <dgm:pt modelId="{A1C6D741-2DCE-4B9C-9370-69603A7C48D5}" type="pres">
      <dgm:prSet presAssocID="{6254FD37-C95D-4155-958B-6FA2E825D927}" presName="textNode" presStyleLbl="node1" presStyleIdx="1" presStyleCnt="3" custScaleX="95446" custScaleY="114865" custLinFactNeighborX="-34707" custLinFactNeighborY="18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C3456-EA47-4446-BD05-F437C15E67CF}" type="pres">
      <dgm:prSet presAssocID="{76216B5D-576C-4EC1-85AC-91744C7148B7}" presName="sibTrans" presStyleCnt="0"/>
      <dgm:spPr/>
    </dgm:pt>
    <dgm:pt modelId="{9E4E5D3F-E725-446F-817A-3F641BF649BA}" type="pres">
      <dgm:prSet presAssocID="{EF41135E-582D-4465-B86A-E084C17F1BAD}" presName="textNode" presStyleLbl="node1" presStyleIdx="2" presStyleCnt="3" custScaleX="66466" custScaleY="114865" custLinFactNeighborX="-74439" custLinFactNeighborY="18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FA15BD-D176-46ED-969A-7E4164BA9629}" type="presOf" srcId="{FAC12AAD-5C34-4196-93FC-A643D19C8231}" destId="{A946DE5C-89EF-421D-9314-38470734A15E}" srcOrd="0" destOrd="0" presId="urn:microsoft.com/office/officeart/2005/8/layout/hProcess9"/>
    <dgm:cxn modelId="{7117BC70-FA27-4851-BFE9-38B055974784}" srcId="{2871B107-E730-420D-8F9C-E521B17535C8}" destId="{EF41135E-582D-4465-B86A-E084C17F1BAD}" srcOrd="2" destOrd="0" parTransId="{66337CFE-F92E-4C0F-83EA-6B7566969A7F}" sibTransId="{46E73704-E974-4FDD-9180-061E1D2FECEF}"/>
    <dgm:cxn modelId="{E1992AA0-8B7A-480F-BC88-41C77E98C779}" srcId="{2871B107-E730-420D-8F9C-E521B17535C8}" destId="{6254FD37-C95D-4155-958B-6FA2E825D927}" srcOrd="1" destOrd="0" parTransId="{38C317FA-F932-47BD-939A-231F2B1C9669}" sibTransId="{76216B5D-576C-4EC1-85AC-91744C7148B7}"/>
    <dgm:cxn modelId="{1BCD3C83-416C-4A51-A8FC-847D7E9A8B70}" type="presOf" srcId="{EF41135E-582D-4465-B86A-E084C17F1BAD}" destId="{9E4E5D3F-E725-446F-817A-3F641BF649BA}" srcOrd="0" destOrd="0" presId="urn:microsoft.com/office/officeart/2005/8/layout/hProcess9"/>
    <dgm:cxn modelId="{AAB5AE81-65A2-4316-9402-74D530FC0DC9}" type="presOf" srcId="{2871B107-E730-420D-8F9C-E521B17535C8}" destId="{78761CC8-4D95-4D87-9F25-D3B1672E0F9C}" srcOrd="0" destOrd="0" presId="urn:microsoft.com/office/officeart/2005/8/layout/hProcess9"/>
    <dgm:cxn modelId="{E78B21B7-A6D0-476D-85AB-E3254AD382CC}" type="presOf" srcId="{6254FD37-C95D-4155-958B-6FA2E825D927}" destId="{A1C6D741-2DCE-4B9C-9370-69603A7C48D5}" srcOrd="0" destOrd="0" presId="urn:microsoft.com/office/officeart/2005/8/layout/hProcess9"/>
    <dgm:cxn modelId="{1459B015-E5A2-415D-95A3-5D7075631294}" srcId="{2871B107-E730-420D-8F9C-E521B17535C8}" destId="{FAC12AAD-5C34-4196-93FC-A643D19C8231}" srcOrd="0" destOrd="0" parTransId="{674E67FA-8180-4E5F-AD01-4770F674AD17}" sibTransId="{D82332D7-335E-4174-83AB-A90FFF324148}"/>
    <dgm:cxn modelId="{773ACDB0-4364-4CD7-9459-134FC89DF69D}" type="presParOf" srcId="{78761CC8-4D95-4D87-9F25-D3B1672E0F9C}" destId="{C92B3CFF-A701-44C0-B0D8-6FAC9365830F}" srcOrd="0" destOrd="0" presId="urn:microsoft.com/office/officeart/2005/8/layout/hProcess9"/>
    <dgm:cxn modelId="{ABD6569B-DCE4-4DF6-8466-D3BBD7DC3FEE}" type="presParOf" srcId="{78761CC8-4D95-4D87-9F25-D3B1672E0F9C}" destId="{72B37BDB-481D-4A94-923C-68E7EF098580}" srcOrd="1" destOrd="0" presId="urn:microsoft.com/office/officeart/2005/8/layout/hProcess9"/>
    <dgm:cxn modelId="{A6D34430-03B6-4228-927C-5C6A5A7059C5}" type="presParOf" srcId="{72B37BDB-481D-4A94-923C-68E7EF098580}" destId="{A946DE5C-89EF-421D-9314-38470734A15E}" srcOrd="0" destOrd="0" presId="urn:microsoft.com/office/officeart/2005/8/layout/hProcess9"/>
    <dgm:cxn modelId="{D848041A-289E-4F31-9919-C2ABA6358280}" type="presParOf" srcId="{72B37BDB-481D-4A94-923C-68E7EF098580}" destId="{EDC0D1FF-83DF-4FB1-AC0E-C2AA17A2CEF4}" srcOrd="1" destOrd="0" presId="urn:microsoft.com/office/officeart/2005/8/layout/hProcess9"/>
    <dgm:cxn modelId="{ADB5E2E8-5968-4B10-8E68-DBE6C12E541C}" type="presParOf" srcId="{72B37BDB-481D-4A94-923C-68E7EF098580}" destId="{A1C6D741-2DCE-4B9C-9370-69603A7C48D5}" srcOrd="2" destOrd="0" presId="urn:microsoft.com/office/officeart/2005/8/layout/hProcess9"/>
    <dgm:cxn modelId="{C9F7DACC-5CCD-4593-809A-83FED394EB90}" type="presParOf" srcId="{72B37BDB-481D-4A94-923C-68E7EF098580}" destId="{8EBC3456-EA47-4446-BD05-F437C15E67CF}" srcOrd="3" destOrd="0" presId="urn:microsoft.com/office/officeart/2005/8/layout/hProcess9"/>
    <dgm:cxn modelId="{E75854E1-C3BE-4DFF-9533-F942E9B4839B}" type="presParOf" srcId="{72B37BDB-481D-4A94-923C-68E7EF098580}" destId="{9E4E5D3F-E725-446F-817A-3F641BF649B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BABCCA-8569-4ABA-B03B-D830CDA9F6D4}" type="doc">
      <dgm:prSet loTypeId="urn:microsoft.com/office/officeart/2008/layout/RadialCluster" loCatId="relationship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B48CFB2-2144-464F-99B0-7B4517BBF385}">
      <dgm:prSet phldrT="[Текст]" custT="1"/>
      <dgm:spPr>
        <a:solidFill>
          <a:schemeClr val="bg1"/>
        </a:solidFill>
        <a:ln w="142875">
          <a:solidFill>
            <a:srgbClr val="C00000"/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90000"/>
            </a:lnSpc>
          </a:pPr>
          <a:endParaRPr lang="ru-RU" sz="2800" b="1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>
            <a:lnSpc>
              <a:spcPct val="70000"/>
            </a:lnSpc>
          </a:pPr>
          <a:r>
            <a:rPr lang="ru-RU" sz="28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Доходы бюджета - поступающие в бюджет денежные средства</a:t>
          </a:r>
        </a:p>
        <a:p>
          <a:pPr>
            <a:lnSpc>
              <a:spcPct val="90000"/>
            </a:lnSpc>
          </a:pPr>
          <a:endParaRPr lang="ru-RU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EB99F-186D-4EBF-BBED-2B0E5A5148BE}" type="parTrans" cxnId="{5D4F3C9E-B10F-444A-BA8E-62C311060DBF}">
      <dgm:prSet/>
      <dgm:spPr/>
      <dgm:t>
        <a:bodyPr/>
        <a:lstStyle/>
        <a:p>
          <a:endParaRPr lang="ru-RU"/>
        </a:p>
      </dgm:t>
    </dgm:pt>
    <dgm:pt modelId="{39196133-48A8-43A8-922F-0E3AC7557F38}" type="sibTrans" cxnId="{5D4F3C9E-B10F-444A-BA8E-62C311060DBF}">
      <dgm:prSet/>
      <dgm:spPr/>
      <dgm:t>
        <a:bodyPr/>
        <a:lstStyle/>
        <a:p>
          <a:endParaRPr lang="ru-RU"/>
        </a:p>
      </dgm:t>
    </dgm:pt>
    <dgm:pt modelId="{BF147029-5588-4C67-A975-3EDDF959302B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28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Безвозмездные поступления</a:t>
          </a:r>
        </a:p>
      </dgm:t>
    </dgm:pt>
    <dgm:pt modelId="{2C971819-3A7E-44D6-A607-E41E2CC546CA}" type="parTrans" cxnId="{457702C6-AE99-4C2D-96D9-995BC995E75C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E327513B-1FDF-48E7-9E5A-99220A35E89A}" type="sibTrans" cxnId="{457702C6-AE99-4C2D-96D9-995BC995E75C}">
      <dgm:prSet/>
      <dgm:spPr/>
      <dgm:t>
        <a:bodyPr/>
        <a:lstStyle/>
        <a:p>
          <a:endParaRPr lang="ru-RU"/>
        </a:p>
      </dgm:t>
    </dgm:pt>
    <dgm:pt modelId="{B48DC76A-8C89-4A47-A084-03205D8C4A2A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32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Налоговые доходы</a:t>
          </a:r>
        </a:p>
      </dgm:t>
    </dgm:pt>
    <dgm:pt modelId="{9D6328B3-3D5F-410C-9275-2F3B736C0074}" type="parTrans" cxnId="{154E241D-2D22-4E0E-8438-BC731CBD30B3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1847B8B9-2FEB-499A-AACE-A89168127650}" type="sibTrans" cxnId="{154E241D-2D22-4E0E-8438-BC731CBD30B3}">
      <dgm:prSet/>
      <dgm:spPr/>
      <dgm:t>
        <a:bodyPr/>
        <a:lstStyle/>
        <a:p>
          <a:endParaRPr lang="ru-RU"/>
        </a:p>
      </dgm:t>
    </dgm:pt>
    <dgm:pt modelId="{51B0975B-EA65-4A15-BAF2-DB307B86BC96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32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Неналоговые доходы</a:t>
          </a:r>
        </a:p>
      </dgm:t>
    </dgm:pt>
    <dgm:pt modelId="{30BF6DE8-1E0A-4F3F-9C5D-54B1D0FEA649}" type="parTrans" cxnId="{2F7F97AF-1C51-47F7-AED3-20851A7120E9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F5480A95-2FFD-46E9-8288-C8419BA04595}" type="sibTrans" cxnId="{2F7F97AF-1C51-47F7-AED3-20851A7120E9}">
      <dgm:prSet/>
      <dgm:spPr/>
      <dgm:t>
        <a:bodyPr/>
        <a:lstStyle/>
        <a:p>
          <a:endParaRPr lang="ru-RU"/>
        </a:p>
      </dgm:t>
    </dgm:pt>
    <dgm:pt modelId="{4E3CB81D-5BD5-41C8-8D7E-41348F2F94B8}">
      <dgm:prSet/>
      <dgm:spPr/>
      <dgm:t>
        <a:bodyPr/>
        <a:lstStyle/>
        <a:p>
          <a:endParaRPr lang="ru-RU"/>
        </a:p>
      </dgm:t>
    </dgm:pt>
    <dgm:pt modelId="{CB1AFA49-7FFC-4CC1-ABCF-E6C85BDD0CDF}" type="parTrans" cxnId="{353F71E6-1BF3-4808-8C5A-4F3A0A4469B6}">
      <dgm:prSet/>
      <dgm:spPr/>
      <dgm:t>
        <a:bodyPr/>
        <a:lstStyle/>
        <a:p>
          <a:endParaRPr lang="ru-RU"/>
        </a:p>
      </dgm:t>
    </dgm:pt>
    <dgm:pt modelId="{22A13CCC-4F53-4984-919B-DA9857491D50}" type="sibTrans" cxnId="{353F71E6-1BF3-4808-8C5A-4F3A0A4469B6}">
      <dgm:prSet/>
      <dgm:spPr/>
      <dgm:t>
        <a:bodyPr/>
        <a:lstStyle/>
        <a:p>
          <a:endParaRPr lang="ru-RU"/>
        </a:p>
      </dgm:t>
    </dgm:pt>
    <dgm:pt modelId="{EBBCDB51-8D9D-41C5-9512-A7CBCEB26C2A}">
      <dgm:prSet/>
      <dgm:spPr/>
      <dgm:t>
        <a:bodyPr/>
        <a:lstStyle/>
        <a:p>
          <a:endParaRPr lang="ru-RU" dirty="0"/>
        </a:p>
      </dgm:t>
    </dgm:pt>
    <dgm:pt modelId="{88AF2814-A6DF-449B-A708-4AD232106244}" type="parTrans" cxnId="{084B9E86-4CAC-45A9-B370-423FBD730BEC}">
      <dgm:prSet/>
      <dgm:spPr/>
      <dgm:t>
        <a:bodyPr/>
        <a:lstStyle/>
        <a:p>
          <a:endParaRPr lang="ru-RU"/>
        </a:p>
      </dgm:t>
    </dgm:pt>
    <dgm:pt modelId="{4E805DCF-6BEF-46D5-BAEB-4A4B47EA680F}" type="sibTrans" cxnId="{084B9E86-4CAC-45A9-B370-423FBD730BEC}">
      <dgm:prSet/>
      <dgm:spPr/>
      <dgm:t>
        <a:bodyPr/>
        <a:lstStyle/>
        <a:p>
          <a:endParaRPr lang="ru-RU"/>
        </a:p>
      </dgm:t>
    </dgm:pt>
    <dgm:pt modelId="{8B244CFF-22F3-49C3-BAD4-562F5B34DCEA}" type="pres">
      <dgm:prSet presAssocID="{C9BABCCA-8569-4ABA-B03B-D830CDA9F6D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67A95D3-4209-465C-93E1-7443651645A0}" type="pres">
      <dgm:prSet presAssocID="{FB48CFB2-2144-464F-99B0-7B4517BBF385}" presName="singleCycl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55E128A9-086C-4AB0-9BB3-7B78F9CA19C8}" type="pres">
      <dgm:prSet presAssocID="{FB48CFB2-2144-464F-99B0-7B4517BBF385}" presName="singleCenter" presStyleLbl="node1" presStyleIdx="0" presStyleCnt="4" custScaleX="469693" custScaleY="54339" custLinFactNeighborX="472" custLinFactNeighborY="-55169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2A42BF92-E0CA-4C74-94D9-9AE3F4260038}" type="pres">
      <dgm:prSet presAssocID="{2C971819-3A7E-44D6-A607-E41E2CC546CA}" presName="Name56" presStyleLbl="parChTrans1D2" presStyleIdx="0" presStyleCnt="3"/>
      <dgm:spPr/>
      <dgm:t>
        <a:bodyPr/>
        <a:lstStyle/>
        <a:p>
          <a:endParaRPr lang="ru-RU"/>
        </a:p>
      </dgm:t>
    </dgm:pt>
    <dgm:pt modelId="{A7E70BED-E9F9-4186-91D6-4C4AD5C34513}" type="pres">
      <dgm:prSet presAssocID="{BF147029-5588-4C67-A975-3EDDF959302B}" presName="text0" presStyleLbl="node1" presStyleIdx="1" presStyleCnt="4" custScaleX="235390" custScaleY="75391" custRadScaleRad="42497" custRadScaleInc="-285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9DAA6-78E7-4C62-AD9F-BB89E1F317A5}" type="pres">
      <dgm:prSet presAssocID="{9D6328B3-3D5F-410C-9275-2F3B736C007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A1F9C609-4FDF-427E-A3A7-017CF8E0D1F8}" type="pres">
      <dgm:prSet presAssocID="{B48DC76A-8C89-4A47-A084-03205D8C4A2A}" presName="text0" presStyleLbl="node1" presStyleIdx="2" presStyleCnt="4" custScaleX="304805" custScaleY="94470" custRadScaleRad="97805" custRadScaleInc="-114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427F8-47F7-429E-8B9A-D7AD3446727D}" type="pres">
      <dgm:prSet presAssocID="{30BF6DE8-1E0A-4F3F-9C5D-54B1D0FEA649}" presName="Name56" presStyleLbl="parChTrans1D2" presStyleIdx="2" presStyleCnt="3"/>
      <dgm:spPr/>
      <dgm:t>
        <a:bodyPr/>
        <a:lstStyle/>
        <a:p>
          <a:endParaRPr lang="ru-RU"/>
        </a:p>
      </dgm:t>
    </dgm:pt>
    <dgm:pt modelId="{341F0CCF-4C81-46C6-BAD1-DDC17631079D}" type="pres">
      <dgm:prSet presAssocID="{51B0975B-EA65-4A15-BAF2-DB307B86BC96}" presName="text0" presStyleLbl="node1" presStyleIdx="3" presStyleCnt="4" custScaleX="281728" custScaleY="87686" custRadScaleRad="97200" custRadScaleInc="97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289C76-8C1A-4202-8883-14C8C65FA790}" type="presOf" srcId="{2C971819-3A7E-44D6-A607-E41E2CC546CA}" destId="{2A42BF92-E0CA-4C74-94D9-9AE3F4260038}" srcOrd="0" destOrd="0" presId="urn:microsoft.com/office/officeart/2008/layout/RadialCluster"/>
    <dgm:cxn modelId="{72D028A3-2091-4677-BDF7-C0E54D938DEB}" type="presOf" srcId="{51B0975B-EA65-4A15-BAF2-DB307B86BC96}" destId="{341F0CCF-4C81-46C6-BAD1-DDC17631079D}" srcOrd="0" destOrd="0" presId="urn:microsoft.com/office/officeart/2008/layout/RadialCluster"/>
    <dgm:cxn modelId="{457702C6-AE99-4C2D-96D9-995BC995E75C}" srcId="{FB48CFB2-2144-464F-99B0-7B4517BBF385}" destId="{BF147029-5588-4C67-A975-3EDDF959302B}" srcOrd="0" destOrd="0" parTransId="{2C971819-3A7E-44D6-A607-E41E2CC546CA}" sibTransId="{E327513B-1FDF-48E7-9E5A-99220A35E89A}"/>
    <dgm:cxn modelId="{853EF01E-59B0-4FEB-832D-69260AA70D2A}" type="presOf" srcId="{9D6328B3-3D5F-410C-9275-2F3B736C0074}" destId="{0999DAA6-78E7-4C62-AD9F-BB89E1F317A5}" srcOrd="0" destOrd="0" presId="urn:microsoft.com/office/officeart/2008/layout/RadialCluster"/>
    <dgm:cxn modelId="{084B9E86-4CAC-45A9-B370-423FBD730BEC}" srcId="{C9BABCCA-8569-4ABA-B03B-D830CDA9F6D4}" destId="{EBBCDB51-8D9D-41C5-9512-A7CBCEB26C2A}" srcOrd="2" destOrd="0" parTransId="{88AF2814-A6DF-449B-A708-4AD232106244}" sibTransId="{4E805DCF-6BEF-46D5-BAEB-4A4B47EA680F}"/>
    <dgm:cxn modelId="{2F7F97AF-1C51-47F7-AED3-20851A7120E9}" srcId="{FB48CFB2-2144-464F-99B0-7B4517BBF385}" destId="{51B0975B-EA65-4A15-BAF2-DB307B86BC96}" srcOrd="2" destOrd="0" parTransId="{30BF6DE8-1E0A-4F3F-9C5D-54B1D0FEA649}" sibTransId="{F5480A95-2FFD-46E9-8288-C8419BA04595}"/>
    <dgm:cxn modelId="{1EBEB82B-69EE-4505-A38E-F02143836DE5}" type="presOf" srcId="{B48DC76A-8C89-4A47-A084-03205D8C4A2A}" destId="{A1F9C609-4FDF-427E-A3A7-017CF8E0D1F8}" srcOrd="0" destOrd="0" presId="urn:microsoft.com/office/officeart/2008/layout/RadialCluster"/>
    <dgm:cxn modelId="{5D4F3C9E-B10F-444A-BA8E-62C311060DBF}" srcId="{C9BABCCA-8569-4ABA-B03B-D830CDA9F6D4}" destId="{FB48CFB2-2144-464F-99B0-7B4517BBF385}" srcOrd="0" destOrd="0" parTransId="{AAAEB99F-186D-4EBF-BBED-2B0E5A5148BE}" sibTransId="{39196133-48A8-43A8-922F-0E3AC7557F38}"/>
    <dgm:cxn modelId="{353F71E6-1BF3-4808-8C5A-4F3A0A4469B6}" srcId="{C9BABCCA-8569-4ABA-B03B-D830CDA9F6D4}" destId="{4E3CB81D-5BD5-41C8-8D7E-41348F2F94B8}" srcOrd="1" destOrd="0" parTransId="{CB1AFA49-7FFC-4CC1-ABCF-E6C85BDD0CDF}" sibTransId="{22A13CCC-4F53-4984-919B-DA9857491D50}"/>
    <dgm:cxn modelId="{0792FB15-C5A6-4135-B8B9-3D712BCE8BF3}" type="presOf" srcId="{30BF6DE8-1E0A-4F3F-9C5D-54B1D0FEA649}" destId="{BF1427F8-47F7-429E-8B9A-D7AD3446727D}" srcOrd="0" destOrd="0" presId="urn:microsoft.com/office/officeart/2008/layout/RadialCluster"/>
    <dgm:cxn modelId="{850F8BC3-2A65-4A70-AAC1-B97987EF1A80}" type="presOf" srcId="{FB48CFB2-2144-464F-99B0-7B4517BBF385}" destId="{55E128A9-086C-4AB0-9BB3-7B78F9CA19C8}" srcOrd="0" destOrd="0" presId="urn:microsoft.com/office/officeart/2008/layout/RadialCluster"/>
    <dgm:cxn modelId="{163B3D52-F7BB-411A-97E5-5FDF1F9F4C38}" type="presOf" srcId="{C9BABCCA-8569-4ABA-B03B-D830CDA9F6D4}" destId="{8B244CFF-22F3-49C3-BAD4-562F5B34DCEA}" srcOrd="0" destOrd="0" presId="urn:microsoft.com/office/officeart/2008/layout/RadialCluster"/>
    <dgm:cxn modelId="{56728537-367B-46E0-A68F-3BCB43543BD8}" type="presOf" srcId="{BF147029-5588-4C67-A975-3EDDF959302B}" destId="{A7E70BED-E9F9-4186-91D6-4C4AD5C34513}" srcOrd="0" destOrd="0" presId="urn:microsoft.com/office/officeart/2008/layout/RadialCluster"/>
    <dgm:cxn modelId="{154E241D-2D22-4E0E-8438-BC731CBD30B3}" srcId="{FB48CFB2-2144-464F-99B0-7B4517BBF385}" destId="{B48DC76A-8C89-4A47-A084-03205D8C4A2A}" srcOrd="1" destOrd="0" parTransId="{9D6328B3-3D5F-410C-9275-2F3B736C0074}" sibTransId="{1847B8B9-2FEB-499A-AACE-A89168127650}"/>
    <dgm:cxn modelId="{C02ACA15-88BD-4DC7-BB1E-CFCCAFF41347}" type="presParOf" srcId="{8B244CFF-22F3-49C3-BAD4-562F5B34DCEA}" destId="{767A95D3-4209-465C-93E1-7443651645A0}" srcOrd="0" destOrd="0" presId="urn:microsoft.com/office/officeart/2008/layout/RadialCluster"/>
    <dgm:cxn modelId="{4E3F0A13-2BA5-45BD-A433-D7D977813A2B}" type="presParOf" srcId="{767A95D3-4209-465C-93E1-7443651645A0}" destId="{55E128A9-086C-4AB0-9BB3-7B78F9CA19C8}" srcOrd="0" destOrd="0" presId="urn:microsoft.com/office/officeart/2008/layout/RadialCluster"/>
    <dgm:cxn modelId="{5A0E60B9-64B6-46F2-B535-DAF6F5ED9C39}" type="presParOf" srcId="{767A95D3-4209-465C-93E1-7443651645A0}" destId="{2A42BF92-E0CA-4C74-94D9-9AE3F4260038}" srcOrd="1" destOrd="0" presId="urn:microsoft.com/office/officeart/2008/layout/RadialCluster"/>
    <dgm:cxn modelId="{A5FD14FA-9504-490D-A16D-1A6066011ABF}" type="presParOf" srcId="{767A95D3-4209-465C-93E1-7443651645A0}" destId="{A7E70BED-E9F9-4186-91D6-4C4AD5C34513}" srcOrd="2" destOrd="0" presId="urn:microsoft.com/office/officeart/2008/layout/RadialCluster"/>
    <dgm:cxn modelId="{E9F77E05-54A4-47DB-815A-E5854ED8BFB9}" type="presParOf" srcId="{767A95D3-4209-465C-93E1-7443651645A0}" destId="{0999DAA6-78E7-4C62-AD9F-BB89E1F317A5}" srcOrd="3" destOrd="0" presId="urn:microsoft.com/office/officeart/2008/layout/RadialCluster"/>
    <dgm:cxn modelId="{2AECCDF9-0CB4-4567-91D3-03778BB65C23}" type="presParOf" srcId="{767A95D3-4209-465C-93E1-7443651645A0}" destId="{A1F9C609-4FDF-427E-A3A7-017CF8E0D1F8}" srcOrd="4" destOrd="0" presId="urn:microsoft.com/office/officeart/2008/layout/RadialCluster"/>
    <dgm:cxn modelId="{D2B17FBF-2A7C-436E-9300-BCEF7D2C21B2}" type="presParOf" srcId="{767A95D3-4209-465C-93E1-7443651645A0}" destId="{BF1427F8-47F7-429E-8B9A-D7AD3446727D}" srcOrd="5" destOrd="0" presId="urn:microsoft.com/office/officeart/2008/layout/RadialCluster"/>
    <dgm:cxn modelId="{65DB772F-F31D-4DA9-8B72-2DEE0A982A70}" type="presParOf" srcId="{767A95D3-4209-465C-93E1-7443651645A0}" destId="{341F0CCF-4C81-46C6-BAD1-DDC17631079D}" srcOrd="6" destOrd="0" presId="urn:microsoft.com/office/officeart/2008/layout/RadialCluster"/>
  </dgm:cxnLst>
  <dgm:bg>
    <a:noFill/>
  </dgm:bg>
  <dgm:whole>
    <a:ln w="63500" cmpd="sng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F647F05-65E5-443B-9310-4AF895EEC1B0}">
      <dgm:prSet phldrT="[Текст]" custT="1"/>
      <dgm:spPr/>
      <dgm:t>
        <a:bodyPr/>
        <a:lstStyle/>
        <a:p>
          <a:pPr algn="ctr"/>
          <a:r>
            <a:rPr lang="ru-RU" sz="1300" b="1" dirty="0"/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/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/>
        </a:p>
      </dgm:t>
    </dgm:pt>
    <dgm:pt modelId="{3BA0FA79-0F0A-4F39-8C6F-85BF113366C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  <a:p>
          <a:endParaRPr lang="ru-RU" dirty="0"/>
        </a:p>
      </dgm:t>
    </dgm:pt>
    <dgm:pt modelId="{66E51CD7-05D6-4658-BDAA-92C6F3E19708}" type="parTrans" cxnId="{4A189105-0239-4451-ACE0-D31E9CBF66B8}">
      <dgm:prSet/>
      <dgm:spPr/>
      <dgm:t>
        <a:bodyPr/>
        <a:lstStyle/>
        <a:p>
          <a:endParaRPr lang="ru-RU"/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A8FC0520-4E1C-47C9-9459-5A566E2A3269}" type="parTrans" cxnId="{420E5929-73A4-4A38-8264-96367E09F888}">
      <dgm:prSet/>
      <dgm:spPr/>
      <dgm:t>
        <a:bodyPr/>
        <a:lstStyle/>
        <a:p>
          <a:endParaRPr lang="ru-RU"/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/>
        </a:p>
      </dgm:t>
    </dgm:pt>
    <dgm:pt modelId="{AA0A2BD5-A368-4F17-8E9D-23F1FC377812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598F354-400C-439C-BDD5-729D663E252E}" type="parTrans" cxnId="{48ECD170-E6C5-489E-A263-20CC615C17AB}">
      <dgm:prSet/>
      <dgm:spPr/>
      <dgm:t>
        <a:bodyPr/>
        <a:lstStyle/>
        <a:p>
          <a:endParaRPr lang="ru-RU"/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/>
        </a:p>
      </dgm:t>
    </dgm:pt>
    <dgm:pt modelId="{D78F1D4C-A2EF-4C56-940B-FB3F18A7298D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/>
        </a:p>
      </dgm:t>
    </dgm:pt>
    <dgm:pt modelId="{08170AFC-8E89-4179-A96D-636AFFD8C3F3}" type="parTrans" cxnId="{A00878C0-A87A-42B9-83D7-EE8880E34935}">
      <dgm:prSet/>
      <dgm:spPr/>
      <dgm:t>
        <a:bodyPr/>
        <a:lstStyle/>
        <a:p>
          <a:endParaRPr lang="ru-RU"/>
        </a:p>
      </dgm:t>
    </dgm:pt>
    <dgm:pt modelId="{62E153EB-408C-4CB3-B6CA-2A439518E14B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9F9F7AF-4DAB-4B6C-A26F-22C945FB8A80}" type="sibTrans" cxnId="{54059384-7D56-4783-9E6B-CB7051B26B45}">
      <dgm:prSet/>
      <dgm:spPr/>
      <dgm:t>
        <a:bodyPr/>
        <a:lstStyle/>
        <a:p>
          <a:endParaRPr lang="ru-RU"/>
        </a:p>
      </dgm:t>
    </dgm:pt>
    <dgm:pt modelId="{77DF95E1-3397-43CE-99EF-E82D1E9B2066}" type="parTrans" cxnId="{54059384-7D56-4783-9E6B-CB7051B26B45}">
      <dgm:prSet/>
      <dgm:spPr/>
      <dgm:t>
        <a:bodyPr/>
        <a:lstStyle/>
        <a:p>
          <a:endParaRPr lang="ru-RU"/>
        </a:p>
      </dgm:t>
    </dgm:pt>
    <dgm:pt modelId="{9F96D360-CB55-48DB-9778-BF90DCE1129E}">
      <dgm:prSet phldrT="[Текст]"/>
      <dgm:spPr>
        <a:solidFill>
          <a:srgbClr val="8AAC46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286A4893-ECEC-4EFE-BAC3-3F1C84511E21}" type="sibTrans" cxnId="{ABB8D3AC-32ED-44B8-98D1-601987ACC1D1}">
      <dgm:prSet/>
      <dgm:spPr/>
      <dgm:t>
        <a:bodyPr/>
        <a:lstStyle/>
        <a:p>
          <a:endParaRPr lang="ru-RU"/>
        </a:p>
      </dgm:t>
    </dgm:pt>
    <dgm:pt modelId="{BC4B6763-2F33-4CCB-B9CC-377BBD0F0800}" type="parTrans" cxnId="{ABB8D3AC-32ED-44B8-98D1-601987ACC1D1}">
      <dgm:prSet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D2A69AB7-A0A6-4501-95CD-2902A3384DE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/>
        </a:p>
      </dgm:t>
    </dgm:pt>
    <dgm:pt modelId="{9DEE7B50-C1CB-48D2-999B-DF1098A88396}" type="parTrans" cxnId="{BDBC8127-C9A5-4636-AF0A-79E42F53D923}">
      <dgm:prSet/>
      <dgm:spPr/>
      <dgm:t>
        <a:bodyPr/>
        <a:lstStyle/>
        <a:p>
          <a:endParaRPr lang="ru-RU"/>
        </a:p>
      </dgm:t>
    </dgm:pt>
    <dgm:pt modelId="{637E412C-91EE-486E-8354-15F2384BE3EA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C021BE46-16AF-4372-B2A0-67875E2C82CF}" type="parTrans" cxnId="{EA60BD94-54CE-450D-A117-19A3057D3DE3}">
      <dgm:prSet/>
      <dgm:spPr/>
      <dgm:t>
        <a:bodyPr/>
        <a:lstStyle/>
        <a:p>
          <a:endParaRPr lang="ru-RU"/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/>
        </a:p>
      </dgm:t>
    </dgm:pt>
    <dgm:pt modelId="{D63A74EC-A1EC-4823-AB28-835C2DE63D58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8D513BD1-7137-4BB2-A1F4-1B02EFB0F34F}" type="parTrans" cxnId="{A5BC18A6-1C74-45AC-A35E-DB57538BF8E8}">
      <dgm:prSet/>
      <dgm:spPr/>
      <dgm:t>
        <a:bodyPr/>
        <a:lstStyle/>
        <a:p>
          <a:endParaRPr lang="ru-RU"/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/>
        </a:p>
      </dgm:t>
    </dgm:pt>
    <dgm:pt modelId="{4B1A8440-411B-4A5D-AFC7-3583C59ADD0E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082CE592-953F-441B-B0C2-F864433A8493}" type="parTrans" cxnId="{C76B1FDD-1515-4548-A84A-CDE5C2B70761}">
      <dgm:prSet/>
      <dgm:spPr>
        <a:solidFill>
          <a:srgbClr val="92D050"/>
        </a:solidFill>
      </dgm:spPr>
      <dgm:t>
        <a:bodyPr/>
        <a:lstStyle/>
        <a:p>
          <a:endParaRPr lang="ru-RU">
            <a:solidFill>
              <a:srgbClr val="92D050"/>
            </a:solidFill>
          </a:endParaRPr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/>
        </a:p>
      </dgm:t>
    </dgm:pt>
    <dgm:pt modelId="{DB64DB70-A875-4AA2-9AB4-B2E4BC8C6C9B}">
      <dgm:prSet custRadScaleRad="101966" custRadScaleInc="-670"/>
      <dgm:spPr/>
      <dgm:t>
        <a:bodyPr/>
        <a:lstStyle/>
        <a:p>
          <a:endParaRPr lang="ru-RU"/>
        </a:p>
      </dgm:t>
    </dgm:pt>
    <dgm:pt modelId="{86C9487A-6230-40BE-8B93-9F8E6D4DBDDB}" type="parTrans" cxnId="{823D4080-F4CF-4346-80FF-ED3B2E298D3A}">
      <dgm:prSet/>
      <dgm:spPr/>
      <dgm:t>
        <a:bodyPr/>
        <a:lstStyle/>
        <a:p>
          <a:endParaRPr lang="ru-RU"/>
        </a:p>
      </dgm:t>
    </dgm:pt>
    <dgm:pt modelId="{26C1B424-0616-45BA-BA16-404B7A0E7393}" type="sibTrans" cxnId="{823D4080-F4CF-4346-80FF-ED3B2E298D3A}">
      <dgm:prSet/>
      <dgm:spPr/>
      <dgm:t>
        <a:bodyPr/>
        <a:lstStyle/>
        <a:p>
          <a:endParaRPr lang="ru-RU"/>
        </a:p>
      </dgm:t>
    </dgm:pt>
    <dgm:pt modelId="{3FC9AD99-B263-477A-AE69-CAE6318C9A90}">
      <dgm:prSet custRadScaleRad="102206" custRadScaleInc="-47095"/>
      <dgm:spPr/>
      <dgm:t>
        <a:bodyPr/>
        <a:lstStyle/>
        <a:p>
          <a:endParaRPr lang="ru-RU"/>
        </a:p>
      </dgm:t>
    </dgm:pt>
    <dgm:pt modelId="{BECBDF88-FEED-4866-937A-AFE06547983E}" type="parTrans" cxnId="{C28E3A4D-5AEF-4A0E-9BDA-3C7998F1962C}">
      <dgm:prSet custLinFactX="31582" custLinFactY="4052" custLinFactNeighborX="100000" custLinFactNeighborY="100000"/>
      <dgm:spPr/>
      <dgm:t>
        <a:bodyPr/>
        <a:lstStyle/>
        <a:p>
          <a:endParaRPr lang="ru-RU">
            <a:solidFill>
              <a:srgbClr val="92D050"/>
            </a:solidFill>
          </a:endParaRPr>
        </a:p>
      </dgm:t>
    </dgm:pt>
    <dgm:pt modelId="{F3F4766A-96EA-4AB1-AC8D-1A2D355E7A77}" type="sibTrans" cxnId="{C28E3A4D-5AEF-4A0E-9BDA-3C7998F1962C}">
      <dgm:prSet/>
      <dgm:spPr/>
      <dgm:t>
        <a:bodyPr/>
        <a:lstStyle/>
        <a:p>
          <a:endParaRPr lang="ru-RU"/>
        </a:p>
      </dgm:t>
    </dgm:pt>
    <dgm:pt modelId="{F2D9B376-A8AD-4E92-A745-3753D4583C12}">
      <dgm:prSet custRadScaleRad="101966" custRadScaleInc="-670"/>
      <dgm:spPr/>
      <dgm:t>
        <a:bodyPr/>
        <a:lstStyle/>
        <a:p>
          <a:endParaRPr lang="ru-RU"/>
        </a:p>
      </dgm:t>
    </dgm:pt>
    <dgm:pt modelId="{68B4AE0E-EECA-4C3C-B229-961D756AA206}" type="parTrans" cxnId="{ADBCB366-F43F-4002-A4F3-36E12748924F}">
      <dgm:prSet/>
      <dgm:spPr/>
      <dgm:t>
        <a:bodyPr/>
        <a:lstStyle/>
        <a:p>
          <a:endParaRPr lang="ru-RU"/>
        </a:p>
      </dgm:t>
    </dgm:pt>
    <dgm:pt modelId="{B2E7ACA7-BC87-4BC2-8808-2409F37C3762}" type="sibTrans" cxnId="{ADBCB366-F43F-4002-A4F3-36E12748924F}">
      <dgm:prSet/>
      <dgm:spPr/>
      <dgm:t>
        <a:bodyPr/>
        <a:lstStyle/>
        <a:p>
          <a:endParaRPr lang="ru-RU"/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2E44C-8498-48F8-9652-E5DD6AC5818D}" type="pres">
      <dgm:prSet presAssocID="{6F647F05-65E5-443B-9310-4AF895EEC1B0}" presName="centerShape" presStyleLbl="node0" presStyleIdx="0" presStyleCnt="1" custScaleX="182204" custScaleY="179647" custLinFactNeighborX="-908" custLinFactNeighborY="1704"/>
      <dgm:spPr/>
      <dgm:t>
        <a:bodyPr/>
        <a:lstStyle/>
        <a:p>
          <a:endParaRPr lang="ru-RU"/>
        </a:p>
      </dgm:t>
    </dgm:pt>
    <dgm:pt modelId="{4731EA70-1FA8-49F5-A6BF-4AE9CB97C303}" type="pres">
      <dgm:prSet presAssocID="{8D513BD1-7137-4BB2-A1F4-1B02EFB0F34F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8D15C70B-27DC-4BC4-8B54-1A6B8CC1DBC1}" type="pres">
      <dgm:prSet presAssocID="{8D513BD1-7137-4BB2-A1F4-1B02EFB0F34F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E2EC1D87-F728-458A-8AB1-7A3D78F9D25E}" type="pres">
      <dgm:prSet presAssocID="{D63A74EC-A1EC-4823-AB28-835C2DE63D58}" presName="node" presStyleLbl="node1" presStyleIdx="0" presStyleCnt="10" custRadScaleRad="97633" custRadScaleInc="-2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222DD-64BD-4A89-BBB9-2B80D8318D4A}" type="pres">
      <dgm:prSet presAssocID="{082CE592-953F-441B-B0C2-F864433A8493}" presName="parTrans" presStyleLbl="sibTrans2D1" presStyleIdx="1" presStyleCnt="10" custAng="1766591" custLinFactX="31582" custLinFactY="4052" custLinFactNeighborX="100000" custLinFactNeighborY="100000"/>
      <dgm:spPr/>
      <dgm:t>
        <a:bodyPr/>
        <a:lstStyle/>
        <a:p>
          <a:endParaRPr lang="ru-RU"/>
        </a:p>
      </dgm:t>
    </dgm:pt>
    <dgm:pt modelId="{839DF450-14DD-4280-9AEE-DA73938E9B9D}" type="pres">
      <dgm:prSet presAssocID="{082CE592-953F-441B-B0C2-F864433A8493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73BC26A8-8D0F-45E6-9E3B-37EADD227262}" type="pres">
      <dgm:prSet presAssocID="{4B1A8440-411B-4A5D-AFC7-3583C59ADD0E}" presName="node" presStyleLbl="node1" presStyleIdx="1" presStyleCnt="10" custRadScaleRad="100690" custRadScaleInc="-56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93DE9-E67A-4CE1-BC6B-5C458B1137B0}" type="pres">
      <dgm:prSet presAssocID="{C021BE46-16AF-4372-B2A0-67875E2C82CF}" presName="parTrans" presStyleLbl="sibTrans2D1" presStyleIdx="2" presStyleCnt="10"/>
      <dgm:spPr/>
      <dgm:t>
        <a:bodyPr/>
        <a:lstStyle/>
        <a:p>
          <a:endParaRPr lang="ru-RU"/>
        </a:p>
      </dgm:t>
    </dgm:pt>
    <dgm:pt modelId="{DA660ED5-C4B7-4208-928A-B8DD66837486}" type="pres">
      <dgm:prSet presAssocID="{C021BE46-16AF-4372-B2A0-67875E2C82CF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D8B200F5-4D07-49B2-A587-C2FE6CEC49F8}" type="pres">
      <dgm:prSet presAssocID="{637E412C-91EE-486E-8354-15F2384BE3EA}" presName="node" presStyleLbl="node1" presStyleIdx="2" presStyleCnt="10" custRadScaleRad="101729" custRadScaleInc="70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AB10C-E176-4610-B2C6-BE8F83AD0F9B}" type="pres">
      <dgm:prSet presAssocID="{A8FC0520-4E1C-47C9-9459-5A566E2A3269}" presName="parTrans" presStyleLbl="sibTrans2D1" presStyleIdx="3" presStyleCnt="10"/>
      <dgm:spPr/>
      <dgm:t>
        <a:bodyPr/>
        <a:lstStyle/>
        <a:p>
          <a:endParaRPr lang="ru-RU"/>
        </a:p>
      </dgm:t>
    </dgm:pt>
    <dgm:pt modelId="{47F0322C-5978-482D-A409-1280E22C6D82}" type="pres">
      <dgm:prSet presAssocID="{A8FC0520-4E1C-47C9-9459-5A566E2A3269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FFE63D16-C443-42C8-BB30-4CA61876A647}" type="pres">
      <dgm:prSet presAssocID="{420BA717-63F2-4ED1-9193-BDF0AD7BC7EB}" presName="node" presStyleLbl="node1" presStyleIdx="3" presStyleCnt="10" custRadScaleRad="98643" custRadScaleInc="24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50D33-9BD9-4D37-A533-789F5554AFB5}" type="pres">
      <dgm:prSet presAssocID="{6598F354-400C-439C-BDD5-729D663E252E}" presName="parTrans" presStyleLbl="sibTrans2D1" presStyleIdx="4" presStyleCnt="10"/>
      <dgm:spPr/>
      <dgm:t>
        <a:bodyPr/>
        <a:lstStyle/>
        <a:p>
          <a:endParaRPr lang="ru-RU"/>
        </a:p>
      </dgm:t>
    </dgm:pt>
    <dgm:pt modelId="{F326903B-AF5C-41D9-A950-9DE60C069BDF}" type="pres">
      <dgm:prSet presAssocID="{6598F354-400C-439C-BDD5-729D663E252E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EB1C3899-7B42-47CD-912B-DD035472498D}" type="pres">
      <dgm:prSet presAssocID="{AA0A2BD5-A368-4F17-8E9D-23F1FC377812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553CB-2478-4421-B002-5FA728364A78}" type="pres">
      <dgm:prSet presAssocID="{9DEE7B50-C1CB-48D2-999B-DF1098A88396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881BA4B6-6173-4BE7-ACB0-127409627ABA}" type="pres">
      <dgm:prSet presAssocID="{9DEE7B50-C1CB-48D2-999B-DF1098A88396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FED909B6-8F19-4D98-AAC2-EBEEF4830C2B}" type="pres">
      <dgm:prSet presAssocID="{D2A69AB7-A0A6-4501-95CD-2902A3384DE3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7EB92-DF16-476D-BB87-6C0D26E26F61}" type="pres">
      <dgm:prSet presAssocID="{BC4B6763-2F33-4CCB-B9CC-377BBD0F0800}" presName="parTrans" presStyleLbl="sibTrans2D1" presStyleIdx="6" presStyleCnt="10"/>
      <dgm:spPr/>
      <dgm:t>
        <a:bodyPr/>
        <a:lstStyle/>
        <a:p>
          <a:endParaRPr lang="ru-RU"/>
        </a:p>
      </dgm:t>
    </dgm:pt>
    <dgm:pt modelId="{E3A5A4EE-729B-477E-AEA8-7FC61FA6B941}" type="pres">
      <dgm:prSet presAssocID="{BC4B6763-2F33-4CCB-B9CC-377BBD0F0800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69EA0517-EDCB-4CEB-899F-D56DCF7B4404}" type="pres">
      <dgm:prSet presAssocID="{9F96D360-CB55-48DB-9778-BF90DCE1129E}" presName="node" presStyleLbl="node1" presStyleIdx="6" presStyleCnt="10" custRadScaleRad="101966" custRadScaleInc="-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35AEB-3A20-4DC3-9A60-032AB2743B03}" type="pres">
      <dgm:prSet presAssocID="{77DF95E1-3397-43CE-99EF-E82D1E9B2066}" presName="parTrans" presStyleLbl="sibTrans2D1" presStyleIdx="7" presStyleCnt="10"/>
      <dgm:spPr/>
      <dgm:t>
        <a:bodyPr/>
        <a:lstStyle/>
        <a:p>
          <a:endParaRPr lang="ru-RU"/>
        </a:p>
      </dgm:t>
    </dgm:pt>
    <dgm:pt modelId="{4273F29E-B93C-44D6-A671-FCDC77ED9BA3}" type="pres">
      <dgm:prSet presAssocID="{77DF95E1-3397-43CE-99EF-E82D1E9B2066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83F11675-07D9-406F-853D-13FD28BBB805}" type="pres">
      <dgm:prSet presAssocID="{62E153EB-408C-4CB3-B6CA-2A439518E14B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7FC25-052B-426A-9E06-117E992234F6}" type="pres">
      <dgm:prSet presAssocID="{08170AFC-8E89-4179-A96D-636AFFD8C3F3}" presName="parTrans" presStyleLbl="sibTrans2D1" presStyleIdx="8" presStyleCnt="10"/>
      <dgm:spPr/>
      <dgm:t>
        <a:bodyPr/>
        <a:lstStyle/>
        <a:p>
          <a:endParaRPr lang="ru-RU"/>
        </a:p>
      </dgm:t>
    </dgm:pt>
    <dgm:pt modelId="{53D78D63-5F88-4163-9535-46A64127BD3A}" type="pres">
      <dgm:prSet presAssocID="{08170AFC-8E89-4179-A96D-636AFFD8C3F3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EDA34655-9131-4731-957F-5382F53A0660}" type="pres">
      <dgm:prSet presAssocID="{D78F1D4C-A2EF-4C56-940B-FB3F18A7298D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B84E4-4A31-43DB-B3BF-8E8EF2B79F2D}" type="pres">
      <dgm:prSet presAssocID="{66E51CD7-05D6-4658-BDAA-92C6F3E19708}" presName="parTrans" presStyleLbl="sibTrans2D1" presStyleIdx="9" presStyleCnt="10"/>
      <dgm:spPr/>
      <dgm:t>
        <a:bodyPr/>
        <a:lstStyle/>
        <a:p>
          <a:endParaRPr lang="ru-RU"/>
        </a:p>
      </dgm:t>
    </dgm:pt>
    <dgm:pt modelId="{C47D9E4B-AD47-4E79-B529-9B264E8F4F6B}" type="pres">
      <dgm:prSet presAssocID="{66E51CD7-05D6-4658-BDAA-92C6F3E19708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E0AC84DD-2093-416F-85DE-E547FE520660}" type="pres">
      <dgm:prSet presAssocID="{3BA0FA79-0F0A-4F39-8C6F-85BF113366C3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CE9B68-BE63-45B1-8394-5DBB394D243B}" type="presOf" srcId="{08170AFC-8E89-4179-A96D-636AFFD8C3F3}" destId="{53D78D63-5F88-4163-9535-46A64127BD3A}" srcOrd="1" destOrd="0" presId="urn:microsoft.com/office/officeart/2005/8/layout/radial5"/>
    <dgm:cxn modelId="{48BAFF63-2DCF-4568-A3ED-984E73595F8B}" type="presOf" srcId="{D2A69AB7-A0A6-4501-95CD-2902A3384DE3}" destId="{FED909B6-8F19-4D98-AAC2-EBEEF4830C2B}" srcOrd="0" destOrd="0" presId="urn:microsoft.com/office/officeart/2005/8/layout/radial5"/>
    <dgm:cxn modelId="{4A189105-0239-4451-ACE0-D31E9CBF66B8}" srcId="{6F647F05-65E5-443B-9310-4AF895EEC1B0}" destId="{3BA0FA79-0F0A-4F39-8C6F-85BF113366C3}" srcOrd="9" destOrd="0" parTransId="{66E51CD7-05D6-4658-BDAA-92C6F3E19708}" sibTransId="{3F86135B-3CC7-4CEB-B411-92453A9354E3}"/>
    <dgm:cxn modelId="{C76B1FDD-1515-4548-A84A-CDE5C2B70761}" srcId="{6F647F05-65E5-443B-9310-4AF895EEC1B0}" destId="{4B1A8440-411B-4A5D-AFC7-3583C59ADD0E}" srcOrd="1" destOrd="0" parTransId="{082CE592-953F-441B-B0C2-F864433A8493}" sibTransId="{0D0679BE-35CF-4C4A-B8A9-7CB6E4D6163D}"/>
    <dgm:cxn modelId="{BDBC8127-C9A5-4636-AF0A-79E42F53D923}" srcId="{6F647F05-65E5-443B-9310-4AF895EEC1B0}" destId="{D2A69AB7-A0A6-4501-95CD-2902A3384DE3}" srcOrd="5" destOrd="0" parTransId="{9DEE7B50-C1CB-48D2-999B-DF1098A88396}" sibTransId="{B4AB27D7-F679-4C2F-B351-354C992C8F30}"/>
    <dgm:cxn modelId="{C15332BE-A0A0-446E-828D-661EEBB528E4}" type="presOf" srcId="{6F647F05-65E5-443B-9310-4AF895EEC1B0}" destId="{ED72E44C-8498-48F8-9652-E5DD6AC5818D}" srcOrd="0" destOrd="0" presId="urn:microsoft.com/office/officeart/2005/8/layout/radial5"/>
    <dgm:cxn modelId="{A0746DE7-6486-4388-8D25-AC8AFDB5DCEC}" type="presOf" srcId="{4B1A8440-411B-4A5D-AFC7-3583C59ADD0E}" destId="{73BC26A8-8D0F-45E6-9E3B-37EADD227262}" srcOrd="0" destOrd="0" presId="urn:microsoft.com/office/officeart/2005/8/layout/radial5"/>
    <dgm:cxn modelId="{ABB8D3AC-32ED-44B8-98D1-601987ACC1D1}" srcId="{6F647F05-65E5-443B-9310-4AF895EEC1B0}" destId="{9F96D360-CB55-48DB-9778-BF90DCE1129E}" srcOrd="6" destOrd="0" parTransId="{BC4B6763-2F33-4CCB-B9CC-377BBD0F0800}" sibTransId="{286A4893-ECEC-4EFE-BAC3-3F1C84511E21}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A021F6C2-B8A6-4D4F-8E32-8C0E781E676A}" type="presOf" srcId="{A8FC0520-4E1C-47C9-9459-5A566E2A3269}" destId="{E7EAB10C-E176-4610-B2C6-BE8F83AD0F9B}" srcOrd="0" destOrd="0" presId="urn:microsoft.com/office/officeart/2005/8/layout/radial5"/>
    <dgm:cxn modelId="{19B2C21D-413E-4353-AB6B-A35590DC232F}" type="presOf" srcId="{9DEE7B50-C1CB-48D2-999B-DF1098A88396}" destId="{2F5553CB-2478-4421-B002-5FA728364A78}" srcOrd="0" destOrd="0" presId="urn:microsoft.com/office/officeart/2005/8/layout/radial5"/>
    <dgm:cxn modelId="{45D3465A-D373-45B9-B6BC-A4C7D1A180F1}" type="presOf" srcId="{66E51CD7-05D6-4658-BDAA-92C6F3E19708}" destId="{553B84E4-4A31-43DB-B3BF-8E8EF2B79F2D}" srcOrd="0" destOrd="0" presId="urn:microsoft.com/office/officeart/2005/8/layout/radial5"/>
    <dgm:cxn modelId="{117A42DE-F8CF-4FA5-BED7-69465E5D0A8D}" type="presOf" srcId="{082CE592-953F-441B-B0C2-F864433A8493}" destId="{839DF450-14DD-4280-9AEE-DA73938E9B9D}" srcOrd="1" destOrd="0" presId="urn:microsoft.com/office/officeart/2005/8/layout/radial5"/>
    <dgm:cxn modelId="{420E5929-73A4-4A38-8264-96367E09F888}" srcId="{6F647F05-65E5-443B-9310-4AF895EEC1B0}" destId="{420BA717-63F2-4ED1-9193-BDF0AD7BC7EB}" srcOrd="3" destOrd="0" parTransId="{A8FC0520-4E1C-47C9-9459-5A566E2A3269}" sibTransId="{93B10FAD-F9FB-447F-AB26-67CC3C3A8B52}"/>
    <dgm:cxn modelId="{DDE09E37-3EA0-4C40-B4CE-CD5FFF33E5C9}" type="presOf" srcId="{77DF95E1-3397-43CE-99EF-E82D1E9B2066}" destId="{4273F29E-B93C-44D6-A671-FCDC77ED9BA3}" srcOrd="1" destOrd="0" presId="urn:microsoft.com/office/officeart/2005/8/layout/radial5"/>
    <dgm:cxn modelId="{C28E3A4D-5AEF-4A0E-9BDA-3C7998F1962C}" srcId="{6B4A9C71-5243-4375-98C7-BA189146832B}" destId="{3FC9AD99-B263-477A-AE69-CAE6318C9A90}" srcOrd="2" destOrd="0" parTransId="{BECBDF88-FEED-4866-937A-AFE06547983E}" sibTransId="{F3F4766A-96EA-4AB1-AC8D-1A2D355E7A77}"/>
    <dgm:cxn modelId="{C55FD1E0-72F4-4B6B-A2E9-0181238CA1F8}" type="presOf" srcId="{9DEE7B50-C1CB-48D2-999B-DF1098A88396}" destId="{881BA4B6-6173-4BE7-ACB0-127409627ABA}" srcOrd="1" destOrd="0" presId="urn:microsoft.com/office/officeart/2005/8/layout/radial5"/>
    <dgm:cxn modelId="{2C98625F-D1CB-47B4-AE92-0D6A6D2D9967}" type="presOf" srcId="{66E51CD7-05D6-4658-BDAA-92C6F3E19708}" destId="{C47D9E4B-AD47-4E79-B529-9B264E8F4F6B}" srcOrd="1" destOrd="0" presId="urn:microsoft.com/office/officeart/2005/8/layout/radial5"/>
    <dgm:cxn modelId="{1600969C-CE22-4809-90B8-C781D49F807F}" type="presOf" srcId="{8D513BD1-7137-4BB2-A1F4-1B02EFB0F34F}" destId="{4731EA70-1FA8-49F5-A6BF-4AE9CB97C303}" srcOrd="0" destOrd="0" presId="urn:microsoft.com/office/officeart/2005/8/layout/radial5"/>
    <dgm:cxn modelId="{48ECD170-E6C5-489E-A263-20CC615C17AB}" srcId="{6F647F05-65E5-443B-9310-4AF895EEC1B0}" destId="{AA0A2BD5-A368-4F17-8E9D-23F1FC377812}" srcOrd="4" destOrd="0" parTransId="{6598F354-400C-439C-BDD5-729D663E252E}" sibTransId="{0A69E1AC-CA25-4F66-967D-B64CF01B740F}"/>
    <dgm:cxn modelId="{D0980C1E-63A0-49CB-B5FC-41E8C3C3A8EC}" type="presOf" srcId="{A8FC0520-4E1C-47C9-9459-5A566E2A3269}" destId="{47F0322C-5978-482D-A409-1280E22C6D82}" srcOrd="1" destOrd="0" presId="urn:microsoft.com/office/officeart/2005/8/layout/radial5"/>
    <dgm:cxn modelId="{1832A9CC-1214-407A-B2A5-6887FE55CE83}" type="presOf" srcId="{6B4A9C71-5243-4375-98C7-BA189146832B}" destId="{8B82EA68-B59A-424E-9756-C221A13DB47F}" srcOrd="0" destOrd="0" presId="urn:microsoft.com/office/officeart/2005/8/layout/radial5"/>
    <dgm:cxn modelId="{823D4080-F4CF-4346-80FF-ED3B2E298D3A}" srcId="{6B4A9C71-5243-4375-98C7-BA189146832B}" destId="{DB64DB70-A875-4AA2-9AB4-B2E4BC8C6C9B}" srcOrd="1" destOrd="0" parTransId="{86C9487A-6230-40BE-8B93-9F8E6D4DBDDB}" sibTransId="{26C1B424-0616-45BA-BA16-404B7A0E7393}"/>
    <dgm:cxn modelId="{EA60BD94-54CE-450D-A117-19A3057D3DE3}" srcId="{6F647F05-65E5-443B-9310-4AF895EEC1B0}" destId="{637E412C-91EE-486E-8354-15F2384BE3EA}" srcOrd="2" destOrd="0" parTransId="{C021BE46-16AF-4372-B2A0-67875E2C82CF}" sibTransId="{6923DAD3-03A3-4184-9D76-6CCF9386A60A}"/>
    <dgm:cxn modelId="{0537D143-8E20-4E83-B337-3C613E661C4C}" type="presOf" srcId="{77DF95E1-3397-43CE-99EF-E82D1E9B2066}" destId="{7A035AEB-3A20-4DC3-9A60-032AB2743B03}" srcOrd="0" destOrd="0" presId="urn:microsoft.com/office/officeart/2005/8/layout/radial5"/>
    <dgm:cxn modelId="{4AF0401D-EEEF-46F0-A247-681EE95EED29}" type="presOf" srcId="{AA0A2BD5-A368-4F17-8E9D-23F1FC377812}" destId="{EB1C3899-7B42-47CD-912B-DD035472498D}" srcOrd="0" destOrd="0" presId="urn:microsoft.com/office/officeart/2005/8/layout/radial5"/>
    <dgm:cxn modelId="{A41A7AA2-7D39-49D5-B658-4F52F2F26DE6}" type="presOf" srcId="{D78F1D4C-A2EF-4C56-940B-FB3F18A7298D}" destId="{EDA34655-9131-4731-957F-5382F53A0660}" srcOrd="0" destOrd="0" presId="urn:microsoft.com/office/officeart/2005/8/layout/radial5"/>
    <dgm:cxn modelId="{343258F9-921D-4954-928D-09F36B20EFBD}" type="presOf" srcId="{BC4B6763-2F33-4CCB-B9CC-377BBD0F0800}" destId="{A0B7EB92-DF16-476D-BB87-6C0D26E26F61}" srcOrd="0" destOrd="0" presId="urn:microsoft.com/office/officeart/2005/8/layout/radial5"/>
    <dgm:cxn modelId="{4F2F065D-A7A1-40E4-AD15-A0E49D657452}" type="presOf" srcId="{420BA717-63F2-4ED1-9193-BDF0AD7BC7EB}" destId="{FFE63D16-C443-42C8-BB30-4CA61876A647}" srcOrd="0" destOrd="0" presId="urn:microsoft.com/office/officeart/2005/8/layout/radial5"/>
    <dgm:cxn modelId="{047411C9-AFE1-422F-8024-0250239EF7DD}" type="presOf" srcId="{637E412C-91EE-486E-8354-15F2384BE3EA}" destId="{D8B200F5-4D07-49B2-A587-C2FE6CEC49F8}" srcOrd="0" destOrd="0" presId="urn:microsoft.com/office/officeart/2005/8/layout/radial5"/>
    <dgm:cxn modelId="{A00878C0-A87A-42B9-83D7-EE8880E34935}" srcId="{6F647F05-65E5-443B-9310-4AF895EEC1B0}" destId="{D78F1D4C-A2EF-4C56-940B-FB3F18A7298D}" srcOrd="8" destOrd="0" parTransId="{08170AFC-8E89-4179-A96D-636AFFD8C3F3}" sibTransId="{3B6B2775-EA0D-4CA6-A4A3-0187E341F68C}"/>
    <dgm:cxn modelId="{5704B341-B44A-49BA-A0A9-F1FF0C3D599F}" type="presOf" srcId="{C021BE46-16AF-4372-B2A0-67875E2C82CF}" destId="{06F93DE9-E67A-4CE1-BC6B-5C458B1137B0}" srcOrd="0" destOrd="0" presId="urn:microsoft.com/office/officeart/2005/8/layout/radial5"/>
    <dgm:cxn modelId="{6C7028E3-4E3C-4516-87AC-3B90B20594AA}" type="presOf" srcId="{6598F354-400C-439C-BDD5-729D663E252E}" destId="{FA950D33-9BD9-4D37-A533-789F5554AFB5}" srcOrd="0" destOrd="0" presId="urn:microsoft.com/office/officeart/2005/8/layout/radial5"/>
    <dgm:cxn modelId="{6632F0F2-38BC-48B1-B128-82B8C2D4E5CB}" type="presOf" srcId="{D63A74EC-A1EC-4823-AB28-835C2DE63D58}" destId="{E2EC1D87-F728-458A-8AB1-7A3D78F9D25E}" srcOrd="0" destOrd="0" presId="urn:microsoft.com/office/officeart/2005/8/layout/radial5"/>
    <dgm:cxn modelId="{ADBCB366-F43F-4002-A4F3-36E12748924F}" srcId="{6B4A9C71-5243-4375-98C7-BA189146832B}" destId="{F2D9B376-A8AD-4E92-A745-3753D4583C12}" srcOrd="3" destOrd="0" parTransId="{68B4AE0E-EECA-4C3C-B229-961D756AA206}" sibTransId="{B2E7ACA7-BC87-4BC2-8808-2409F37C3762}"/>
    <dgm:cxn modelId="{C3E21AA1-E023-4515-8931-D43A4961AFB4}" type="presOf" srcId="{9F96D360-CB55-48DB-9778-BF90DCE1129E}" destId="{69EA0517-EDCB-4CEB-899F-D56DCF7B4404}" srcOrd="0" destOrd="0" presId="urn:microsoft.com/office/officeart/2005/8/layout/radial5"/>
    <dgm:cxn modelId="{2CB73854-AC7D-4496-85CC-62406A0047C8}" type="presOf" srcId="{BC4B6763-2F33-4CCB-B9CC-377BBD0F0800}" destId="{E3A5A4EE-729B-477E-AEA8-7FC61FA6B941}" srcOrd="1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22232DE6-3476-45F5-BFBA-0D640F84B9A5}" type="presOf" srcId="{8D513BD1-7137-4BB2-A1F4-1B02EFB0F34F}" destId="{8D15C70B-27DC-4BC4-8B54-1A6B8CC1DBC1}" srcOrd="1" destOrd="0" presId="urn:microsoft.com/office/officeart/2005/8/layout/radial5"/>
    <dgm:cxn modelId="{EA3EEB88-69CC-426B-A47E-02A8D61E5361}" type="presOf" srcId="{08170AFC-8E89-4179-A96D-636AFFD8C3F3}" destId="{DF27FC25-052B-426A-9E06-117E992234F6}" srcOrd="0" destOrd="0" presId="urn:microsoft.com/office/officeart/2005/8/layout/radial5"/>
    <dgm:cxn modelId="{2197D7A3-BB3C-405D-B3CA-0722ECC2EED2}" type="presOf" srcId="{6598F354-400C-439C-BDD5-729D663E252E}" destId="{F326903B-AF5C-41D9-A950-9DE60C069BDF}" srcOrd="1" destOrd="0" presId="urn:microsoft.com/office/officeart/2005/8/layout/radial5"/>
    <dgm:cxn modelId="{65855B6A-237B-4D4F-8704-8585C0F91D85}" type="presOf" srcId="{C021BE46-16AF-4372-B2A0-67875E2C82CF}" destId="{DA660ED5-C4B7-4208-928A-B8DD66837486}" srcOrd="1" destOrd="0" presId="urn:microsoft.com/office/officeart/2005/8/layout/radial5"/>
    <dgm:cxn modelId="{23E9A033-98CF-45D1-9667-E13258F9FCFF}" type="presOf" srcId="{62E153EB-408C-4CB3-B6CA-2A439518E14B}" destId="{83F11675-07D9-406F-853D-13FD28BBB805}" srcOrd="0" destOrd="0" presId="urn:microsoft.com/office/officeart/2005/8/layout/radial5"/>
    <dgm:cxn modelId="{54059384-7D56-4783-9E6B-CB7051B26B45}" srcId="{6F647F05-65E5-443B-9310-4AF895EEC1B0}" destId="{62E153EB-408C-4CB3-B6CA-2A439518E14B}" srcOrd="7" destOrd="0" parTransId="{77DF95E1-3397-43CE-99EF-E82D1E9B2066}" sibTransId="{69F9F7AF-4DAB-4B6C-A26F-22C945FB8A80}"/>
    <dgm:cxn modelId="{B20EE932-F397-4B26-A437-D8F61D310766}" type="presOf" srcId="{082CE592-953F-441B-B0C2-F864433A8493}" destId="{A0E222DD-64BD-4A89-BBB9-2B80D8318D4A}" srcOrd="0" destOrd="0" presId="urn:microsoft.com/office/officeart/2005/8/layout/radial5"/>
    <dgm:cxn modelId="{3AD9E554-898C-4C01-BBB7-874A22FA91EE}" type="presOf" srcId="{3BA0FA79-0F0A-4F39-8C6F-85BF113366C3}" destId="{E0AC84DD-2093-416F-85DE-E547FE520660}" srcOrd="0" destOrd="0" presId="urn:microsoft.com/office/officeart/2005/8/layout/radial5"/>
    <dgm:cxn modelId="{7A26BA7D-4727-47EA-BC71-FC567CD38688}" type="presParOf" srcId="{8B82EA68-B59A-424E-9756-C221A13DB47F}" destId="{ED72E44C-8498-48F8-9652-E5DD6AC5818D}" srcOrd="0" destOrd="0" presId="urn:microsoft.com/office/officeart/2005/8/layout/radial5"/>
    <dgm:cxn modelId="{40DABDE2-1B5B-48A4-95CA-3B44153FC09F}" type="presParOf" srcId="{8B82EA68-B59A-424E-9756-C221A13DB47F}" destId="{4731EA70-1FA8-49F5-A6BF-4AE9CB97C303}" srcOrd="1" destOrd="0" presId="urn:microsoft.com/office/officeart/2005/8/layout/radial5"/>
    <dgm:cxn modelId="{37DAEB81-77BE-4994-90D6-4F1DFDAD80F6}" type="presParOf" srcId="{4731EA70-1FA8-49F5-A6BF-4AE9CB97C303}" destId="{8D15C70B-27DC-4BC4-8B54-1A6B8CC1DBC1}" srcOrd="0" destOrd="0" presId="urn:microsoft.com/office/officeart/2005/8/layout/radial5"/>
    <dgm:cxn modelId="{60EE9EF0-E70E-4179-8DD6-DFB97B467EFF}" type="presParOf" srcId="{8B82EA68-B59A-424E-9756-C221A13DB47F}" destId="{E2EC1D87-F728-458A-8AB1-7A3D78F9D25E}" srcOrd="2" destOrd="0" presId="urn:microsoft.com/office/officeart/2005/8/layout/radial5"/>
    <dgm:cxn modelId="{4CC3AF78-C58A-451A-813E-67619EE67F30}" type="presParOf" srcId="{8B82EA68-B59A-424E-9756-C221A13DB47F}" destId="{A0E222DD-64BD-4A89-BBB9-2B80D8318D4A}" srcOrd="3" destOrd="0" presId="urn:microsoft.com/office/officeart/2005/8/layout/radial5"/>
    <dgm:cxn modelId="{C3AB1D49-10C7-49B2-9FF5-AD959D265A5D}" type="presParOf" srcId="{A0E222DD-64BD-4A89-BBB9-2B80D8318D4A}" destId="{839DF450-14DD-4280-9AEE-DA73938E9B9D}" srcOrd="0" destOrd="0" presId="urn:microsoft.com/office/officeart/2005/8/layout/radial5"/>
    <dgm:cxn modelId="{D58BF486-2D8E-4A85-AFC4-32BECA5B7709}" type="presParOf" srcId="{8B82EA68-B59A-424E-9756-C221A13DB47F}" destId="{73BC26A8-8D0F-45E6-9E3B-37EADD227262}" srcOrd="4" destOrd="0" presId="urn:microsoft.com/office/officeart/2005/8/layout/radial5"/>
    <dgm:cxn modelId="{4FDF1341-D34A-4043-AB6A-B175ABF3AB1B}" type="presParOf" srcId="{8B82EA68-B59A-424E-9756-C221A13DB47F}" destId="{06F93DE9-E67A-4CE1-BC6B-5C458B1137B0}" srcOrd="5" destOrd="0" presId="urn:microsoft.com/office/officeart/2005/8/layout/radial5"/>
    <dgm:cxn modelId="{DD561E92-EBD6-4239-A4E7-61E458EED1D5}" type="presParOf" srcId="{06F93DE9-E67A-4CE1-BC6B-5C458B1137B0}" destId="{DA660ED5-C4B7-4208-928A-B8DD66837486}" srcOrd="0" destOrd="0" presId="urn:microsoft.com/office/officeart/2005/8/layout/radial5"/>
    <dgm:cxn modelId="{2ED99C81-4C08-42F6-AB28-8DD6EBFAE219}" type="presParOf" srcId="{8B82EA68-B59A-424E-9756-C221A13DB47F}" destId="{D8B200F5-4D07-49B2-A587-C2FE6CEC49F8}" srcOrd="6" destOrd="0" presId="urn:microsoft.com/office/officeart/2005/8/layout/radial5"/>
    <dgm:cxn modelId="{C42B2D34-D3F2-450B-8BEA-E31FD3A0BD89}" type="presParOf" srcId="{8B82EA68-B59A-424E-9756-C221A13DB47F}" destId="{E7EAB10C-E176-4610-B2C6-BE8F83AD0F9B}" srcOrd="7" destOrd="0" presId="urn:microsoft.com/office/officeart/2005/8/layout/radial5"/>
    <dgm:cxn modelId="{633FD74C-8F06-457C-B9C1-3719E98A5832}" type="presParOf" srcId="{E7EAB10C-E176-4610-B2C6-BE8F83AD0F9B}" destId="{47F0322C-5978-482D-A409-1280E22C6D82}" srcOrd="0" destOrd="0" presId="urn:microsoft.com/office/officeart/2005/8/layout/radial5"/>
    <dgm:cxn modelId="{FF1038F4-43F2-41D2-99C1-314BD9A21F5C}" type="presParOf" srcId="{8B82EA68-B59A-424E-9756-C221A13DB47F}" destId="{FFE63D16-C443-42C8-BB30-4CA61876A647}" srcOrd="8" destOrd="0" presId="urn:microsoft.com/office/officeart/2005/8/layout/radial5"/>
    <dgm:cxn modelId="{FC27C575-79A4-4A26-B01A-32A99F756A2A}" type="presParOf" srcId="{8B82EA68-B59A-424E-9756-C221A13DB47F}" destId="{FA950D33-9BD9-4D37-A533-789F5554AFB5}" srcOrd="9" destOrd="0" presId="urn:microsoft.com/office/officeart/2005/8/layout/radial5"/>
    <dgm:cxn modelId="{83F611D2-F71E-49CD-88BA-EFE9DA6A1DAF}" type="presParOf" srcId="{FA950D33-9BD9-4D37-A533-789F5554AFB5}" destId="{F326903B-AF5C-41D9-A950-9DE60C069BDF}" srcOrd="0" destOrd="0" presId="urn:microsoft.com/office/officeart/2005/8/layout/radial5"/>
    <dgm:cxn modelId="{0942A57B-7A01-46E4-8109-940FA1A4FE21}" type="presParOf" srcId="{8B82EA68-B59A-424E-9756-C221A13DB47F}" destId="{EB1C3899-7B42-47CD-912B-DD035472498D}" srcOrd="10" destOrd="0" presId="urn:microsoft.com/office/officeart/2005/8/layout/radial5"/>
    <dgm:cxn modelId="{5DDDEFD9-576F-44F4-891F-88BA5B087742}" type="presParOf" srcId="{8B82EA68-B59A-424E-9756-C221A13DB47F}" destId="{2F5553CB-2478-4421-B002-5FA728364A78}" srcOrd="11" destOrd="0" presId="urn:microsoft.com/office/officeart/2005/8/layout/radial5"/>
    <dgm:cxn modelId="{FD13A987-FA92-4DB9-9CBF-38AF390DF835}" type="presParOf" srcId="{2F5553CB-2478-4421-B002-5FA728364A78}" destId="{881BA4B6-6173-4BE7-ACB0-127409627ABA}" srcOrd="0" destOrd="0" presId="urn:microsoft.com/office/officeart/2005/8/layout/radial5"/>
    <dgm:cxn modelId="{375727EF-CCD1-4B67-BA41-9D2F4CFEE262}" type="presParOf" srcId="{8B82EA68-B59A-424E-9756-C221A13DB47F}" destId="{FED909B6-8F19-4D98-AAC2-EBEEF4830C2B}" srcOrd="12" destOrd="0" presId="urn:microsoft.com/office/officeart/2005/8/layout/radial5"/>
    <dgm:cxn modelId="{B3E63D4F-5781-490D-A873-C1A6B077A39C}" type="presParOf" srcId="{8B82EA68-B59A-424E-9756-C221A13DB47F}" destId="{A0B7EB92-DF16-476D-BB87-6C0D26E26F61}" srcOrd="13" destOrd="0" presId="urn:microsoft.com/office/officeart/2005/8/layout/radial5"/>
    <dgm:cxn modelId="{C826F5D7-6975-438A-B7CC-6FA79185E547}" type="presParOf" srcId="{A0B7EB92-DF16-476D-BB87-6C0D26E26F61}" destId="{E3A5A4EE-729B-477E-AEA8-7FC61FA6B941}" srcOrd="0" destOrd="0" presId="urn:microsoft.com/office/officeart/2005/8/layout/radial5"/>
    <dgm:cxn modelId="{35F2EA6C-F397-420B-BB20-20652D21AC43}" type="presParOf" srcId="{8B82EA68-B59A-424E-9756-C221A13DB47F}" destId="{69EA0517-EDCB-4CEB-899F-D56DCF7B4404}" srcOrd="14" destOrd="0" presId="urn:microsoft.com/office/officeart/2005/8/layout/radial5"/>
    <dgm:cxn modelId="{5DD5DC9D-213D-483C-891D-99C833100646}" type="presParOf" srcId="{8B82EA68-B59A-424E-9756-C221A13DB47F}" destId="{7A035AEB-3A20-4DC3-9A60-032AB2743B03}" srcOrd="15" destOrd="0" presId="urn:microsoft.com/office/officeart/2005/8/layout/radial5"/>
    <dgm:cxn modelId="{04237E3B-0A71-4F1B-B2B6-A4939E8B1D01}" type="presParOf" srcId="{7A035AEB-3A20-4DC3-9A60-032AB2743B03}" destId="{4273F29E-B93C-44D6-A671-FCDC77ED9BA3}" srcOrd="0" destOrd="0" presId="urn:microsoft.com/office/officeart/2005/8/layout/radial5"/>
    <dgm:cxn modelId="{F1205380-42B9-4F14-A6D4-7E414899EDF6}" type="presParOf" srcId="{8B82EA68-B59A-424E-9756-C221A13DB47F}" destId="{83F11675-07D9-406F-853D-13FD28BBB805}" srcOrd="16" destOrd="0" presId="urn:microsoft.com/office/officeart/2005/8/layout/radial5"/>
    <dgm:cxn modelId="{8BAA05F4-EC39-4D1B-8579-FB802DF5BA6D}" type="presParOf" srcId="{8B82EA68-B59A-424E-9756-C221A13DB47F}" destId="{DF27FC25-052B-426A-9E06-117E992234F6}" srcOrd="17" destOrd="0" presId="urn:microsoft.com/office/officeart/2005/8/layout/radial5"/>
    <dgm:cxn modelId="{AA402F56-F60F-4078-AED6-81C27DA4EFE3}" type="presParOf" srcId="{DF27FC25-052B-426A-9E06-117E992234F6}" destId="{53D78D63-5F88-4163-9535-46A64127BD3A}" srcOrd="0" destOrd="0" presId="urn:microsoft.com/office/officeart/2005/8/layout/radial5"/>
    <dgm:cxn modelId="{0BD42329-AE13-45B8-AAE8-277031D7066E}" type="presParOf" srcId="{8B82EA68-B59A-424E-9756-C221A13DB47F}" destId="{EDA34655-9131-4731-957F-5382F53A0660}" srcOrd="18" destOrd="0" presId="urn:microsoft.com/office/officeart/2005/8/layout/radial5"/>
    <dgm:cxn modelId="{3F65E9D3-FE69-4001-8130-CCC9A388CB4D}" type="presParOf" srcId="{8B82EA68-B59A-424E-9756-C221A13DB47F}" destId="{553B84E4-4A31-43DB-B3BF-8E8EF2B79F2D}" srcOrd="19" destOrd="0" presId="urn:microsoft.com/office/officeart/2005/8/layout/radial5"/>
    <dgm:cxn modelId="{299F0BF6-64B3-4F6A-B302-DF993126D48A}" type="presParOf" srcId="{553B84E4-4A31-43DB-B3BF-8E8EF2B79F2D}" destId="{C47D9E4B-AD47-4E79-B529-9B264E8F4F6B}" srcOrd="0" destOrd="0" presId="urn:microsoft.com/office/officeart/2005/8/layout/radial5"/>
    <dgm:cxn modelId="{0C918EA6-7EEC-48A5-91D1-AEBC16761128}" type="presParOf" srcId="{8B82EA68-B59A-424E-9756-C221A13DB47F}" destId="{E0AC84DD-2093-416F-85DE-E547FE520660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#9" qsCatId="simple" csTypeId="urn:microsoft.com/office/officeart/2005/8/colors/accent1_2#15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>
          <a:solidFill>
            <a:srgbClr val="0080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ru-RU" sz="1600" dirty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</a:p>
      </dgm:t>
    </dgm:pt>
    <dgm:pt modelId="{068889B5-7356-40A8-AAD8-C5014ADEEF6E}" type="parTrans" cxnId="{3C81F201-EEAF-4356-B06B-1A48A88AD07D}">
      <dgm:prSet/>
      <dgm:spPr/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</a:p>
      </dgm:t>
    </dgm:pt>
    <dgm:pt modelId="{2D78FB1E-2677-4182-BF88-E223488DB16D}" type="parTrans" cxnId="{81F85D43-3D44-4754-858B-9361218ACFC2}">
      <dgm:prSet/>
      <dgm:spPr/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D7800032-CCA3-4739-8BE2-EA9A11A658E8}" type="presOf" srcId="{ECC4F9D0-E93A-4739-8873-1B03FCE6503A}" destId="{F3FA9309-D15C-4DE3-8542-192E36A1C004}" srcOrd="1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3D2D0B06-BEF2-4B35-B24A-5B48DF85227E}" type="presOf" srcId="{68754719-21A2-4E04-8157-D49B2D923B36}" destId="{29983BB3-9FDC-412A-8584-11C5A8F9A525}" srcOrd="0" destOrd="0" presId="urn:microsoft.com/office/officeart/2005/8/layout/hierarchy3"/>
    <dgm:cxn modelId="{FA55C893-3791-420E-9D72-C12FDDCF53A5}" type="presOf" srcId="{DA936E31-2B7B-4F61-8784-087F5BF1CCA2}" destId="{0F10B24C-6291-498B-B24B-6F32995626E1}" srcOrd="0" destOrd="0" presId="urn:microsoft.com/office/officeart/2005/8/layout/hierarchy3"/>
    <dgm:cxn modelId="{420D9D7C-5D1E-42E0-AD69-8C5A56A32785}" type="presOf" srcId="{068889B5-7356-40A8-AAD8-C5014ADEEF6E}" destId="{C5FFE075-823E-4DA0-9121-22547C719149}" srcOrd="0" destOrd="0" presId="urn:microsoft.com/office/officeart/2005/8/layout/hierarchy3"/>
    <dgm:cxn modelId="{B073F85D-D000-43A6-87A3-E661C19972F2}" type="presOf" srcId="{ECC4F9D0-E93A-4739-8873-1B03FCE6503A}" destId="{C3A7FB03-348C-490A-BD89-81232A0929D7}" srcOrd="0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79BF13E5-DEDF-4E37-95B8-900C042C0347}" type="presOf" srcId="{C7E3C235-D7CE-4F21-83E5-0230BF458F3B}" destId="{6A0D8410-35CB-4A00-B0EC-DB51D7EB0EF9}" srcOrd="1" destOrd="0" presId="urn:microsoft.com/office/officeart/2005/8/layout/hierarchy3"/>
    <dgm:cxn modelId="{E88A700D-0564-40F5-A280-F76C105B9B69}" type="presOf" srcId="{F97B0179-6FFA-43F2-9B11-3C7B56B71EA7}" destId="{87A678DD-6040-425C-BD0F-D72D593AD7BF}" srcOrd="0" destOrd="0" presId="urn:microsoft.com/office/officeart/2005/8/layout/hierarchy3"/>
    <dgm:cxn modelId="{CE4AD505-72D2-45B9-A7AB-BA11658F7827}" type="presOf" srcId="{18FCBCEA-9E78-49E2-BECB-519648FE62F0}" destId="{DC8766AC-1DF5-4C8B-88E8-C0C7029582F8}" srcOrd="0" destOrd="0" presId="urn:microsoft.com/office/officeart/2005/8/layout/hierarchy3"/>
    <dgm:cxn modelId="{8BF7549A-F493-4BED-B729-A00FB55083DB}" type="presOf" srcId="{C7E3C235-D7CE-4F21-83E5-0230BF458F3B}" destId="{A8364C70-C324-4950-A3EA-89813D0E681B}" srcOrd="0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74390032-E159-49C7-BEAB-CCEFD3DC8E79}" type="presOf" srcId="{CCE787AD-0C94-4790-AEE2-08FEBD4D1B85}" destId="{2A6BB132-36F5-4551-B534-1EA38833A873}" srcOrd="0" destOrd="0" presId="urn:microsoft.com/office/officeart/2005/8/layout/hierarchy3"/>
    <dgm:cxn modelId="{639B7E4C-A24F-41C1-A01F-407CD78C351D}" type="presOf" srcId="{3B89B9B3-5619-46D4-93CA-40C0EF5EB128}" destId="{51570436-6222-48A4-BA2B-6408C85AF1C1}" srcOrd="0" destOrd="0" presId="urn:microsoft.com/office/officeart/2005/8/layout/hierarchy3"/>
    <dgm:cxn modelId="{CAD7826E-6265-49C0-B614-8D8DDA813764}" type="presOf" srcId="{0FD87494-0FAD-49E2-A677-4C63C07CD278}" destId="{B94730D8-5D8F-426C-8831-7569625F9563}" srcOrd="0" destOrd="0" presId="urn:microsoft.com/office/officeart/2005/8/layout/hierarchy3"/>
    <dgm:cxn modelId="{0DD67276-CD24-413D-850D-CC92AC67ECD2}" type="presOf" srcId="{2D78FB1E-2677-4182-BF88-E223488DB16D}" destId="{6EBA0CCF-2610-4CB9-B2AA-6683F0E170FF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D1E61262-E85A-4C70-97C8-19F31220D9F6}" type="presParOf" srcId="{87A678DD-6040-425C-BD0F-D72D593AD7BF}" destId="{B2318909-0E8B-49FF-955C-5F4D919573E8}" srcOrd="0" destOrd="0" presId="urn:microsoft.com/office/officeart/2005/8/layout/hierarchy3"/>
    <dgm:cxn modelId="{9E792AC0-D246-4990-9EF7-B2C27EFB8402}" type="presParOf" srcId="{B2318909-0E8B-49FF-955C-5F4D919573E8}" destId="{C8BFB3E0-F637-4271-B518-A47EA05A3897}" srcOrd="0" destOrd="0" presId="urn:microsoft.com/office/officeart/2005/8/layout/hierarchy3"/>
    <dgm:cxn modelId="{24FC7D74-3C48-4A14-8E84-21A74F438B4D}" type="presParOf" srcId="{C8BFB3E0-F637-4271-B518-A47EA05A3897}" destId="{A8364C70-C324-4950-A3EA-89813D0E681B}" srcOrd="0" destOrd="0" presId="urn:microsoft.com/office/officeart/2005/8/layout/hierarchy3"/>
    <dgm:cxn modelId="{DDE66B91-058D-46B8-8472-769178EC0058}" type="presParOf" srcId="{C8BFB3E0-F637-4271-B518-A47EA05A3897}" destId="{6A0D8410-35CB-4A00-B0EC-DB51D7EB0EF9}" srcOrd="1" destOrd="0" presId="urn:microsoft.com/office/officeart/2005/8/layout/hierarchy3"/>
    <dgm:cxn modelId="{B04A0761-54C5-48B0-B82B-95314E107E5B}" type="presParOf" srcId="{B2318909-0E8B-49FF-955C-5F4D919573E8}" destId="{BA485956-92AB-46FE-9A87-FD4392A1087A}" srcOrd="1" destOrd="0" presId="urn:microsoft.com/office/officeart/2005/8/layout/hierarchy3"/>
    <dgm:cxn modelId="{041AC00B-1E4E-49DC-BC39-263BE4243945}" type="presParOf" srcId="{BA485956-92AB-46FE-9A87-FD4392A1087A}" destId="{0F10B24C-6291-498B-B24B-6F32995626E1}" srcOrd="0" destOrd="0" presId="urn:microsoft.com/office/officeart/2005/8/layout/hierarchy3"/>
    <dgm:cxn modelId="{9162AD0E-E70E-4ED1-A6BF-37D939B37048}" type="presParOf" srcId="{BA485956-92AB-46FE-9A87-FD4392A1087A}" destId="{B94730D8-5D8F-426C-8831-7569625F9563}" srcOrd="1" destOrd="0" presId="urn:microsoft.com/office/officeart/2005/8/layout/hierarchy3"/>
    <dgm:cxn modelId="{A8F000EC-A948-4FCD-B494-C90C9A889952}" type="presParOf" srcId="{BA485956-92AB-46FE-9A87-FD4392A1087A}" destId="{DC8766AC-1DF5-4C8B-88E8-C0C7029582F8}" srcOrd="2" destOrd="0" presId="urn:microsoft.com/office/officeart/2005/8/layout/hierarchy3"/>
    <dgm:cxn modelId="{A3B94149-9F3E-4829-A903-875B81218B16}" type="presParOf" srcId="{BA485956-92AB-46FE-9A87-FD4392A1087A}" destId="{51570436-6222-48A4-BA2B-6408C85AF1C1}" srcOrd="3" destOrd="0" presId="urn:microsoft.com/office/officeart/2005/8/layout/hierarchy3"/>
    <dgm:cxn modelId="{5026A38C-A075-445D-9405-18FF027074F2}" type="presParOf" srcId="{87A678DD-6040-425C-BD0F-D72D593AD7BF}" destId="{398552E6-FA89-479A-A5C0-9CCE53C51C9B}" srcOrd="1" destOrd="0" presId="urn:microsoft.com/office/officeart/2005/8/layout/hierarchy3"/>
    <dgm:cxn modelId="{5AA3B6D7-6557-4F34-87CA-7507AAC55AF1}" type="presParOf" srcId="{398552E6-FA89-479A-A5C0-9CCE53C51C9B}" destId="{B017799E-88CE-4846-9C9E-14C87B07A779}" srcOrd="0" destOrd="0" presId="urn:microsoft.com/office/officeart/2005/8/layout/hierarchy3"/>
    <dgm:cxn modelId="{EF047695-0C31-4334-A9CA-766DE165746D}" type="presParOf" srcId="{B017799E-88CE-4846-9C9E-14C87B07A779}" destId="{C3A7FB03-348C-490A-BD89-81232A0929D7}" srcOrd="0" destOrd="0" presId="urn:microsoft.com/office/officeart/2005/8/layout/hierarchy3"/>
    <dgm:cxn modelId="{59B6A39F-D945-408F-A5DA-25728D0DE9B8}" type="presParOf" srcId="{B017799E-88CE-4846-9C9E-14C87B07A779}" destId="{F3FA9309-D15C-4DE3-8542-192E36A1C004}" srcOrd="1" destOrd="0" presId="urn:microsoft.com/office/officeart/2005/8/layout/hierarchy3"/>
    <dgm:cxn modelId="{4F9C4C82-4CFB-40C2-B3EF-BAA20B6F978C}" type="presParOf" srcId="{398552E6-FA89-479A-A5C0-9CCE53C51C9B}" destId="{14EC64FA-847B-4CFE-9E9D-811F66FD9494}" srcOrd="1" destOrd="0" presId="urn:microsoft.com/office/officeart/2005/8/layout/hierarchy3"/>
    <dgm:cxn modelId="{C5C161AA-FEE0-439F-9A47-1C8AAB090619}" type="presParOf" srcId="{14EC64FA-847B-4CFE-9E9D-811F66FD9494}" destId="{C5FFE075-823E-4DA0-9121-22547C719149}" srcOrd="0" destOrd="0" presId="urn:microsoft.com/office/officeart/2005/8/layout/hierarchy3"/>
    <dgm:cxn modelId="{3B8BCDDF-6385-49A2-928B-5791AB6F2984}" type="presParOf" srcId="{14EC64FA-847B-4CFE-9E9D-811F66FD9494}" destId="{2A6BB132-36F5-4551-B534-1EA38833A873}" srcOrd="1" destOrd="0" presId="urn:microsoft.com/office/officeart/2005/8/layout/hierarchy3"/>
    <dgm:cxn modelId="{19700F77-CD6A-4BB6-B3DA-A010B303D431}" type="presParOf" srcId="{14EC64FA-847B-4CFE-9E9D-811F66FD9494}" destId="{6EBA0CCF-2610-4CB9-B2AA-6683F0E170FF}" srcOrd="2" destOrd="0" presId="urn:microsoft.com/office/officeart/2005/8/layout/hierarchy3"/>
    <dgm:cxn modelId="{97DE9A51-6A9C-476F-A56D-5F680AF9DC2C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B3CFF-A701-44C0-B0D8-6FAC9365830F}">
      <dsp:nvSpPr>
        <dsp:cNvPr id="0" name=""/>
        <dsp:cNvSpPr/>
      </dsp:nvSpPr>
      <dsp:spPr>
        <a:xfrm>
          <a:off x="0" y="0"/>
          <a:ext cx="9624176" cy="208823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6DE5C-89EF-421D-9314-38470734A15E}">
      <dsp:nvSpPr>
        <dsp:cNvPr id="0" name=""/>
        <dsp:cNvSpPr/>
      </dsp:nvSpPr>
      <dsp:spPr>
        <a:xfrm>
          <a:off x="0" y="735696"/>
          <a:ext cx="2644724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1 этап               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Составление </a:t>
          </a: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бюджета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837" y="782533"/>
        <a:ext cx="2551050" cy="865785"/>
      </dsp:txXfrm>
    </dsp:sp>
    <dsp:sp modelId="{A1C6D741-2DCE-4B9C-9370-69603A7C48D5}">
      <dsp:nvSpPr>
        <dsp:cNvPr id="0" name=""/>
        <dsp:cNvSpPr/>
      </dsp:nvSpPr>
      <dsp:spPr>
        <a:xfrm>
          <a:off x="2855759" y="720076"/>
          <a:ext cx="3737132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2 этап                        </a:t>
          </a: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Рассмотрение </a:t>
          </a: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бюджета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02596" y="766913"/>
        <a:ext cx="3643458" cy="865785"/>
      </dsp:txXfrm>
    </dsp:sp>
    <dsp:sp modelId="{9E4E5D3F-E725-446F-817A-3F641BF649BA}">
      <dsp:nvSpPr>
        <dsp:cNvPr id="0" name=""/>
        <dsp:cNvSpPr/>
      </dsp:nvSpPr>
      <dsp:spPr>
        <a:xfrm>
          <a:off x="6782008" y="720076"/>
          <a:ext cx="2602437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3 этап        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Утверждение </a:t>
          </a: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бюджета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28845" y="766913"/>
        <a:ext cx="2508763" cy="865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128A9-086C-4AB0-9BB3-7B78F9CA19C8}">
      <dsp:nvSpPr>
        <dsp:cNvPr id="0" name=""/>
        <dsp:cNvSpPr/>
      </dsp:nvSpPr>
      <dsp:spPr>
        <a:xfrm>
          <a:off x="361734" y="89792"/>
          <a:ext cx="8136909" cy="941362"/>
        </a:xfrm>
        <a:prstGeom prst="roundRect">
          <a:avLst/>
        </a:prstGeom>
        <a:solidFill>
          <a:schemeClr val="bg1"/>
        </a:solidFill>
        <a:ln w="142875">
          <a:solidFill>
            <a:srgbClr val="C0000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Доходы бюджета - поступающие в бюджет денежные средства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688" y="135746"/>
        <a:ext cx="8045001" cy="849454"/>
      </dsp:txXfrm>
    </dsp:sp>
    <dsp:sp modelId="{2A42BF92-E0CA-4C74-94D9-9AE3F4260038}">
      <dsp:nvSpPr>
        <dsp:cNvPr id="0" name=""/>
        <dsp:cNvSpPr/>
      </dsp:nvSpPr>
      <dsp:spPr>
        <a:xfrm rot="5562015">
          <a:off x="2758219" y="2604951"/>
          <a:ext cx="31510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51091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70BED-E9F9-4186-91D6-4C4AD5C34513}">
      <dsp:nvSpPr>
        <dsp:cNvPr id="0" name=""/>
        <dsp:cNvSpPr/>
      </dsp:nvSpPr>
      <dsp:spPr>
        <a:xfrm>
          <a:off x="2872818" y="4178747"/>
          <a:ext cx="2732173" cy="87506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Безвозмездные поступления</a:t>
          </a:r>
        </a:p>
      </dsp:txBody>
      <dsp:txXfrm>
        <a:off x="2915535" y="4221464"/>
        <a:ext cx="2646739" cy="789629"/>
      </dsp:txXfrm>
    </dsp:sp>
    <dsp:sp modelId="{0999DAA6-78E7-4C62-AD9F-BB89E1F317A5}">
      <dsp:nvSpPr>
        <dsp:cNvPr id="0" name=""/>
        <dsp:cNvSpPr/>
      </dsp:nvSpPr>
      <dsp:spPr>
        <a:xfrm rot="1981715">
          <a:off x="5112614" y="1171364"/>
          <a:ext cx="5144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473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9C609-4FDF-427E-A3A7-017CF8E0D1F8}">
      <dsp:nvSpPr>
        <dsp:cNvPr id="0" name=""/>
        <dsp:cNvSpPr/>
      </dsp:nvSpPr>
      <dsp:spPr>
        <a:xfrm>
          <a:off x="4659901" y="1311572"/>
          <a:ext cx="3537873" cy="109651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Налоговые доходы</a:t>
          </a:r>
        </a:p>
      </dsp:txBody>
      <dsp:txXfrm>
        <a:off x="4713428" y="1365099"/>
        <a:ext cx="3430819" cy="989459"/>
      </dsp:txXfrm>
    </dsp:sp>
    <dsp:sp modelId="{BF1427F8-47F7-429E-8B9A-D7AD3446727D}">
      <dsp:nvSpPr>
        <dsp:cNvPr id="0" name=""/>
        <dsp:cNvSpPr/>
      </dsp:nvSpPr>
      <dsp:spPr>
        <a:xfrm rot="8604440">
          <a:off x="2692087" y="1396242"/>
          <a:ext cx="12248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4874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F0CCF-4C81-46C6-BAD1-DDC17631079D}">
      <dsp:nvSpPr>
        <dsp:cNvPr id="0" name=""/>
        <dsp:cNvSpPr/>
      </dsp:nvSpPr>
      <dsp:spPr>
        <a:xfrm>
          <a:off x="492394" y="1761330"/>
          <a:ext cx="3270018" cy="101777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Неналоговые доходы</a:t>
          </a:r>
        </a:p>
      </dsp:txBody>
      <dsp:txXfrm>
        <a:off x="542077" y="1811013"/>
        <a:ext cx="3170652" cy="9184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3566335" y="1578093"/>
          <a:ext cx="2307359" cy="22749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</a:p>
      </dsp:txBody>
      <dsp:txXfrm>
        <a:off x="3904240" y="1911256"/>
        <a:ext cx="1631549" cy="1608652"/>
      </dsp:txXfrm>
    </dsp:sp>
    <dsp:sp modelId="{4731EA70-1FA8-49F5-A6BF-4AE9CB97C303}">
      <dsp:nvSpPr>
        <dsp:cNvPr id="0" name=""/>
        <dsp:cNvSpPr/>
      </dsp:nvSpPr>
      <dsp:spPr>
        <a:xfrm rot="16029549">
          <a:off x="4516991" y="1118405"/>
          <a:ext cx="268899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4559325" y="1244802"/>
        <a:ext cx="188229" cy="258338"/>
      </dsp:txXfrm>
    </dsp:sp>
    <dsp:sp modelId="{E2EC1D87-F728-458A-8AB1-7A3D78F9D25E}">
      <dsp:nvSpPr>
        <dsp:cNvPr id="0" name=""/>
        <dsp:cNvSpPr/>
      </dsp:nvSpPr>
      <dsp:spPr>
        <a:xfrm>
          <a:off x="4106842" y="60252"/>
          <a:ext cx="1013088" cy="1013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4255205" y="208615"/>
        <a:ext cx="716362" cy="716362"/>
      </dsp:txXfrm>
    </dsp:sp>
    <dsp:sp modelId="{A0E222DD-64BD-4A89-BBB9-2B80D8318D4A}">
      <dsp:nvSpPr>
        <dsp:cNvPr id="0" name=""/>
        <dsp:cNvSpPr/>
      </dsp:nvSpPr>
      <dsp:spPr>
        <a:xfrm rot="19520616">
          <a:off x="5592877" y="1668614"/>
          <a:ext cx="308233" cy="430562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92D050"/>
            </a:solidFill>
          </a:endParaRPr>
        </a:p>
      </dsp:txBody>
      <dsp:txXfrm>
        <a:off x="5601080" y="1781018"/>
        <a:ext cx="215763" cy="258338"/>
      </dsp:txXfrm>
    </dsp:sp>
    <dsp:sp modelId="{73BC26A8-8D0F-45E6-9E3B-37EADD227262}">
      <dsp:nvSpPr>
        <dsp:cNvPr id="0" name=""/>
        <dsp:cNvSpPr/>
      </dsp:nvSpPr>
      <dsp:spPr>
        <a:xfrm>
          <a:off x="5186961" y="204253"/>
          <a:ext cx="1013088" cy="10130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5335324" y="352616"/>
        <a:ext cx="716362" cy="716362"/>
      </dsp:txXfrm>
    </dsp:sp>
    <dsp:sp modelId="{06F93DE9-E67A-4CE1-BC6B-5C458B1137B0}">
      <dsp:nvSpPr>
        <dsp:cNvPr id="0" name=""/>
        <dsp:cNvSpPr/>
      </dsp:nvSpPr>
      <dsp:spPr>
        <a:xfrm rot="21169596">
          <a:off x="5984403" y="2322658"/>
          <a:ext cx="294152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984748" y="2414280"/>
        <a:ext cx="205906" cy="258338"/>
      </dsp:txXfrm>
    </dsp:sp>
    <dsp:sp modelId="{D8B200F5-4D07-49B2-A587-C2FE6CEC49F8}">
      <dsp:nvSpPr>
        <dsp:cNvPr id="0" name=""/>
        <dsp:cNvSpPr/>
      </dsp:nvSpPr>
      <dsp:spPr>
        <a:xfrm>
          <a:off x="6411104" y="1932449"/>
          <a:ext cx="1013088" cy="10130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6559467" y="2080812"/>
        <a:ext cx="716362" cy="716362"/>
      </dsp:txXfrm>
    </dsp:sp>
    <dsp:sp modelId="{E7EAB10C-E176-4610-B2C6-BE8F83AD0F9B}">
      <dsp:nvSpPr>
        <dsp:cNvPr id="0" name=""/>
        <dsp:cNvSpPr/>
      </dsp:nvSpPr>
      <dsp:spPr>
        <a:xfrm rot="1215721">
          <a:off x="5886717" y="2975420"/>
          <a:ext cx="240661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888951" y="3049030"/>
        <a:ext cx="168463" cy="258338"/>
      </dsp:txXfrm>
    </dsp:sp>
    <dsp:sp modelId="{FFE63D16-C443-42C8-BB30-4CA61876A647}">
      <dsp:nvSpPr>
        <dsp:cNvPr id="0" name=""/>
        <dsp:cNvSpPr/>
      </dsp:nvSpPr>
      <dsp:spPr>
        <a:xfrm>
          <a:off x="6195082" y="2940566"/>
          <a:ext cx="1013088" cy="101308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6343445" y="3088929"/>
        <a:ext cx="716362" cy="716362"/>
      </dsp:txXfrm>
    </dsp:sp>
    <dsp:sp modelId="{FA950D33-9BD9-4D37-A533-789F5554AFB5}">
      <dsp:nvSpPr>
        <dsp:cNvPr id="0" name=""/>
        <dsp:cNvSpPr/>
      </dsp:nvSpPr>
      <dsp:spPr>
        <a:xfrm rot="3118628">
          <a:off x="5439496" y="3571885"/>
          <a:ext cx="236840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453139" y="3630011"/>
        <a:ext cx="165788" cy="258338"/>
      </dsp:txXfrm>
    </dsp:sp>
    <dsp:sp modelId="{EB1C3899-7B42-47CD-912B-DD035472498D}">
      <dsp:nvSpPr>
        <dsp:cNvPr id="0" name=""/>
        <dsp:cNvSpPr/>
      </dsp:nvSpPr>
      <dsp:spPr>
        <a:xfrm>
          <a:off x="5505150" y="3860954"/>
          <a:ext cx="1013088" cy="1013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5653513" y="4009317"/>
        <a:ext cx="716362" cy="716362"/>
      </dsp:txXfrm>
    </dsp:sp>
    <dsp:sp modelId="{2F5553CB-2478-4421-B002-5FA728364A78}">
      <dsp:nvSpPr>
        <dsp:cNvPr id="0" name=""/>
        <dsp:cNvSpPr/>
      </dsp:nvSpPr>
      <dsp:spPr>
        <a:xfrm rot="5335375">
          <a:off x="4635115" y="3839006"/>
          <a:ext cx="220137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667515" y="3892103"/>
        <a:ext cx="154096" cy="258338"/>
      </dsp:txXfrm>
    </dsp:sp>
    <dsp:sp modelId="{FED909B6-8F19-4D98-AAC2-EBEEF4830C2B}">
      <dsp:nvSpPr>
        <dsp:cNvPr id="0" name=""/>
        <dsp:cNvSpPr/>
      </dsp:nvSpPr>
      <dsp:spPr>
        <a:xfrm>
          <a:off x="4252182" y="4268068"/>
          <a:ext cx="1013088" cy="1013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4400545" y="4416431"/>
        <a:ext cx="716362" cy="716362"/>
      </dsp:txXfrm>
    </dsp:sp>
    <dsp:sp modelId="{A0B7EB92-DF16-476D-BB87-6C0D26E26F61}">
      <dsp:nvSpPr>
        <dsp:cNvPr id="0" name=""/>
        <dsp:cNvSpPr/>
      </dsp:nvSpPr>
      <dsp:spPr>
        <a:xfrm rot="7571187">
          <a:off x="3801184" y="3596061"/>
          <a:ext cx="234506" cy="430562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857128" y="3653782"/>
        <a:ext cx="164154" cy="258338"/>
      </dsp:txXfrm>
    </dsp:sp>
    <dsp:sp modelId="{69EA0517-EDCB-4CEB-899F-D56DCF7B4404}">
      <dsp:nvSpPr>
        <dsp:cNvPr id="0" name=""/>
        <dsp:cNvSpPr/>
      </dsp:nvSpPr>
      <dsp:spPr>
        <a:xfrm>
          <a:off x="2978285" y="3897544"/>
          <a:ext cx="1013088" cy="1013088"/>
        </a:xfrm>
        <a:prstGeom prst="ellipse">
          <a:avLst/>
        </a:prstGeom>
        <a:solidFill>
          <a:srgbClr val="8AAC4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3126648" y="4045907"/>
        <a:ext cx="716362" cy="716362"/>
      </dsp:txXfrm>
    </dsp:sp>
    <dsp:sp modelId="{7A035AEB-3A20-4DC3-9A60-032AB2743B03}">
      <dsp:nvSpPr>
        <dsp:cNvPr id="0" name=""/>
        <dsp:cNvSpPr/>
      </dsp:nvSpPr>
      <dsp:spPr>
        <a:xfrm rot="9814743">
          <a:off x="3312134" y="2882866"/>
          <a:ext cx="219575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376663" y="2959667"/>
        <a:ext cx="153703" cy="258338"/>
      </dsp:txXfrm>
    </dsp:sp>
    <dsp:sp modelId="{83F11675-07D9-406F-853D-13FD28BBB805}">
      <dsp:nvSpPr>
        <dsp:cNvPr id="0" name=""/>
        <dsp:cNvSpPr/>
      </dsp:nvSpPr>
      <dsp:spPr>
        <a:xfrm>
          <a:off x="2224837" y="2795115"/>
          <a:ext cx="1013088" cy="10130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373200" y="2943478"/>
        <a:ext cx="716362" cy="716362"/>
      </dsp:txXfrm>
    </dsp:sp>
    <dsp:sp modelId="{DF27FC25-052B-426A-9E06-117E992234F6}">
      <dsp:nvSpPr>
        <dsp:cNvPr id="0" name=""/>
        <dsp:cNvSpPr/>
      </dsp:nvSpPr>
      <dsp:spPr>
        <a:xfrm rot="12011539">
          <a:off x="3307364" y="2025653"/>
          <a:ext cx="244119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378349" y="2124405"/>
        <a:ext cx="170883" cy="258338"/>
      </dsp:txXfrm>
    </dsp:sp>
    <dsp:sp modelId="{EDA34655-9131-4731-957F-5382F53A0660}">
      <dsp:nvSpPr>
        <dsp:cNvPr id="0" name=""/>
        <dsp:cNvSpPr/>
      </dsp:nvSpPr>
      <dsp:spPr>
        <a:xfrm>
          <a:off x="2224837" y="1477667"/>
          <a:ext cx="1013088" cy="101308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373200" y="1626030"/>
        <a:ext cx="716362" cy="716362"/>
      </dsp:txXfrm>
    </dsp:sp>
    <dsp:sp modelId="{553B84E4-4A31-43DB-B3BF-8E8EF2B79F2D}">
      <dsp:nvSpPr>
        <dsp:cNvPr id="0" name=""/>
        <dsp:cNvSpPr/>
      </dsp:nvSpPr>
      <dsp:spPr>
        <a:xfrm rot="14157341">
          <a:off x="3801460" y="1344684"/>
          <a:ext cx="275560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865934" y="1465046"/>
        <a:ext cx="192892" cy="258338"/>
      </dsp:txXfrm>
    </dsp:sp>
    <dsp:sp modelId="{E0AC84DD-2093-416F-85DE-E547FE520660}">
      <dsp:nvSpPr>
        <dsp:cNvPr id="0" name=""/>
        <dsp:cNvSpPr/>
      </dsp:nvSpPr>
      <dsp:spPr>
        <a:xfrm>
          <a:off x="2999214" y="411828"/>
          <a:ext cx="1013088" cy="1013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3147577" y="560191"/>
        <a:ext cx="716362" cy="7163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5334" y="128763"/>
          <a:ext cx="4520348" cy="8855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FF6600"/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</a:p>
      </dsp:txBody>
      <dsp:txXfrm>
        <a:off x="31271" y="154700"/>
        <a:ext cx="4468474" cy="833687"/>
      </dsp:txXfrm>
    </dsp:sp>
    <dsp:sp modelId="{0F10B24C-6291-498B-B24B-6F32995626E1}">
      <dsp:nvSpPr>
        <dsp:cNvPr id="0" name=""/>
        <dsp:cNvSpPr/>
      </dsp:nvSpPr>
      <dsp:spPr>
        <a:xfrm>
          <a:off x="457369" y="1014324"/>
          <a:ext cx="452034" cy="664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4171"/>
              </a:lnTo>
              <a:lnTo>
                <a:pt x="452034" y="664171"/>
              </a:lnTo>
            </a:path>
          </a:pathLst>
        </a:custGeom>
        <a:noFill/>
        <a:ln w="1270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909404" y="1235714"/>
          <a:ext cx="4020080" cy="885561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19050" cap="flat" cmpd="sng" algn="ctr">
          <a:solidFill>
            <a:srgbClr val="FF6600"/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</a:p>
      </dsp:txBody>
      <dsp:txXfrm>
        <a:off x="935341" y="1261651"/>
        <a:ext cx="3968206" cy="833687"/>
      </dsp:txXfrm>
    </dsp:sp>
    <dsp:sp modelId="{DC8766AC-1DF5-4C8B-88E8-C0C7029582F8}">
      <dsp:nvSpPr>
        <dsp:cNvPr id="0" name=""/>
        <dsp:cNvSpPr/>
      </dsp:nvSpPr>
      <dsp:spPr>
        <a:xfrm>
          <a:off x="457369" y="1014324"/>
          <a:ext cx="452034" cy="17711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1122"/>
              </a:lnTo>
              <a:lnTo>
                <a:pt x="452034" y="1771122"/>
              </a:lnTo>
            </a:path>
          </a:pathLst>
        </a:custGeom>
        <a:noFill/>
        <a:ln w="1270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909404" y="2342666"/>
          <a:ext cx="4121657" cy="885561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19050" cap="flat" cmpd="sng" algn="ctr">
          <a:solidFill>
            <a:srgbClr val="FF6600"/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</a:p>
      </dsp:txBody>
      <dsp:txXfrm>
        <a:off x="935341" y="2368603"/>
        <a:ext cx="4069783" cy="833687"/>
      </dsp:txXfrm>
    </dsp:sp>
    <dsp:sp modelId="{C3A7FB03-348C-490A-BD89-81232A0929D7}">
      <dsp:nvSpPr>
        <dsp:cNvPr id="0" name=""/>
        <dsp:cNvSpPr/>
      </dsp:nvSpPr>
      <dsp:spPr>
        <a:xfrm>
          <a:off x="4968463" y="128763"/>
          <a:ext cx="4300923" cy="8855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srgbClr val="008000"/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</a:p>
      </dsp:txBody>
      <dsp:txXfrm>
        <a:off x="4994400" y="154700"/>
        <a:ext cx="4249049" cy="833687"/>
      </dsp:txXfrm>
    </dsp:sp>
    <dsp:sp modelId="{C5FFE075-823E-4DA0-9121-22547C719149}">
      <dsp:nvSpPr>
        <dsp:cNvPr id="0" name=""/>
        <dsp:cNvSpPr/>
      </dsp:nvSpPr>
      <dsp:spPr>
        <a:xfrm>
          <a:off x="5398556" y="1014324"/>
          <a:ext cx="430092" cy="664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4171"/>
              </a:lnTo>
              <a:lnTo>
                <a:pt x="430092" y="6641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828648" y="1235714"/>
          <a:ext cx="3805462" cy="885561"/>
        </a:xfrm>
        <a:prstGeom prst="roundRect">
          <a:avLst>
            <a:gd name="adj" fmla="val 10000"/>
          </a:avLst>
        </a:prstGeom>
        <a:solidFill>
          <a:srgbClr val="99FF33">
            <a:alpha val="89804"/>
          </a:srgb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</a:p>
      </dsp:txBody>
      <dsp:txXfrm>
        <a:off x="5854585" y="1261651"/>
        <a:ext cx="3753588" cy="833687"/>
      </dsp:txXfrm>
    </dsp:sp>
    <dsp:sp modelId="{6EBA0CCF-2610-4CB9-B2AA-6683F0E170FF}">
      <dsp:nvSpPr>
        <dsp:cNvPr id="0" name=""/>
        <dsp:cNvSpPr/>
      </dsp:nvSpPr>
      <dsp:spPr>
        <a:xfrm>
          <a:off x="5398556" y="1014324"/>
          <a:ext cx="430092" cy="17711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1122"/>
              </a:lnTo>
              <a:lnTo>
                <a:pt x="430092" y="17711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828648" y="2342666"/>
          <a:ext cx="3877554" cy="885561"/>
        </a:xfrm>
        <a:prstGeom prst="roundRect">
          <a:avLst>
            <a:gd name="adj" fmla="val 10000"/>
          </a:avLst>
        </a:prstGeom>
        <a:solidFill>
          <a:srgbClr val="99FF33">
            <a:alpha val="90000"/>
          </a:srgb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</a:p>
      </dsp:txBody>
      <dsp:txXfrm>
        <a:off x="5854585" y="2368603"/>
        <a:ext cx="3825680" cy="833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0.54685</cdr:x>
      <cdr:y>0.09877</cdr:y>
    </cdr:from>
    <cdr:to>
      <cdr:x>0.65975</cdr:x>
      <cdr:y>0.12346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9171" y="571528"/>
          <a:ext cx="914425" cy="142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2021 г. отчёт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0.54685</cdr:x>
      <cdr:y>0.18519</cdr:y>
    </cdr:from>
    <cdr:to>
      <cdr:x>0.69503</cdr:x>
      <cdr:y>0.22222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29156" y="1071570"/>
          <a:ext cx="1200152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2022 г. отчёт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0.52921</cdr:x>
      <cdr:y>0.28395</cdr:y>
    </cdr:from>
    <cdr:to>
      <cdr:x>0.79205</cdr:x>
      <cdr:y>0.33255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86297" y="1643064"/>
          <a:ext cx="2128853" cy="281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  2023 г. отчёт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0.55567</cdr:x>
      <cdr:y>0.35803</cdr:y>
    </cdr:from>
    <cdr:to>
      <cdr:x>0.65975</cdr:x>
      <cdr:y>0.40741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00594" y="2071702"/>
          <a:ext cx="842962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0.59095</cdr:x>
      <cdr:y>0.39506</cdr:y>
    </cdr:from>
    <cdr:to>
      <cdr:x>0.70385</cdr:x>
      <cdr:y>0.55309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786346" y="22860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0.53803</cdr:x>
      <cdr:y>0.37037</cdr:y>
    </cdr:from>
    <cdr:to>
      <cdr:x>0.67739</cdr:x>
      <cdr:y>0.5284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357718" y="2143140"/>
          <a:ext cx="112871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2024 г. прогноз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0.53803</cdr:x>
      <cdr:y>0.45679</cdr:y>
    </cdr:from>
    <cdr:to>
      <cdr:x>0.73913</cdr:x>
      <cdr:y>0.63951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57718" y="2643206"/>
          <a:ext cx="1628780" cy="10572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2025 г. прогноз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0.85555</cdr:x>
      <cdr:y>0.60494</cdr:y>
    </cdr:from>
    <cdr:to>
      <cdr:x>0.96845</cdr:x>
      <cdr:y>0.76297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929486" y="35004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0.53803</cdr:x>
      <cdr:y>0.5679</cdr:y>
    </cdr:from>
    <cdr:to>
      <cdr:x>0.65975</cdr:x>
      <cdr:y>0.67654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357718" y="3286148"/>
          <a:ext cx="985838" cy="628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2026 г. прогноз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0.56302</cdr:x>
      <cdr:y>0.75002</cdr:y>
    </cdr:from>
    <cdr:to>
      <cdr:x>0.66461</cdr:x>
      <cdr:y>0.93075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67796" y="379462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0.52302</cdr:x>
      <cdr:y>0.59346</cdr:y>
    </cdr:from>
    <cdr:to>
      <cdr:x>0.62461</cdr:x>
      <cdr:y>0.77419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07756" y="300253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0.43628</cdr:x>
      <cdr:y>0.93935</cdr:y>
    </cdr:from>
    <cdr:to>
      <cdr:x>0.51628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27024" y="4752528"/>
          <a:ext cx="720080" cy="306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0.1527</cdr:x>
      <cdr:y>0.20488</cdr:y>
    </cdr:from>
    <cdr:to>
      <cdr:x>0.25526</cdr:x>
      <cdr:y>0.39909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1356" y="9647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51874F-2BA7-49A3-AF57-5194383024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5742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E70F990-EA73-478A-B198-07551978BA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1153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E42BAE5-6432-4945-A380-466F44D2F6AB}" type="slidenum">
              <a:rPr lang="ru-RU" altLang="ru-RU" sz="1200"/>
              <a:pPr algn="r" eaLnBrk="1" hangingPunct="1"/>
              <a:t>3</a:t>
            </a:fld>
            <a:endParaRPr lang="ru-RU" altLang="ru-RU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 lIns="91830" tIns="45914" rIns="91830" bIns="45914"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495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86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4337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6763" y="849313"/>
            <a:ext cx="3314700" cy="2293937"/>
          </a:xfrm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3850" cy="2676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91140" name="Номер слайда 3"/>
          <p:cNvSpPr txBox="1">
            <a:spLocks noGrp="1"/>
          </p:cNvSpPr>
          <p:nvPr/>
        </p:nvSpPr>
        <p:spPr bwMode="auto">
          <a:xfrm>
            <a:off x="5624513" y="6456363"/>
            <a:ext cx="43021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A8C5E74-7662-43A3-96E8-0487142D9A98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26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DC42DAA-6CE0-4545-84BE-598B7E4513AC}" type="slidenum">
              <a:rPr lang="ru-RU" altLang="ru-RU" sz="1200" smtClean="0"/>
              <a:pPr/>
              <a:t>38</a:t>
            </a:fld>
            <a:endParaRPr lang="ru-RU" altLang="ru-RU" sz="1200" smtClean="0"/>
          </a:p>
        </p:txBody>
      </p:sp>
      <p:sp>
        <p:nvSpPr>
          <p:cNvPr id="92163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92165" name="Номер слайда 3"/>
          <p:cNvSpPr txBox="1">
            <a:spLocks noGrp="1" noChangeArrowheads="1"/>
          </p:cNvSpPr>
          <p:nvPr/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E51CA7F-7C04-4BE2-8AD7-6DFC30D90246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38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6D6C5-DE86-4780-93EA-F5993C278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669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578E9-6EDD-4B39-9472-5FB01273CC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137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EB37-5C74-496B-891E-50E9D0991A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48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88810-E2D9-47C8-A99D-E9A03D5480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9600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300" y="4030663"/>
            <a:ext cx="43815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5E338-EC06-4D9F-B943-938436AA6E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0593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B622C-F334-41FF-ACA9-A23F9E53D2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882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0470-8333-4018-9531-AE0FF1CAA2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8745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9628A-F167-46D9-A1AB-20920F90FB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4446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4D403-B3FA-4A4A-BBC9-C28A5357E3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9960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F38DA-6434-49C0-BE94-AD82454C82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1237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519E5-EF77-4083-9E3C-F8BFF88E1D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608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B81E2-DA49-4AA9-85B9-0F9225CC3E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4691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0B4DC-E60B-4F58-9F6C-C05580F038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536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294C6-E8E3-43C1-87F8-E0C6F33B9D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5436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B309F-D46C-4FBB-824A-13F3B48DE1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6303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256C4-648E-4E8C-B080-B875389ED9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9125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951DD-EA60-48F2-A3DF-7806674E81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9345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3BD6-8929-4104-A795-BCA642A86B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7644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116CE-7D1C-4C82-A3D8-C2E2A90185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9419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0EB7-B28A-47BA-B560-A26FDDA09D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544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E2D6C-1ABF-4411-AF54-87FCB7E769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4394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300" y="4030663"/>
            <a:ext cx="43815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CF474-9A53-4384-A5C6-23773C2784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10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F20B9-8D33-4A18-9A89-720CBF47CB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7877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92875-7298-4253-A025-358707BAE0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114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78947-B6FD-451A-A20D-18FF063DCF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1897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F7DD6-6CEA-45AD-BFFA-A5E28BF197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8837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B27E-19C5-4615-8E58-597D6DC112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3094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7BA23-CE41-4B68-A60B-B3C0B42268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7701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BC1E5-720B-4879-87AC-5AF5F2A58D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1379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0936C-9A57-4639-A17A-33EFAE7C64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9958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83BC2-C3EE-430C-B954-97E1277A57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2782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8A284-0D79-4A74-B8E4-E77BACE45E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1559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BA131-3E2A-4628-BCA6-CCA1950F11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228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73C73-2B2E-427C-989A-B188ECF3C8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8547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0F4AA-C62D-4951-B046-544AB749D3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4078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C156A-BA31-47E6-AB78-D872046C6D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425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C92E-9222-4A88-99B2-67810C3A80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4547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67286-908D-4596-AB88-855CE45684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7906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0111-2A37-4D23-A2AA-C08BBACA16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4771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300" y="4030663"/>
            <a:ext cx="43815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75331-8C4E-4848-B804-222E0AA3A6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4103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F19DF-78F0-46F5-B107-D0D2968D6E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8594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FF39-3A21-4295-8E7C-AC1FCF22D6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1177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C21E0-5355-460F-810C-9991F03538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0070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2A2DD-4222-4CD9-A989-A2870CFABA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862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A1717-B985-4A7F-9566-371B50D4E9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880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F742-FB10-46F8-8B82-0AD62D18D8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896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BDEFB-D864-4088-93A4-45D21D0233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62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5C60A-6F87-4316-9CE9-9010C1DBAE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98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099" name="Текст 1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95300" y="6416675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384550" y="641667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85200" y="6416675"/>
            <a:ext cx="8255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E8A5D122-F7EF-4E88-B235-1C40C034E9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123" name="Текст 1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95300" y="6416675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384550" y="641667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85200" y="6416675"/>
            <a:ext cx="8255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8FB0072E-CD73-479B-94B2-6C0C4339CA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147" name="Текст 1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95300" y="6416675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384550" y="641667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85200" y="6416675"/>
            <a:ext cx="8255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41EF901B-AC3A-4412-AC87-07DA8D064B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https://cdn.pixabay.com/photo/2016/10/30/19/53/arrow-1784154__480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3.xls"/><Relationship Id="rId13" Type="http://schemas.openxmlformats.org/officeDocument/2006/relationships/oleObject" Target="../embeddings/oleObject5.bin"/><Relationship Id="rId3" Type="http://schemas.openxmlformats.org/officeDocument/2006/relationships/image" Target="../media/image30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11" Type="http://schemas.openxmlformats.org/officeDocument/2006/relationships/oleObject" Target="../embeddings/Microsoft_Excel_97-2003_Worksheet4.xls"/><Relationship Id="rId5" Type="http://schemas.openxmlformats.org/officeDocument/2006/relationships/oleObject" Target="../embeddings/Microsoft_Excel_97-2003_Worksheet2.xls"/><Relationship Id="rId15" Type="http://schemas.openxmlformats.org/officeDocument/2006/relationships/image" Target="../media/image29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7.emf"/><Relationship Id="rId14" Type="http://schemas.openxmlformats.org/officeDocument/2006/relationships/oleObject" Target="../embeddings/Microsoft_Excel_97-2003_Worksheet5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png"/><Relationship Id="rId4" Type="http://schemas.openxmlformats.org/officeDocument/2006/relationships/oleObject" Target="../embeddings/Microsoft_Excel_97-2003_Worksheet6.xls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Microsoft_Excel_97-2003_Worksheet8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7.emf"/><Relationship Id="rId4" Type="http://schemas.openxmlformats.org/officeDocument/2006/relationships/oleObject" Target="../embeddings/Microsoft_Excel_97-2003_Worksheet7.xls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diagramData" Target="../diagrams/data3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44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48.jpeg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2.emf"/><Relationship Id="rId4" Type="http://schemas.openxmlformats.org/officeDocument/2006/relationships/oleObject" Target="../embeddings/Microsoft_Excel_97-2003_Worksheet9.xls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png"/><Relationship Id="rId5" Type="http://schemas.openxmlformats.org/officeDocument/2006/relationships/image" Target="../media/image57.emf"/><Relationship Id="rId4" Type="http://schemas.openxmlformats.org/officeDocument/2006/relationships/oleObject" Target="../embeddings/Microsoft_Excel_97-2003_Worksheet10.xls"/><Relationship Id="rId9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png"/><Relationship Id="rId5" Type="http://schemas.openxmlformats.org/officeDocument/2006/relationships/image" Target="../media/image66.emf"/><Relationship Id="rId4" Type="http://schemas.openxmlformats.org/officeDocument/2006/relationships/oleObject" Target="../embeddings/Microsoft_Excel_97-2003_Worksheet11.xls"/><Relationship Id="rId9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7.png"/><Relationship Id="rId4" Type="http://schemas.openxmlformats.org/officeDocument/2006/relationships/image" Target="../media/image7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.png"/><Relationship Id="rId5" Type="http://schemas.openxmlformats.org/officeDocument/2006/relationships/image" Target="../media/image74.emf"/><Relationship Id="rId4" Type="http://schemas.openxmlformats.org/officeDocument/2006/relationships/oleObject" Target="../embeddings/Microsoft_Excel_97-2003_Worksheet12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.png"/><Relationship Id="rId5" Type="http://schemas.openxmlformats.org/officeDocument/2006/relationships/image" Target="../media/image84.emf"/><Relationship Id="rId4" Type="http://schemas.openxmlformats.org/officeDocument/2006/relationships/oleObject" Target="../embeddings/Microsoft_Excel_97-2003_Worksheet13.xls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5.png"/><Relationship Id="rId4" Type="http://schemas.openxmlformats.org/officeDocument/2006/relationships/image" Target="../media/image91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5.png"/><Relationship Id="rId5" Type="http://schemas.openxmlformats.org/officeDocument/2006/relationships/image" Target="../media/image93.emf"/><Relationship Id="rId4" Type="http://schemas.openxmlformats.org/officeDocument/2006/relationships/oleObject" Target="../embeddings/Microsoft_Excel_97-2003_Worksheet14.xls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oleObject" Target="../embeddings/oleObject21.bin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5.png"/><Relationship Id="rId5" Type="http://schemas.openxmlformats.org/officeDocument/2006/relationships/image" Target="../media/image99.emf"/><Relationship Id="rId4" Type="http://schemas.openxmlformats.org/officeDocument/2006/relationships/oleObject" Target="../embeddings/Microsoft_Excel_97-2003_Worksheet15.xls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12.jpeg"/><Relationship Id="rId4" Type="http://schemas.openxmlformats.org/officeDocument/2006/relationships/image" Target="../media/image111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17.jpeg"/><Relationship Id="rId4" Type="http://schemas.openxmlformats.org/officeDocument/2006/relationships/image" Target="../media/image11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oleObject" Target="../embeddings/oleObject26.bin"/><Relationship Id="rId7" Type="http://schemas.openxmlformats.org/officeDocument/2006/relationships/diagramLayout" Target="../diagrams/layout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diagramData" Target="../diagrams/data4.xml"/><Relationship Id="rId11" Type="http://schemas.openxmlformats.org/officeDocument/2006/relationships/image" Target="../media/image15.png"/><Relationship Id="rId5" Type="http://schemas.openxmlformats.org/officeDocument/2006/relationships/image" Target="../media/image118.emf"/><Relationship Id="rId10" Type="http://schemas.microsoft.com/office/2007/relationships/diagramDrawing" Target="../diagrams/drawing4.xml"/><Relationship Id="rId4" Type="http://schemas.openxmlformats.org/officeDocument/2006/relationships/oleObject" Target="../embeddings/Microsoft_Excel_97-2003_Worksheet16.xls"/><Relationship Id="rId9" Type="http://schemas.openxmlformats.org/officeDocument/2006/relationships/diagramColors" Target="../diagrams/colors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28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mailto:yershichi.finupr@mail.ru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ChangeArrowheads="1"/>
          </p:cNvSpPr>
          <p:nvPr/>
        </p:nvSpPr>
        <p:spPr bwMode="auto">
          <a:xfrm>
            <a:off x="415925" y="188913"/>
            <a:ext cx="92170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 dirty="0"/>
          </a:p>
          <a:p>
            <a:pPr algn="ctr"/>
            <a:r>
              <a:rPr lang="ru-RU" altLang="ru-RU" dirty="0"/>
              <a:t> </a:t>
            </a:r>
            <a:r>
              <a:rPr lang="ru-RU" altLang="ru-RU" sz="3600" b="1" dirty="0">
                <a:solidFill>
                  <a:srgbClr val="0000FF"/>
                </a:solidFill>
                <a:latin typeface="Times New Roman" pitchFamily="18" charset="0"/>
              </a:rPr>
              <a:t>БЮДЖЕТ ДЛЯ ГРАЖДАН </a:t>
            </a:r>
            <a:r>
              <a:rPr lang="ru-RU" altLang="ru-RU" sz="3600" b="1" i="1" dirty="0">
                <a:solidFill>
                  <a:srgbClr val="0000FF"/>
                </a:solidFill>
                <a:latin typeface="Times New Roman" pitchFamily="18" charset="0"/>
              </a:rPr>
              <a:t>к </a:t>
            </a:r>
            <a:r>
              <a:rPr lang="ru-RU" altLang="ru-RU" sz="3600" b="1" i="1" dirty="0" smtClean="0">
                <a:solidFill>
                  <a:srgbClr val="0000FF"/>
                </a:solidFill>
                <a:latin typeface="Times New Roman" pitchFamily="18" charset="0"/>
              </a:rPr>
              <a:t>решению </a:t>
            </a:r>
            <a:r>
              <a:rPr lang="ru-RU" altLang="ru-RU" sz="3600" b="1" i="1" dirty="0" err="1">
                <a:solidFill>
                  <a:srgbClr val="0000FF"/>
                </a:solidFill>
                <a:latin typeface="Times New Roman" pitchFamily="18" charset="0"/>
              </a:rPr>
              <a:t>Ершичского</a:t>
            </a:r>
            <a:r>
              <a:rPr lang="ru-RU" altLang="ru-RU" sz="3600" b="1" i="1" dirty="0">
                <a:solidFill>
                  <a:srgbClr val="0000FF"/>
                </a:solidFill>
                <a:latin typeface="Times New Roman" pitchFamily="18" charset="0"/>
              </a:rPr>
              <a:t> районного Совета депутатов «</a:t>
            </a:r>
            <a:r>
              <a:rPr lang="ru-RU" altLang="ru-RU" sz="3600" b="1" i="1" dirty="0">
                <a:solidFill>
                  <a:srgbClr val="0000FF"/>
                </a:solidFill>
              </a:rPr>
              <a:t>Об исполнении бюджета  муниципального образования - </a:t>
            </a:r>
            <a:r>
              <a:rPr lang="ru-RU" altLang="ru-RU" sz="3600" b="1" i="1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3600" b="1" i="1" dirty="0">
                <a:solidFill>
                  <a:srgbClr val="0000FF"/>
                </a:solidFill>
              </a:rPr>
              <a:t> район Смоленской области за 2023 год» </a:t>
            </a:r>
          </a:p>
        </p:txBody>
      </p:sp>
      <p:sp>
        <p:nvSpPr>
          <p:cNvPr id="7171" name="Rectangle 9"/>
          <p:cNvSpPr>
            <a:spLocks noChangeArrowheads="1"/>
          </p:cNvSpPr>
          <p:nvPr/>
        </p:nvSpPr>
        <p:spPr bwMode="auto">
          <a:xfrm>
            <a:off x="920750" y="6021388"/>
            <a:ext cx="79930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r>
              <a:rPr lang="ru-RU" altLang="ru-RU"/>
              <a:t> </a:t>
            </a:r>
          </a:p>
        </p:txBody>
      </p:sp>
      <p:pic>
        <p:nvPicPr>
          <p:cNvPr id="7172" name="Рисунок 20" descr="админ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644900"/>
            <a:ext cx="37433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image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0"/>
          <a:stretch>
            <a:fillRect/>
          </a:stretch>
        </p:blipFill>
        <p:spPr bwMode="auto">
          <a:xfrm>
            <a:off x="6321425" y="3716338"/>
            <a:ext cx="29368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06D128-0526-4B54-8F0E-92A6E3B945F9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5364" name="AutoShape 6"/>
          <p:cNvSpPr>
            <a:spLocks noChangeArrowheads="1"/>
          </p:cNvSpPr>
          <p:nvPr/>
        </p:nvSpPr>
        <p:spPr bwMode="auto">
          <a:xfrm>
            <a:off x="225425" y="0"/>
            <a:ext cx="9680575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Основные направления налоговой политики на 2023 год и на плановый период 2024 и 2025 годов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52230" name="Rectangle 18"/>
          <p:cNvSpPr>
            <a:spLocks noChangeArrowheads="1"/>
          </p:cNvSpPr>
          <p:nvPr/>
        </p:nvSpPr>
        <p:spPr bwMode="auto">
          <a:xfrm>
            <a:off x="128588" y="2532063"/>
            <a:ext cx="9432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ru-RU" b="1">
                <a:latin typeface="Times New Roman" pitchFamily="18" charset="0"/>
              </a:rPr>
              <a:t> </a:t>
            </a:r>
            <a:endParaRPr lang="ru-RU" altLang="ru-RU" sz="1200"/>
          </a:p>
        </p:txBody>
      </p:sp>
      <p:sp>
        <p:nvSpPr>
          <p:cNvPr id="15367" name="AutoShape 6"/>
          <p:cNvSpPr>
            <a:spLocks noChangeArrowheads="1"/>
          </p:cNvSpPr>
          <p:nvPr/>
        </p:nvSpPr>
        <p:spPr bwMode="auto">
          <a:xfrm>
            <a:off x="200025" y="765175"/>
            <a:ext cx="9469438" cy="11747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altLang="ru-RU" sz="900" b="1"/>
              <a:t>1. </a:t>
            </a:r>
            <a:r>
              <a:rPr lang="ru-RU" altLang="ru-RU" sz="900"/>
              <a:t>С</a:t>
            </a:r>
            <a:r>
              <a:rPr lang="ru-RU" sz="900"/>
              <a:t>тимулирование инвестиционной деятельности, поддержка малого и среднего бизнеса. Доведение до  потенциальных инвесторов    и  всех заинтересованных лиц информации о   принятых  налоговых льготах  на территории Смоленской области,  сохранение налоговых льгот для субъектов инвестиционной деятельности, в отношении земельных участков предоставленных для производства строительных работ (кроме жилищного и дачного строительства) на территориях всех сельских поселений Ершичского района.</a:t>
            </a:r>
          </a:p>
          <a:p>
            <a:pPr>
              <a:defRPr/>
            </a:pPr>
            <a:r>
              <a:rPr lang="ru-RU" sz="900"/>
              <a:t>      Актуальной остается задача по поддержке малого и среднего бизнеса, а также устранению административных барьеров для предпринимательской деятельности. Работа с сектором малого и среднего бизнеса должна стать устойчивой основой роста собственной доходной базы муниципального образования – Ершичский район Смоленской области, одним из рычагов снижения безработицы и повышение уровня жизни населения.</a:t>
            </a:r>
            <a:endParaRPr lang="ru-RU" altLang="ru-RU" sz="900"/>
          </a:p>
        </p:txBody>
      </p:sp>
      <p:sp>
        <p:nvSpPr>
          <p:cNvPr id="15368" name="AutoShape 6"/>
          <p:cNvSpPr>
            <a:spLocks noChangeArrowheads="1"/>
          </p:cNvSpPr>
          <p:nvPr/>
        </p:nvSpPr>
        <p:spPr bwMode="auto">
          <a:xfrm>
            <a:off x="200025" y="2060575"/>
            <a:ext cx="9469438" cy="209391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>
              <a:defRPr/>
            </a:pPr>
            <a:r>
              <a:rPr lang="ru-RU" sz="900" b="1">
                <a:cs typeface="Times New Roman" pitchFamily="18" charset="0"/>
              </a:rPr>
              <a:t>2.</a:t>
            </a:r>
            <a:r>
              <a:rPr lang="ru-RU" sz="900">
                <a:cs typeface="Times New Roman" pitchFamily="18" charset="0"/>
              </a:rPr>
              <a:t> Мобилизация доходов. В   целях мобилизации доходов в консолидированный бюджет муниципального образования – Ершичский район  Смоленской области предлагается реализовать следующие мероприятия: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продолжение работы, направленной на повышение объема поступлений налога на доходы физических лиц за счет создания условий для роста фонда оплаты труда в районе, легализации «теневой» заработной платы и доведение ее до среднеотраслевого уровня, а также проведение мероприятий по сокращению недоимки по налогу на доходы физических лиц;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вовлечение граждан в предпринимательскую деятельность и сокращение неформальной занятости, в том числе путем перехода граждан на применение налога на профессиональный доход;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 повышение эффективности деятельности муниципальных  унитарных предприятий Ершичского района  Смоленской области;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повышение эффективности реализации мер, направленных на 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зарегистрированы.</a:t>
            </a:r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В целях формирования комфортной потребительской среды будет продолжена работа по созданию  условий для развития малых форматов торговли в муниципальном образовании – Ершичский район Смоленской области, в том числе легализации незаконно установленных нестационарных торговых объектов, что в свою очередь обеспечит рост налоговых поступлений в местный бюджет.</a:t>
            </a:r>
            <a:r>
              <a:rPr lang="ru-RU" sz="900"/>
              <a:t> </a:t>
            </a:r>
          </a:p>
        </p:txBody>
      </p:sp>
      <p:sp>
        <p:nvSpPr>
          <p:cNvPr id="15369" name="AutoShape 6"/>
          <p:cNvSpPr>
            <a:spLocks noChangeArrowheads="1"/>
          </p:cNvSpPr>
          <p:nvPr/>
        </p:nvSpPr>
        <p:spPr bwMode="auto">
          <a:xfrm>
            <a:off x="273050" y="4221163"/>
            <a:ext cx="9469438" cy="19415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>
              <a:defRPr/>
            </a:pPr>
            <a:r>
              <a:rPr lang="ru-RU" sz="900" b="1">
                <a:cs typeface="Times New Roman" pitchFamily="18" charset="0"/>
              </a:rPr>
              <a:t>3. </a:t>
            </a:r>
            <a:r>
              <a:rPr lang="ru-RU" sz="900">
                <a:cs typeface="Times New Roman" pitchFamily="18" charset="0"/>
              </a:rPr>
              <a:t>Совершенствование налогового администрирования. В целях совершенствования налогового администрирования будет продолжена работа: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по повышению ответственности администраторов доходов бюджета муниципального образования  за эффективное прогнозирование, своевременность и полноту перечисления в бюджетную систему налогов и неналоговых платежей, активизации претензионно-исковой работы с неплательщиками налогов и неналоговых платежей;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 по взаимодействию органов местного самоуправления с территориальными органами федеральных органов исполнительной власти по выполнению мероприятий, направленных на повышение собираемости доходов, повышение уровня ответственности главных администраторов доходов за качественное прогнозирование доходов бюджета и выполнение утвержденных годовых назначений местных бюджетов;</a:t>
            </a:r>
            <a:endParaRPr lang="ru-RU" sz="900"/>
          </a:p>
          <a:p>
            <a:pPr indent="450850">
              <a:defRPr/>
            </a:pPr>
            <a:r>
              <a:rPr lang="ru-RU" sz="900">
                <a:solidFill>
                  <a:srgbClr val="000000"/>
                </a:solidFill>
                <a:cs typeface="Times New Roman" pitchFamily="18" charset="0"/>
              </a:rPr>
              <a:t>- по актуализации на постоянной основе сведений</a:t>
            </a:r>
            <a:r>
              <a:rPr lang="ru-RU" sz="900">
                <a:cs typeface="Times New Roman" pitchFamily="18" charset="0"/>
              </a:rPr>
              <a:t>, предоставляемых органами, осуществляющими регистрацию и учет объектов недвижимого имущества, в Управление ФНС России по Смоленской области;</a:t>
            </a:r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по проведению Администрацией муниципального образования – Ершичский район Смоленской области  совместно с Межрайонной налоговой инспекцией №1 по Смоленской области  адресной работы с физическими лицами, имеющими задолженность в бюджет по имущественным налогам, информированию работодателей о сотрудниках, имеющих задолженность по имущественным налогам, повышению налоговой культуры налогоплательщиков.</a:t>
            </a:r>
            <a:r>
              <a:rPr lang="ru-RU" sz="900"/>
              <a:t> </a:t>
            </a:r>
          </a:p>
        </p:txBody>
      </p:sp>
      <p:sp>
        <p:nvSpPr>
          <p:cNvPr id="15370" name="AutoShape 6"/>
          <p:cNvSpPr>
            <a:spLocks noChangeArrowheads="1"/>
          </p:cNvSpPr>
          <p:nvPr/>
        </p:nvSpPr>
        <p:spPr bwMode="auto">
          <a:xfrm>
            <a:off x="273050" y="6191250"/>
            <a:ext cx="9469438" cy="5603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900" b="1">
                <a:cs typeface="Times New Roman" pitchFamily="18" charset="0"/>
              </a:rPr>
              <a:t>4.</a:t>
            </a:r>
            <a:r>
              <a:rPr lang="ru-RU" sz="900">
                <a:cs typeface="Times New Roman" pitchFamily="18" charset="0"/>
              </a:rPr>
              <a:t> оценка налоговых расходов. Будет продолжена работа по контролю за налоговыми  расходами,  установленными  решениями Советов депутатов сельских поселений Ершичского района Смоленской области в виде налоговых льгот (пониженных налоговых ставок, освобождений от налогообложения) по земельному налогу и налогу на имущество с физических лиц. </a:t>
            </a:r>
            <a:endParaRPr lang="ru-RU" sz="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3"/>
          <p:cNvSpPr txBox="1">
            <a:spLocks noGrp="1"/>
          </p:cNvSpPr>
          <p:nvPr/>
        </p:nvSpPr>
        <p:spPr bwMode="auto">
          <a:xfrm>
            <a:off x="8553450" y="6492875"/>
            <a:ext cx="825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1" hangingPunct="1"/>
            <a:fld id="{4479A11F-C680-49C7-A166-88857D24E1E2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11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6388" name="AutoShape 6"/>
          <p:cNvSpPr>
            <a:spLocks noChangeArrowheads="1"/>
          </p:cNvSpPr>
          <p:nvPr/>
        </p:nvSpPr>
        <p:spPr bwMode="auto">
          <a:xfrm>
            <a:off x="225425" y="0"/>
            <a:ext cx="9680575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Основные направления бюджетной политики на 2023 год и на плановый период 2024 и 2025 годов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273050" y="850900"/>
            <a:ext cx="9493250" cy="5095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формирование реалистичного прогноза поступлений доходов  бюджета муниципального образования – Ершичский район Смоленской области</a:t>
            </a:r>
          </a:p>
        </p:txBody>
      </p:sp>
      <p:sp>
        <p:nvSpPr>
          <p:cNvPr id="16391" name="AutoShape 6"/>
          <p:cNvSpPr>
            <a:spLocks noChangeArrowheads="1"/>
          </p:cNvSpPr>
          <p:nvPr/>
        </p:nvSpPr>
        <p:spPr bwMode="auto">
          <a:xfrm>
            <a:off x="273050" y="1484313"/>
            <a:ext cx="9447213" cy="3063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первоочередное планирование бюджетных ассигнований на исполнение действующих расходных обязательств района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2" name="AutoShape 6"/>
          <p:cNvSpPr>
            <a:spLocks noChangeArrowheads="1"/>
          </p:cNvSpPr>
          <p:nvPr/>
        </p:nvSpPr>
        <p:spPr bwMode="auto">
          <a:xfrm>
            <a:off x="273050" y="1916113"/>
            <a:ext cx="9374188" cy="7159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принятие новых расходных обязательств исключительно по вопросам, отнесенным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</a:t>
            </a:r>
          </a:p>
        </p:txBody>
      </p:sp>
      <p:sp>
        <p:nvSpPr>
          <p:cNvPr id="16393" name="AutoShape 6"/>
          <p:cNvSpPr>
            <a:spLocks noChangeArrowheads="1"/>
          </p:cNvSpPr>
          <p:nvPr/>
        </p:nvSpPr>
        <p:spPr bwMode="auto">
          <a:xfrm>
            <a:off x="273050" y="2708275"/>
            <a:ext cx="93424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среднемесячному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4" name="AutoShape 6"/>
          <p:cNvSpPr>
            <a:spLocks noChangeArrowheads="1"/>
          </p:cNvSpPr>
          <p:nvPr/>
        </p:nvSpPr>
        <p:spPr bwMode="auto">
          <a:xfrm>
            <a:off x="273050" y="3357563"/>
            <a:ext cx="9317038" cy="5095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5" name="AutoShape 6"/>
          <p:cNvSpPr>
            <a:spLocks noChangeArrowheads="1"/>
          </p:cNvSpPr>
          <p:nvPr/>
        </p:nvSpPr>
        <p:spPr bwMode="auto">
          <a:xfrm>
            <a:off x="200025" y="3933825"/>
            <a:ext cx="9377363" cy="7143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обеспечение соблюдения условий, целей и порядка расходования  целевых средств вышестоящих   бюджетов  в соответствии с требованиями Бюджетного кодекса Российской Федерации и заключенными с органами исполнительной власти Смоленской области  соглашениями</a:t>
            </a:r>
          </a:p>
        </p:txBody>
      </p:sp>
      <p:sp>
        <p:nvSpPr>
          <p:cNvPr id="16396" name="AutoShape 6"/>
          <p:cNvSpPr>
            <a:spLocks noChangeArrowheads="1"/>
          </p:cNvSpPr>
          <p:nvPr/>
        </p:nvSpPr>
        <p:spPr bwMode="auto">
          <a:xfrm>
            <a:off x="273050" y="4724400"/>
            <a:ext cx="9367838" cy="3079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7" name="AutoShape 6"/>
          <p:cNvSpPr>
            <a:spLocks noChangeArrowheads="1"/>
          </p:cNvSpPr>
          <p:nvPr/>
        </p:nvSpPr>
        <p:spPr bwMode="auto">
          <a:xfrm>
            <a:off x="273050" y="5157788"/>
            <a:ext cx="9367838" cy="5095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проведение долговой политики муниципального образования – Ершичский район  Смоленской области с учетом сохранения безопасного уровня долговой нагрузки на местный  бюджет</a:t>
            </a:r>
          </a:p>
        </p:txBody>
      </p:sp>
      <p:sp>
        <p:nvSpPr>
          <p:cNvPr id="16398" name="AutoShape 6"/>
          <p:cNvSpPr>
            <a:spLocks noChangeArrowheads="1"/>
          </p:cNvSpPr>
          <p:nvPr/>
        </p:nvSpPr>
        <p:spPr bwMode="auto">
          <a:xfrm>
            <a:off x="273050" y="5805488"/>
            <a:ext cx="9367838" cy="7143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заключение с органами местного самоуправления сельских поселений , получающими дотации на выравнивание бюджетной обеспеченности, соглашений о мерах по социально-экономическому развитию и оздоровлению муниципальных финансов, а также осуществление контроля за исполнением органами местного самоуправления обязательств, предусмотренных указанными соглашениями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 txBox="1">
            <a:spLocks noGrp="1"/>
          </p:cNvSpPr>
          <p:nvPr/>
        </p:nvSpPr>
        <p:spPr bwMode="auto">
          <a:xfrm>
            <a:off x="8553450" y="6492875"/>
            <a:ext cx="825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1" hangingPunct="1"/>
            <a:fld id="{128176D7-B007-4356-A4FF-0032D7AE9CA3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12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7412" name="AutoShape 6"/>
          <p:cNvSpPr>
            <a:spLocks noChangeArrowheads="1"/>
          </p:cNvSpPr>
          <p:nvPr/>
        </p:nvSpPr>
        <p:spPr bwMode="auto">
          <a:xfrm>
            <a:off x="246063" y="34925"/>
            <a:ext cx="96742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0000FF"/>
                </a:solidFill>
              </a:rPr>
              <a:t>Основные результаты реализации бюджетной политики, достигнутые в отчетном финансовом году</a:t>
            </a:r>
            <a:r>
              <a:rPr lang="ru-RU" altLang="ru-RU" sz="1600" dirty="0">
                <a:solidFill>
                  <a:srgbClr val="0000FF"/>
                </a:solidFill>
              </a:rPr>
              <a:t> </a:t>
            </a:r>
            <a:r>
              <a:rPr lang="ru-RU" altLang="ru-RU" sz="1600" b="1" dirty="0">
                <a:solidFill>
                  <a:srgbClr val="0000FF"/>
                </a:solidFill>
              </a:rPr>
              <a:t>(20</a:t>
            </a:r>
            <a:r>
              <a:rPr lang="en-US" altLang="ru-RU" sz="1600" b="1" dirty="0" smtClean="0">
                <a:solidFill>
                  <a:srgbClr val="0000FF"/>
                </a:solidFill>
              </a:rPr>
              <a:t>2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>3 </a:t>
            </a:r>
            <a:r>
              <a:rPr lang="ru-RU" altLang="ru-RU" sz="1600" b="1" dirty="0">
                <a:solidFill>
                  <a:srgbClr val="0000FF"/>
                </a:solidFill>
              </a:rPr>
              <a:t>год)</a:t>
            </a: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277813" y="915988"/>
            <a:ext cx="9482137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финансирование расходов осуществлялось    на первоочередных и приоритетных направлениях развития муниципального образования – Ершичский район Смоленской области </a:t>
            </a:r>
          </a:p>
        </p:txBody>
      </p:sp>
      <p:sp>
        <p:nvSpPr>
          <p:cNvPr id="17415" name="AutoShape 6"/>
          <p:cNvSpPr>
            <a:spLocks noChangeArrowheads="1"/>
          </p:cNvSpPr>
          <p:nvPr/>
        </p:nvSpPr>
        <p:spPr bwMode="auto">
          <a:xfrm>
            <a:off x="273050" y="1557338"/>
            <a:ext cx="9486900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безусловное исполнение всех действующих расходных обязательств, взвешенный  подход к принятию новых расходных обязательств;</a:t>
            </a:r>
          </a:p>
        </p:txBody>
      </p:sp>
      <p:sp>
        <p:nvSpPr>
          <p:cNvPr id="17416" name="AutoShape 6"/>
          <p:cNvSpPr>
            <a:spLocks noChangeArrowheads="1"/>
          </p:cNvSpPr>
          <p:nvPr/>
        </p:nvSpPr>
        <p:spPr bwMode="auto">
          <a:xfrm>
            <a:off x="309563" y="2232025"/>
            <a:ext cx="9434512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 dirty="0"/>
              <a:t>расходные обязательства, не связанных с решением вопросов, отнесенных  федеральными законами к полномочиям органов местного самоуправления не финансировались </a:t>
            </a:r>
          </a:p>
        </p:txBody>
      </p:sp>
      <p:sp>
        <p:nvSpPr>
          <p:cNvPr id="17417" name="AutoShape 6"/>
          <p:cNvSpPr>
            <a:spLocks noChangeArrowheads="1"/>
          </p:cNvSpPr>
          <p:nvPr/>
        </p:nvSpPr>
        <p:spPr bwMode="auto">
          <a:xfrm>
            <a:off x="338138" y="2889250"/>
            <a:ext cx="9442450" cy="7270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altLang="ru-RU" sz="1200" i="1" dirty="0"/>
              <a:t>долговая политика муниципального образования – </a:t>
            </a:r>
            <a:r>
              <a:rPr lang="ru-RU" altLang="ru-RU" sz="1200" i="1" dirty="0" err="1"/>
              <a:t>Ершичский</a:t>
            </a:r>
            <a:r>
              <a:rPr lang="ru-RU" altLang="ru-RU" sz="1200" i="1" dirty="0"/>
              <a:t> район  Смоленской области проводилась с учетом сохранения безопасного уровня долговой нагрузки на местный бюджет. Муниципальный долг на </a:t>
            </a:r>
            <a:r>
              <a:rPr lang="ru-RU" altLang="ru-RU" sz="1200" i="1" dirty="0" smtClean="0"/>
              <a:t>01.01.2024 </a:t>
            </a:r>
            <a:r>
              <a:rPr lang="ru-RU" altLang="ru-RU" sz="1200" i="1" dirty="0"/>
              <a:t>составляет 3638,6  тыс. рублей </a:t>
            </a:r>
          </a:p>
        </p:txBody>
      </p:sp>
      <p:sp>
        <p:nvSpPr>
          <p:cNvPr id="17418" name="AutoShape 6"/>
          <p:cNvSpPr>
            <a:spLocks noChangeArrowheads="1"/>
          </p:cNvSpPr>
          <p:nvPr/>
        </p:nvSpPr>
        <p:spPr bwMode="auto">
          <a:xfrm>
            <a:off x="347663" y="3752850"/>
            <a:ext cx="9355137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выполнение  моратория на увеличение численности работников  органов местного самоуправления . Численность работников органов местного самоуправления составляет  - 103 </a:t>
            </a:r>
          </a:p>
        </p:txBody>
      </p:sp>
      <p:sp>
        <p:nvSpPr>
          <p:cNvPr id="17419" name="AutoShape 6"/>
          <p:cNvSpPr>
            <a:spLocks noChangeArrowheads="1"/>
          </p:cNvSpPr>
          <p:nvPr/>
        </p:nvSpPr>
        <p:spPr bwMode="auto">
          <a:xfrm>
            <a:off x="338138" y="4403725"/>
            <a:ext cx="9366250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 dirty="0"/>
              <a:t>отсутствие  просроченной задолженности по бюджетным и долговым обязательствам  муниципального образования – </a:t>
            </a:r>
            <a:r>
              <a:rPr lang="ru-RU" altLang="ru-RU" sz="1200" i="1" dirty="0" err="1"/>
              <a:t>Ершичский</a:t>
            </a:r>
            <a:r>
              <a:rPr lang="ru-RU" altLang="ru-RU" sz="1200" i="1" dirty="0"/>
              <a:t> район Смоленской области </a:t>
            </a:r>
          </a:p>
        </p:txBody>
      </p:sp>
      <p:sp>
        <p:nvSpPr>
          <p:cNvPr id="17420" name="AutoShape 6"/>
          <p:cNvSpPr>
            <a:spLocks noChangeArrowheads="1"/>
          </p:cNvSpPr>
          <p:nvPr/>
        </p:nvSpPr>
        <p:spPr bwMode="auto">
          <a:xfrm>
            <a:off x="344488" y="5084763"/>
            <a:ext cx="9380537" cy="9302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 данным  на официальном сайте Администрации муниципального образования – Ершичский район Смоленской области, размещение основных положений решения  о бюджете в формате «Бюджет для граждан» </a:t>
            </a:r>
          </a:p>
        </p:txBody>
      </p:sp>
      <p:sp>
        <p:nvSpPr>
          <p:cNvPr id="17421" name="AutoShape 6"/>
          <p:cNvSpPr>
            <a:spLocks noChangeArrowheads="1"/>
          </p:cNvSpPr>
          <p:nvPr/>
        </p:nvSpPr>
        <p:spPr bwMode="auto">
          <a:xfrm flipV="1">
            <a:off x="347663" y="6183313"/>
            <a:ext cx="9359900" cy="3222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rot="10800000" anchor="ctr">
            <a:spAutoFit/>
          </a:bodyPr>
          <a:lstStyle/>
          <a:p>
            <a:pPr eaLnBrk="1" hangingPunct="1">
              <a:defRPr/>
            </a:pPr>
            <a:r>
              <a:rPr lang="ru-RU" altLang="ru-RU" sz="1200"/>
              <a:t>формирование бездефицитных бюджетов муниципальных образований Ершичского района Смоленской области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2DB681-C82F-4A0D-B4E8-8A238F0EF686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17411" name="Номер слайда 3"/>
          <p:cNvSpPr txBox="1">
            <a:spLocks noGrp="1" noChangeArrowheads="1"/>
          </p:cNvSpPr>
          <p:nvPr/>
        </p:nvSpPr>
        <p:spPr bwMode="auto">
          <a:xfrm>
            <a:off x="7186613" y="6311900"/>
            <a:ext cx="2311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59726994"/>
              </p:ext>
            </p:extLst>
          </p:nvPr>
        </p:nvGraphicFramePr>
        <p:xfrm>
          <a:off x="371127" y="194990"/>
          <a:ext cx="9624181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0838" y="1989138"/>
            <a:ext cx="2886075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 dirty="0"/>
              <a:t>Составление </a:t>
            </a:r>
            <a:r>
              <a:rPr lang="ru-RU" altLang="ru-RU" sz="1200" b="1" dirty="0" smtClean="0"/>
              <a:t>районного </a:t>
            </a:r>
            <a:r>
              <a:rPr lang="ru-RU" altLang="ru-RU" sz="1200" b="1" dirty="0"/>
              <a:t>бюджета осуществляется в соответствии с постановлением Администрации муниципального образования –</a:t>
            </a:r>
            <a:r>
              <a:rPr lang="ru-RU" altLang="ru-RU" sz="1200" b="1" dirty="0" err="1"/>
              <a:t>Ершичский</a:t>
            </a:r>
            <a:r>
              <a:rPr lang="ru-RU" altLang="ru-RU" sz="1200" b="1" dirty="0"/>
              <a:t> район Смоленской области, в котором определяются порядок и сроки работы над документами и материалами, необходимыми для составления </a:t>
            </a:r>
            <a:r>
              <a:rPr lang="ru-RU" altLang="ru-RU" sz="1200" b="1" dirty="0" smtClean="0"/>
              <a:t>районного </a:t>
            </a:r>
            <a:r>
              <a:rPr lang="ru-RU" altLang="ru-RU" sz="1200" b="1" dirty="0"/>
              <a:t>бюджета. Непосредственное составление районного бюджета осуществляет </a:t>
            </a:r>
            <a:r>
              <a:rPr lang="ru-RU" altLang="ru-RU" sz="1200" b="1" dirty="0" err="1"/>
              <a:t>Ершичское</a:t>
            </a:r>
            <a:r>
              <a:rPr lang="ru-RU" altLang="ru-RU" sz="1200" b="1" dirty="0"/>
              <a:t> финансовое управление. Составленный </a:t>
            </a:r>
            <a:r>
              <a:rPr lang="ru-RU" altLang="ru-RU" sz="1200" b="1" dirty="0" smtClean="0"/>
              <a:t>районный бюджет </a:t>
            </a:r>
            <a:r>
              <a:rPr lang="ru-RU" altLang="ru-RU" sz="1200" b="1" dirty="0"/>
              <a:t>представляется на рассмотрение в </a:t>
            </a:r>
            <a:r>
              <a:rPr lang="ru-RU" altLang="ru-RU" sz="1200" b="1" dirty="0" err="1"/>
              <a:t>Ершичский</a:t>
            </a:r>
            <a:r>
              <a:rPr lang="ru-RU" altLang="ru-RU" sz="1200" b="1" dirty="0"/>
              <a:t> районный Совет депутатов до 15 ноября текущего года.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3013" y="1989138"/>
            <a:ext cx="296386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 dirty="0" smtClean="0"/>
              <a:t>Районный бюджет </a:t>
            </a:r>
            <a:r>
              <a:rPr lang="ru-RU" altLang="ru-RU" sz="1200" b="1" dirty="0"/>
              <a:t>рассматривается на публичных слушаниях, назначаемых решением </a:t>
            </a:r>
            <a:r>
              <a:rPr lang="ru-RU" altLang="ru-RU" sz="1200" b="1" dirty="0" err="1"/>
              <a:t>Ершичского</a:t>
            </a:r>
            <a:r>
              <a:rPr lang="ru-RU" altLang="ru-RU" sz="1200" b="1" dirty="0"/>
              <a:t> районного Совета депутатов в ноябре-декабре текущего финансового года, затем </a:t>
            </a:r>
            <a:r>
              <a:rPr lang="ru-RU" altLang="ru-RU" sz="1200" b="1" dirty="0" smtClean="0"/>
              <a:t>районный бюджет </a:t>
            </a:r>
            <a:r>
              <a:rPr lang="ru-RU" altLang="ru-RU" sz="1200" b="1" dirty="0"/>
              <a:t>выносится на рассмотрение  </a:t>
            </a:r>
            <a:r>
              <a:rPr lang="ru-RU" altLang="ru-RU" sz="1200" b="1" dirty="0" err="1"/>
              <a:t>Ершичского</a:t>
            </a:r>
            <a:r>
              <a:rPr lang="ru-RU" altLang="ru-RU" sz="1200" b="1" dirty="0"/>
              <a:t> районного Совета депутатов.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92975" y="2033588"/>
            <a:ext cx="2262188" cy="2320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/>
              <a:t>Решение о бюджете муниципального образования –Ершичский район Смоленской области на очередной финансовый год и плановый период утверждается депутатами  Ершичского районного Совета депутатов в декабре текущего финансового года.</a:t>
            </a:r>
          </a:p>
        </p:txBody>
      </p:sp>
      <p:sp>
        <p:nvSpPr>
          <p:cNvPr id="17416" name="AutoShape 6"/>
          <p:cNvSpPr>
            <a:spLocks noChangeArrowheads="1"/>
          </p:cNvSpPr>
          <p:nvPr/>
        </p:nvSpPr>
        <p:spPr bwMode="auto">
          <a:xfrm>
            <a:off x="155575" y="-7938"/>
            <a:ext cx="9750425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66CC"/>
                </a:solidFill>
                <a:latin typeface="Arial Black" pitchFamily="34" charset="0"/>
                <a:cs typeface="Tahoma" pitchFamily="34" charset="0"/>
              </a:rPr>
              <a:t>Этапы формирования </a:t>
            </a:r>
            <a:r>
              <a:rPr lang="ru-RU" altLang="ru-RU" sz="2000" b="1" dirty="0" smtClean="0">
                <a:solidFill>
                  <a:srgbClr val="0066CC"/>
                </a:solidFill>
                <a:latin typeface="Arial Black" pitchFamily="34" charset="0"/>
                <a:cs typeface="Tahoma" pitchFamily="34" charset="0"/>
              </a:rPr>
              <a:t>бюджета</a:t>
            </a:r>
            <a:endParaRPr lang="ru-RU" altLang="ru-RU" sz="2000" b="1" dirty="0">
              <a:solidFill>
                <a:srgbClr val="0066CC"/>
              </a:solidFill>
              <a:latin typeface="Arial Black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8697" r="7227"/>
          <a:stretch>
            <a:fillRect/>
          </a:stretch>
        </p:blipFill>
        <p:spPr bwMode="auto">
          <a:xfrm>
            <a:off x="4025216" y="4245410"/>
            <a:ext cx="2290116" cy="2211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26A31BB-2AA8-4A7F-AC7F-D4B7FFA85538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22543" name="Group 15"/>
          <p:cNvGraphicFramePr>
            <a:graphicFrameLocks noGrp="1"/>
          </p:cNvGraphicFramePr>
          <p:nvPr>
            <p:ph idx="1"/>
          </p:nvPr>
        </p:nvGraphicFramePr>
        <p:xfrm>
          <a:off x="495300" y="1600200"/>
          <a:ext cx="8915400" cy="5008563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82301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характеристики бюджета муниципального       образования –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554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Прогноз социально-экономического развития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1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показатели социально-экономического развития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Динамика численности населения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Сельское хозяйство на территории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554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Инвестиционные проекты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Ершичского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Объем инвестиций Ершичского района по организациям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43" name="Picture 26" descr="2838021_stock-photo-3d-small-people---team-with-ge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333375"/>
            <a:ext cx="27574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AutoShape 6"/>
          <p:cNvSpPr>
            <a:spLocks noChangeArrowheads="1"/>
          </p:cNvSpPr>
          <p:nvPr/>
        </p:nvSpPr>
        <p:spPr bwMode="auto">
          <a:xfrm>
            <a:off x="193675" y="-50800"/>
            <a:ext cx="9455150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Общие характеристики местного бюджета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>
            <a:spLocks noGrp="1" noChangeArrowheads="1"/>
          </p:cNvSpPr>
          <p:nvPr>
            <p:ph type="title"/>
          </p:nvPr>
        </p:nvSpPr>
        <p:spPr bwMode="auto"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  ПАРАМЕТРЫ  БЮДЖЕТА</a:t>
            </a:r>
            <a:r>
              <a:rPr lang="ru-RU" altLang="ru-RU" sz="37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altLang="ru-RU" sz="37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37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9459" name="Диаграмма 5"/>
          <p:cNvGraphicFramePr>
            <a:graphicFrameLocks noGrp="1"/>
          </p:cNvGraphicFramePr>
          <p:nvPr>
            <p:ph idx="1"/>
          </p:nvPr>
        </p:nvGraphicFramePr>
        <p:xfrm>
          <a:off x="1069975" y="1627188"/>
          <a:ext cx="7743825" cy="468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Диаграмма" r:id="rId5" imgW="8515269" imgH="5152882" progId="Excel.Sheet.8">
                  <p:embed/>
                </p:oleObj>
              </mc:Choice>
              <mc:Fallback>
                <p:oleObj name="Диаграмма" r:id="rId5" imgW="8515269" imgH="5152882" progId="Excel.Sheet.8">
                  <p:embed/>
                  <p:pic>
                    <p:nvPicPr>
                      <p:cNvPr id="0" name="Picture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975" y="1627188"/>
                        <a:ext cx="7743825" cy="468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EAFFAE1-C1F3-461C-AC99-C4808002AA36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0483" name="AutoShape 6"/>
          <p:cNvSpPr>
            <a:spLocks noChangeArrowheads="1"/>
          </p:cNvSpPr>
          <p:nvPr/>
        </p:nvSpPr>
        <p:spPr bwMode="auto">
          <a:xfrm>
            <a:off x="133350" y="0"/>
            <a:ext cx="9772650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Основные характеристики бюджета муниципального образования – Ершичский район </a:t>
            </a:r>
          </a:p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на 2023 год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4094163" y="1125538"/>
            <a:ext cx="1247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20485" name="AutoShape 4"/>
          <p:cNvSpPr>
            <a:spLocks noChangeArrowheads="1"/>
          </p:cNvSpPr>
          <p:nvPr/>
        </p:nvSpPr>
        <p:spPr bwMode="auto">
          <a:xfrm>
            <a:off x="350838" y="2060575"/>
            <a:ext cx="2652712" cy="2089150"/>
          </a:xfrm>
          <a:prstGeom prst="homePlate">
            <a:avLst>
              <a:gd name="adj" fmla="val 31744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altLang="ru-RU">
                <a:latin typeface="Times New Roman" pitchFamily="18" charset="0"/>
              </a:rPr>
              <a:t>Налоговые и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 неналоговые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 доходы – </a:t>
            </a:r>
            <a:r>
              <a:rPr lang="ru-RU" altLang="ru-RU" b="1">
                <a:latin typeface="Times New Roman" pitchFamily="18" charset="0"/>
              </a:rPr>
              <a:t>22 199,1</a:t>
            </a:r>
          </a:p>
          <a:p>
            <a:pPr eaLnBrk="1" hangingPunct="1"/>
            <a:endParaRPr lang="ru-RU" altLang="ru-RU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>
                <a:latin typeface="Times New Roman" pitchFamily="18" charset="0"/>
              </a:rPr>
              <a:t>Безвозмездные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поступления – </a:t>
            </a:r>
            <a:r>
              <a:rPr lang="ru-RU" altLang="ru-RU" b="1">
                <a:latin typeface="Times New Roman" pitchFamily="18" charset="0"/>
              </a:rPr>
              <a:t>205 032,5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6608763" y="2205038"/>
            <a:ext cx="2965450" cy="2449512"/>
          </a:xfrm>
          <a:prstGeom prst="octagon">
            <a:avLst>
              <a:gd name="adj" fmla="val 2928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altLang="ru-RU">
                <a:latin typeface="Times New Roman" pitchFamily="18" charset="0"/>
              </a:rPr>
              <a:t>Муниципальные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 программы – </a:t>
            </a:r>
            <a:r>
              <a:rPr lang="en-US" altLang="ru-RU">
                <a:latin typeface="Times New Roman" pitchFamily="18" charset="0"/>
              </a:rPr>
              <a:t>218 587</a:t>
            </a:r>
            <a:r>
              <a:rPr lang="ru-RU" altLang="ru-RU">
                <a:latin typeface="Times New Roman" pitchFamily="18" charset="0"/>
              </a:rPr>
              <a:t>,</a:t>
            </a:r>
            <a:r>
              <a:rPr lang="en-US" altLang="ru-RU">
                <a:latin typeface="Times New Roman" pitchFamily="18" charset="0"/>
              </a:rPr>
              <a:t>5</a:t>
            </a:r>
            <a:endParaRPr lang="ru-RU" altLang="ru-RU">
              <a:latin typeface="Times New Roman" pitchFamily="18" charset="0"/>
            </a:endParaRPr>
          </a:p>
          <a:p>
            <a:pPr eaLnBrk="1" hangingPunct="1"/>
            <a:endParaRPr lang="ru-RU" altLang="ru-RU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>
                <a:latin typeface="Times New Roman" pitchFamily="18" charset="0"/>
              </a:rPr>
              <a:t>Непрограммные 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направления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деятельности – 7 </a:t>
            </a:r>
            <a:r>
              <a:rPr lang="en-US" altLang="ru-RU">
                <a:latin typeface="Times New Roman" pitchFamily="18" charset="0"/>
              </a:rPr>
              <a:t>437</a:t>
            </a:r>
            <a:r>
              <a:rPr lang="ru-RU" altLang="ru-RU">
                <a:latin typeface="Times New Roman" pitchFamily="18" charset="0"/>
              </a:rPr>
              <a:t>,</a:t>
            </a:r>
            <a:r>
              <a:rPr lang="en-US" altLang="ru-RU">
                <a:latin typeface="Times New Roman" pitchFamily="18" charset="0"/>
              </a:rPr>
              <a:t>3</a:t>
            </a:r>
            <a:endParaRPr lang="ru-RU" altLang="ru-RU">
              <a:latin typeface="Times New Roman" pitchFamily="18" charset="0"/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350838" y="1557338"/>
            <a:ext cx="18716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Доходы </a:t>
            </a:r>
            <a:r>
              <a:rPr lang="ru-RU" altLang="ru-RU" b="1">
                <a:latin typeface="Times New Roman" pitchFamily="18" charset="0"/>
              </a:rPr>
              <a:t>227 231,6</a:t>
            </a: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3297238" y="2565400"/>
            <a:ext cx="2376487" cy="13684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00FF"/>
                </a:solidFill>
                <a:latin typeface="Times New Roman" pitchFamily="18" charset="0"/>
              </a:rPr>
              <a:t>Профицит  </a:t>
            </a:r>
          </a:p>
          <a:p>
            <a:pPr algn="ctr" eaLnBrk="1" hangingPunct="1"/>
            <a:r>
              <a:rPr lang="ru-RU" altLang="ru-RU" sz="2000" b="1">
                <a:solidFill>
                  <a:srgbClr val="0000FF"/>
                </a:solidFill>
                <a:latin typeface="Times New Roman" pitchFamily="18" charset="0"/>
              </a:rPr>
              <a:t>бюджета   1 206,8</a:t>
            </a:r>
            <a:endParaRPr lang="ru-RU" altLang="ru-RU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7113588" y="1628775"/>
            <a:ext cx="1871662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Расходы </a:t>
            </a:r>
            <a:r>
              <a:rPr lang="ru-RU" altLang="ru-RU" b="1">
                <a:latin typeface="Times New Roman" pitchFamily="18" charset="0"/>
              </a:rPr>
              <a:t>226 024,8</a:t>
            </a:r>
          </a:p>
        </p:txBody>
      </p:sp>
      <p:sp>
        <p:nvSpPr>
          <p:cNvPr id="20490" name="TextBox 6"/>
          <p:cNvSpPr txBox="1">
            <a:spLocks noChangeArrowheads="1"/>
          </p:cNvSpPr>
          <p:nvPr/>
        </p:nvSpPr>
        <p:spPr bwMode="auto">
          <a:xfrm>
            <a:off x="8542338" y="1268413"/>
            <a:ext cx="1246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1209675" y="4149725"/>
            <a:ext cx="3198813" cy="647700"/>
          </a:xfrm>
          <a:prstGeom prst="curvedUpArrow">
            <a:avLst>
              <a:gd name="adj1" fmla="val 98775"/>
              <a:gd name="adj2" fmla="val 19754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5264150" y="1989138"/>
            <a:ext cx="1951038" cy="504825"/>
          </a:xfrm>
          <a:prstGeom prst="curvedDownArrow">
            <a:avLst>
              <a:gd name="adj1" fmla="val 77296"/>
              <a:gd name="adj2" fmla="val 15459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200025" y="4941888"/>
            <a:ext cx="9555163" cy="1728787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57150" cmpd="thinThick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</a:rPr>
              <a:t>Источниками финансирования местного бюджета могут быть внутренние источники в следующих формах: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муниципальные займы, осуществляемые путем выпуска муниципальных ценных бумаг от имени</a:t>
            </a:r>
          </a:p>
          <a:p>
            <a:pPr eaLnBrk="1" hangingPunct="1"/>
            <a:r>
              <a:rPr lang="ru-RU" altLang="ru-RU" sz="1200">
                <a:latin typeface="Times New Roman" pitchFamily="18" charset="0"/>
              </a:rPr>
              <a:t> муниципального образования;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кредиты, полученные от кредитных организаций;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бюджетные ссуды и бюджетные кредиты, полученные от бюджетов других уровней бюджетной системы РФ;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поступления от продажи имущества, находящегося в муниципальной собственности;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изменение остатков средств на счетах по учету средств местного бюджета.</a:t>
            </a:r>
            <a:r>
              <a:rPr lang="ru-RU" altLang="ru-RU">
                <a:latin typeface="Times New Roman" pitchFamily="18" charset="0"/>
              </a:rPr>
              <a:t> </a:t>
            </a:r>
            <a:r>
              <a:rPr lang="ru-RU" altLang="ru-RU" sz="1200">
                <a:latin typeface="Times New Roman" pitchFamily="18" charset="0"/>
              </a:rPr>
              <a:t> </a:t>
            </a:r>
          </a:p>
          <a:p>
            <a:pPr eaLnBrk="1" hangingPunct="1"/>
            <a:endParaRPr lang="ru-RU" altLang="ru-RU" sz="12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103426" name="AutoShape 2"/>
          <p:cNvSpPr>
            <a:spLocks noChangeArrowheads="1"/>
          </p:cNvSpPr>
          <p:nvPr/>
        </p:nvSpPr>
        <p:spPr bwMode="auto">
          <a:xfrm>
            <a:off x="232139" y="142852"/>
            <a:ext cx="9519114" cy="1000132"/>
          </a:xfrm>
          <a:prstGeom prst="flowChartAlternateProcess">
            <a:avLst/>
          </a:prstGeom>
          <a:gradFill rotWithShape="1">
            <a:gsLst>
              <a:gs pos="0">
                <a:srgbClr val="4F81BD">
                  <a:gamma/>
                  <a:shade val="46275"/>
                  <a:invGamma/>
                </a:srgbClr>
              </a:gs>
              <a:gs pos="50000">
                <a:srgbClr val="4F81BD"/>
              </a:gs>
              <a:gs pos="100000">
                <a:srgbClr val="4F81BD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Основные параметры прогноза социально - экономического развития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муниципального образования – Ершичский район Смоленской области на </a:t>
            </a: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средне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срочный  период 202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1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 – 202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6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 гг.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986113"/>
              </p:ext>
            </p:extLst>
          </p:nvPr>
        </p:nvGraphicFramePr>
        <p:xfrm>
          <a:off x="232140" y="1268760"/>
          <a:ext cx="9132152" cy="5211098"/>
        </p:xfrm>
        <a:graphic>
          <a:graphicData uri="http://schemas.openxmlformats.org/drawingml/2006/table">
            <a:tbl>
              <a:tblPr/>
              <a:tblGrid>
                <a:gridCol w="2077486"/>
                <a:gridCol w="1335657"/>
                <a:gridCol w="953777"/>
                <a:gridCol w="953777"/>
                <a:gridCol w="953777"/>
                <a:gridCol w="950124"/>
                <a:gridCol w="953777"/>
                <a:gridCol w="953777"/>
              </a:tblGrid>
              <a:tr h="746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Единица измерения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г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г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г. 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отчёт</a:t>
                      </a:r>
                      <a:endParaRPr lang="ru-RU" sz="11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 населения (в среднегодовом исчислении)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537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latin typeface="Times New Roman"/>
                        </a:rPr>
                        <a:t>251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067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Объем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отгруженных</a:t>
                      </a:r>
                      <a:r>
                        <a:rPr lang="ru-RU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товаров собственного производства, выполненных работ и услуг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рублей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115,99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120,98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89,38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127,6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132,7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139,3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Индекс промышленного 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производства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% к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предыдущему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году в сопоставимых ценах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86,3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96,5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73,9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98,8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100,2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101,2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9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Продукция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сельского хозяйства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рублей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328,3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339,8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431,9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363,4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393,8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427,2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0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854119"/>
              </p:ext>
            </p:extLst>
          </p:nvPr>
        </p:nvGraphicFramePr>
        <p:xfrm>
          <a:off x="350489" y="614466"/>
          <a:ext cx="9132152" cy="6020222"/>
        </p:xfrm>
        <a:graphic>
          <a:graphicData uri="http://schemas.openxmlformats.org/drawingml/2006/table">
            <a:tbl>
              <a:tblPr/>
              <a:tblGrid>
                <a:gridCol w="2077486"/>
                <a:gridCol w="1335657"/>
                <a:gridCol w="953777"/>
                <a:gridCol w="953777"/>
                <a:gridCol w="953777"/>
                <a:gridCol w="950124"/>
                <a:gridCol w="953777"/>
                <a:gridCol w="953777"/>
              </a:tblGrid>
              <a:tr h="746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Единица измерения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2021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2023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2024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2025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2026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отчёт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Индекс производства продукции сельского хозяйства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% к предыдущему году в сопоставимых ценах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91,9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94,0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119,1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103,5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104,0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104,2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занятных в экономике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2,666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2,951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2,965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2,991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3,012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3,039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Номинальная  начисленная  среднемесячная заработная плата  работников организаций 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26 917,4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29</a:t>
                      </a:r>
                      <a:r>
                        <a:rPr lang="ru-RU" sz="1600" b="0" i="0" u="none" strike="noStrike" baseline="0" dirty="0" smtClean="0">
                          <a:latin typeface="Times New Roman"/>
                        </a:rPr>
                        <a:t> 635,7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33428,0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34 311,5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37 022,1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39 946,8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9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Инвестиции в основной капитал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190,927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42,519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30,877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91,336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127,691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114,045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2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9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23630" name="Text Box 5"/>
          <p:cNvSpPr txBox="1">
            <a:spLocks noChangeArrowheads="1"/>
          </p:cNvSpPr>
          <p:nvPr/>
        </p:nvSpPr>
        <p:spPr bwMode="auto">
          <a:xfrm>
            <a:off x="0" y="6491288"/>
            <a:ext cx="362704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23632" name="Text Box 7"/>
          <p:cNvSpPr txBox="1">
            <a:spLocks noChangeArrowheads="1"/>
          </p:cNvSpPr>
          <p:nvPr/>
        </p:nvSpPr>
        <p:spPr bwMode="auto">
          <a:xfrm>
            <a:off x="266569" y="755650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3" name="Text Box 8"/>
          <p:cNvSpPr txBox="1">
            <a:spLocks noChangeArrowheads="1"/>
          </p:cNvSpPr>
          <p:nvPr/>
        </p:nvSpPr>
        <p:spPr bwMode="auto">
          <a:xfrm>
            <a:off x="2641600" y="9906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sp>
        <p:nvSpPr>
          <p:cNvPr id="23634" name="Text Box 38"/>
          <p:cNvSpPr txBox="1">
            <a:spLocks noChangeArrowheads="1"/>
          </p:cNvSpPr>
          <p:nvPr/>
        </p:nvSpPr>
        <p:spPr bwMode="auto">
          <a:xfrm>
            <a:off x="763587" y="361951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5" name="Text Box 6"/>
          <p:cNvSpPr txBox="1">
            <a:spLocks noChangeArrowheads="1"/>
          </p:cNvSpPr>
          <p:nvPr/>
        </p:nvSpPr>
        <p:spPr bwMode="auto">
          <a:xfrm>
            <a:off x="9544844" y="1"/>
            <a:ext cx="36115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 i="1"/>
          </a:p>
        </p:txBody>
      </p:sp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880206"/>
              </p:ext>
            </p:extLst>
          </p:nvPr>
        </p:nvGraphicFramePr>
        <p:xfrm>
          <a:off x="541704" y="928670"/>
          <a:ext cx="8774377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636" name="Text Box 12"/>
          <p:cNvSpPr txBox="1">
            <a:spLocks noChangeArrowheads="1"/>
          </p:cNvSpPr>
          <p:nvPr/>
        </p:nvSpPr>
        <p:spPr bwMode="auto">
          <a:xfrm>
            <a:off x="541704" y="428605"/>
            <a:ext cx="8580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Численность населения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Ершичского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тыс.человек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390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281113" y="28575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</a:rPr>
              <a:t>Ершичский район Смоленской области </a:t>
            </a:r>
          </a:p>
        </p:txBody>
      </p:sp>
      <p:pic>
        <p:nvPicPr>
          <p:cNvPr id="8195" name="Picture 3" descr="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2775" y="833438"/>
            <a:ext cx="6753225" cy="6024562"/>
          </a:xfrm>
        </p:spPr>
      </p:pic>
      <p:pic>
        <p:nvPicPr>
          <p:cNvPr id="8196" name="Picture 14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344488" y="1125538"/>
            <a:ext cx="333375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273050" y="2852738"/>
            <a:ext cx="3406775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415925" y="4652963"/>
            <a:ext cx="32416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992188" y="1628775"/>
            <a:ext cx="25923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/>
              <a:t>Численность населения                                 на 01.01.2024 г.</a:t>
            </a:r>
            <a:r>
              <a:rPr lang="ru-RU" altLang="ru-RU"/>
              <a:t>                                </a:t>
            </a:r>
            <a:r>
              <a:rPr lang="ru-RU" altLang="ru-RU" b="1"/>
              <a:t>5 118 чел.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776288" y="3276600"/>
            <a:ext cx="25923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/>
              <a:t>Территория района                 </a:t>
            </a:r>
            <a:r>
              <a:rPr lang="ru-RU" altLang="ru-RU" sz="1600" b="1"/>
              <a:t>1 039,1  кв. км.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776288" y="5084763"/>
            <a:ext cx="2520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/>
              <a:t>    Районный центр –          </a:t>
            </a:r>
            <a:r>
              <a:rPr lang="ru-RU" altLang="ru-RU" sz="1600" b="1"/>
              <a:t>с. Ершичи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0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3995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39952" name="Text Box 7"/>
          <p:cNvSpPr txBox="1">
            <a:spLocks noChangeArrowheads="1"/>
          </p:cNvSpPr>
          <p:nvPr/>
        </p:nvSpPr>
        <p:spPr bwMode="auto">
          <a:xfrm>
            <a:off x="330200" y="790575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39953" name="Text Box 1379"/>
          <p:cNvSpPr txBox="1">
            <a:spLocks noChangeArrowheads="1"/>
          </p:cNvSpPr>
          <p:nvPr/>
        </p:nvSpPr>
        <p:spPr bwMode="auto">
          <a:xfrm>
            <a:off x="2476500" y="7667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991390"/>
              </p:ext>
            </p:extLst>
          </p:nvPr>
        </p:nvGraphicFramePr>
        <p:xfrm>
          <a:off x="116463" y="476672"/>
          <a:ext cx="9634756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996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0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3995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39952" name="Text Box 7"/>
          <p:cNvSpPr txBox="1">
            <a:spLocks noChangeArrowheads="1"/>
          </p:cNvSpPr>
          <p:nvPr/>
        </p:nvSpPr>
        <p:spPr bwMode="auto">
          <a:xfrm>
            <a:off x="330200" y="790575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39953" name="Text Box 1379"/>
          <p:cNvSpPr txBox="1">
            <a:spLocks noChangeArrowheads="1"/>
          </p:cNvSpPr>
          <p:nvPr/>
        </p:nvSpPr>
        <p:spPr bwMode="auto">
          <a:xfrm>
            <a:off x="2476500" y="7667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219805"/>
              </p:ext>
            </p:extLst>
          </p:nvPr>
        </p:nvGraphicFramePr>
        <p:xfrm>
          <a:off x="154782" y="366714"/>
          <a:ext cx="9751219" cy="5059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515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97" y="404664"/>
            <a:ext cx="9127014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вложения Ершичского района</a:t>
            </a:r>
            <a:endParaRPr lang="ru-RU" sz="28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9E62E-26A7-4E46-8921-359AAC1A5DC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46560"/>
              </p:ext>
            </p:extLst>
          </p:nvPr>
        </p:nvGraphicFramePr>
        <p:xfrm>
          <a:off x="350489" y="1484784"/>
          <a:ext cx="9205022" cy="3782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433"/>
                <a:gridCol w="3510390"/>
                <a:gridCol w="1794199"/>
              </a:tblGrid>
              <a:tr h="113042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организации</a:t>
                      </a:r>
                      <a:endParaRPr lang="ru-RU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инвестиционного проекта</a:t>
                      </a:r>
                      <a:endParaRPr lang="ru-RU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 реализации проекта</a:t>
                      </a:r>
                      <a:endParaRPr lang="ru-RU" dirty="0"/>
                    </a:p>
                  </a:txBody>
                  <a:tcPr marL="99060" marR="99060"/>
                </a:tc>
              </a:tr>
              <a:tr h="1128886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Администрация муниципального образования – Ершичский</a:t>
                      </a:r>
                      <a:r>
                        <a:rPr lang="ru-RU" sz="1400" b="1" i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район Смоленской области - заказчик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Благоустройство сквера возле</a:t>
                      </a:r>
                      <a:r>
                        <a:rPr lang="ru-RU" sz="1400" b="1" i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почтового отделения</a:t>
                      </a:r>
                      <a:r>
                        <a:rPr lang="ru-RU" sz="14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расположенного по адресу: Смоленская область, Ершичский район, с. Ершичи, ул. Ленина,            д. 41 в рамках областной государственной программы «Формирование современной  городской среды на территории Смоленской области»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общая сумма вложений 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1 729 449,44 руб.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ru-RU" sz="14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2023</a:t>
                      </a:r>
                      <a:r>
                        <a:rPr lang="ru-RU" sz="1400" b="1" i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год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5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F6D94F-636F-43D2-8F59-0D6EDA5463AA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23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488950" y="260350"/>
            <a:ext cx="8915400" cy="5762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sz="2800">
                <a:solidFill>
                  <a:srgbClr val="0066FF"/>
                </a:solidFill>
              </a:rPr>
              <a:t>Доходы бюджета</a:t>
            </a:r>
          </a:p>
        </p:txBody>
      </p:sp>
      <p:graphicFrame>
        <p:nvGraphicFramePr>
          <p:cNvPr id="30733" name="Group 13"/>
          <p:cNvGraphicFramePr>
            <a:graphicFrameLocks noGrp="1"/>
          </p:cNvGraphicFramePr>
          <p:nvPr>
            <p:ph idx="1"/>
          </p:nvPr>
        </p:nvGraphicFramePr>
        <p:xfrm>
          <a:off x="495300" y="1844675"/>
          <a:ext cx="8915400" cy="4941888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75565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Доходы бюджета муниципального образования –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Структура доходов бюджета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Структура налоговых и неналоговых доходов бюджета муниципального образования –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на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Межбюджетные трансферты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Дорожный фонд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Сведения о налоговых льготах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35" name="Picture 32" descr="depositphotos_11234624-stock-photo-3d-person-statistics-improve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981075"/>
            <a:ext cx="18732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FDC5469-1D93-497A-97A8-3C33EE6BAF3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24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81250" y="902097"/>
          <a:ext cx="8815744" cy="5774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652" name="Заголовок 1"/>
          <p:cNvSpPr txBox="1">
            <a:spLocks/>
          </p:cNvSpPr>
          <p:nvPr/>
        </p:nvSpPr>
        <p:spPr bwMode="auto">
          <a:xfrm>
            <a:off x="6226175" y="3233738"/>
            <a:ext cx="3548063" cy="2303462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72000" tIns="144000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Поступления от уплаты налогов, установленных законодательством РФ  о налогах и сборах, и местных налогов, например: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налог на доходы физических лиц,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акцизы по подакцизным  товарам,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единый сельскохозяйственный налог,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единый налог на вмененный доход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и иные налоговые доходы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</p:txBody>
      </p:sp>
      <p:sp>
        <p:nvSpPr>
          <p:cNvPr id="27653" name="Заголовок 1"/>
          <p:cNvSpPr txBox="1">
            <a:spLocks noChangeArrowheads="1"/>
          </p:cNvSpPr>
          <p:nvPr/>
        </p:nvSpPr>
        <p:spPr bwMode="auto">
          <a:xfrm>
            <a:off x="539750" y="115888"/>
            <a:ext cx="89154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 b="1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7654" name="Заголовок 1"/>
          <p:cNvSpPr txBox="1">
            <a:spLocks/>
          </p:cNvSpPr>
          <p:nvPr/>
        </p:nvSpPr>
        <p:spPr bwMode="auto">
          <a:xfrm>
            <a:off x="481013" y="3573463"/>
            <a:ext cx="3509962" cy="1223962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Поступления доходов от использования муниципального имущества, платежи при пользовании природными ресурсами, штрафы, санкции, возмещение ущерба</a:t>
            </a:r>
          </a:p>
        </p:txBody>
      </p:sp>
      <p:sp>
        <p:nvSpPr>
          <p:cNvPr id="27655" name="Заголовок 1"/>
          <p:cNvSpPr txBox="1">
            <a:spLocks/>
          </p:cNvSpPr>
          <p:nvPr/>
        </p:nvSpPr>
        <p:spPr bwMode="auto">
          <a:xfrm>
            <a:off x="687388" y="5983288"/>
            <a:ext cx="5538787" cy="865187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36000" tIns="108000" rIns="36000" bIns="0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Поступающие в бюджет денежные средства из бюджета Смоленской области (дотации, субсидии, субвенции и иные межбюджетные трансферты)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</p:txBody>
      </p:sp>
      <p:sp>
        <p:nvSpPr>
          <p:cNvPr id="27656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657" name="AutoShape 6"/>
          <p:cNvSpPr>
            <a:spLocks noChangeArrowheads="1"/>
          </p:cNvSpPr>
          <p:nvPr/>
        </p:nvSpPr>
        <p:spPr bwMode="auto">
          <a:xfrm>
            <a:off x="119063" y="0"/>
            <a:ext cx="9786937" cy="7969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Доходы бюджета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0"/>
            <a:ext cx="746918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5" name="Диаграмма 5"/>
          <p:cNvGraphicFramePr>
            <a:graphicFrameLocks/>
          </p:cNvGraphicFramePr>
          <p:nvPr/>
        </p:nvGraphicFramePr>
        <p:xfrm>
          <a:off x="0" y="1341438"/>
          <a:ext cx="6967538" cy="567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0" name="Диаграмма" r:id="rId5" imgW="6953331" imgH="5667457" progId="Excel.Sheet.8">
                  <p:embed/>
                </p:oleObj>
              </mc:Choice>
              <mc:Fallback>
                <p:oleObj name="Диаграмма" r:id="rId5" imgW="6953331" imgH="5667457" progId="Excel.Sheet.8">
                  <p:embed/>
                  <p:pic>
                    <p:nvPicPr>
                      <p:cNvPr id="0" name="Picture 2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6967538" cy="5675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: скругленные углы 6"/>
          <p:cNvSpPr/>
          <p:nvPr/>
        </p:nvSpPr>
        <p:spPr>
          <a:xfrm>
            <a:off x="5973763" y="939800"/>
            <a:ext cx="1643062" cy="222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tx1"/>
                </a:solidFill>
              </a:rPr>
              <a:t>тыс.рублей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1208088" y="1125538"/>
            <a:ext cx="1435100" cy="53022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206 493,4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2936875" y="1125538"/>
            <a:ext cx="1597025" cy="53181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228 395,5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/>
          <p:cNvSpPr/>
          <p:nvPr/>
        </p:nvSpPr>
        <p:spPr>
          <a:xfrm>
            <a:off x="7278688" y="1149350"/>
            <a:ext cx="2289175" cy="55848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1" name="Прямоугольник: скругленные углы 8"/>
          <p:cNvSpPr/>
          <p:nvPr/>
        </p:nvSpPr>
        <p:spPr>
          <a:xfrm>
            <a:off x="4665663" y="1125538"/>
            <a:ext cx="1597025" cy="53181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227 231,6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681" name="Object 3"/>
          <p:cNvGraphicFramePr>
            <a:graphicFrameLocks/>
          </p:cNvGraphicFramePr>
          <p:nvPr/>
        </p:nvGraphicFramePr>
        <p:xfrm>
          <a:off x="6681788" y="1412875"/>
          <a:ext cx="3421062" cy="187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1" name="Worksheet" r:id="rId8" imgW="3419346" imgH="1876310" progId="Excel.Sheet.8">
                  <p:embed/>
                </p:oleObj>
              </mc:Choice>
              <mc:Fallback>
                <p:oleObj name="Worksheet" r:id="rId8" imgW="3419346" imgH="1876310" progId="Excel.Sheet.8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1788" y="1412875"/>
                        <a:ext cx="3421062" cy="187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2" name="Object 11"/>
          <p:cNvGraphicFramePr>
            <a:graphicFrameLocks/>
          </p:cNvGraphicFramePr>
          <p:nvPr/>
        </p:nvGraphicFramePr>
        <p:xfrm>
          <a:off x="6680200" y="3213100"/>
          <a:ext cx="34163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2" name="Worksheet" r:id="rId11" imgW="3419346" imgH="1876310" progId="Excel.Sheet.8">
                  <p:embed/>
                </p:oleObj>
              </mc:Choice>
              <mc:Fallback>
                <p:oleObj name="Worksheet" r:id="rId11" imgW="3419346" imgH="1876310" progId="Excel.Sheet.8">
                  <p:embed/>
                  <p:pic>
                    <p:nvPicPr>
                      <p:cNvPr id="0" name="Picture 26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0200" y="3213100"/>
                        <a:ext cx="3416300" cy="186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3" name="Object 12"/>
          <p:cNvGraphicFramePr>
            <a:graphicFrameLocks/>
          </p:cNvGraphicFramePr>
          <p:nvPr/>
        </p:nvGraphicFramePr>
        <p:xfrm>
          <a:off x="6748463" y="4800600"/>
          <a:ext cx="3409950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3" name="Диаграмма" r:id="rId14" imgW="3400466" imgH="1895633" progId="Excel.Sheet.8">
                  <p:embed/>
                </p:oleObj>
              </mc:Choice>
              <mc:Fallback>
                <p:oleObj name="Диаграмма" r:id="rId14" imgW="3400466" imgH="1895633" progId="Excel.Sheet.8">
                  <p:embed/>
                  <p:pic>
                    <p:nvPicPr>
                      <p:cNvPr id="0" name="Picture 27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8463" y="4800600"/>
                        <a:ext cx="3409950" cy="189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6"/>
          <p:cNvSpPr>
            <a:spLocks noChangeArrowheads="1"/>
          </p:cNvSpPr>
          <p:nvPr/>
        </p:nvSpPr>
        <p:spPr bwMode="auto">
          <a:xfrm>
            <a:off x="954088" y="342900"/>
            <a:ext cx="7772400" cy="59213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66FF"/>
                </a:solidFill>
                <a:latin typeface="Times New Roman" pitchFamily="18" charset="0"/>
              </a:rPr>
              <a:t>Структура налоговых и неналоговых доходов бюджета муниципального образования – Ершичский район Смоленской области за 2023 год</a:t>
            </a: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9129713" y="908050"/>
            <a:ext cx="531812" cy="25876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00472" y="1124744"/>
          <a:ext cx="9577064" cy="5585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159" name="Group 143"/>
          <p:cNvGraphicFramePr>
            <a:graphicFrameLocks noGrp="1"/>
          </p:cNvGraphicFramePr>
          <p:nvPr>
            <p:ph sz="half" idx="4294967295"/>
          </p:nvPr>
        </p:nvGraphicFramePr>
        <p:xfrm>
          <a:off x="1208088" y="549275"/>
          <a:ext cx="7410450" cy="4329114"/>
        </p:xfrm>
        <a:graphic>
          <a:graphicData uri="http://schemas.openxmlformats.org/drawingml/2006/table">
            <a:tbl>
              <a:tblPr/>
              <a:tblGrid>
                <a:gridCol w="4241886"/>
                <a:gridCol w="1080192"/>
                <a:gridCol w="1008180"/>
                <a:gridCol w="1080192"/>
              </a:tblGrid>
              <a:tr h="62786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дохода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37958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 на доходы физических лиц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12659,1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14602,0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13718,2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Акцизы по подакцизным товарам 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2519,2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2612,8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2680,4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579101"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2021,2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1305,0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1267,6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Единый налог на вмененный доход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-3,7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-10,7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-10,7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Единый сельскохозяйственный налог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22,3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785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429,8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441,6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52,1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4442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Государственная пошлина 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375,5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330,0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316,4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6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Задолженность и перерасчеты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3526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18023,4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19281,4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18026,3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</a:tbl>
          </a:graphicData>
        </a:graphic>
      </p:graphicFrame>
      <p:sp>
        <p:nvSpPr>
          <p:cNvPr id="30779" name="Rectangle 147"/>
          <p:cNvSpPr>
            <a:spLocks noChangeArrowheads="1"/>
          </p:cNvSpPr>
          <p:nvPr/>
        </p:nvSpPr>
        <p:spPr bwMode="auto">
          <a:xfrm flipH="1">
            <a:off x="8624888" y="333375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  <p:sp>
        <p:nvSpPr>
          <p:cNvPr id="30780" name="AutoShape 6"/>
          <p:cNvSpPr>
            <a:spLocks noChangeArrowheads="1"/>
          </p:cNvSpPr>
          <p:nvPr/>
        </p:nvSpPr>
        <p:spPr bwMode="auto">
          <a:xfrm>
            <a:off x="1169988" y="12700"/>
            <a:ext cx="7472362" cy="44291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Исполнение налоговых доходов бюджета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704528" y="5085184"/>
          <a:ext cx="8496944" cy="1553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47"/>
          <p:cNvSpPr>
            <a:spLocks noChangeArrowheads="1"/>
          </p:cNvSpPr>
          <p:nvPr/>
        </p:nvSpPr>
        <p:spPr bwMode="auto">
          <a:xfrm flipH="1">
            <a:off x="8625408" y="5013176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159" name="Group 143"/>
          <p:cNvGraphicFramePr>
            <a:graphicFrameLocks noGrp="1"/>
          </p:cNvGraphicFramePr>
          <p:nvPr>
            <p:ph sz="half" idx="4294967295"/>
          </p:nvPr>
        </p:nvGraphicFramePr>
        <p:xfrm>
          <a:off x="273050" y="620713"/>
          <a:ext cx="9072563" cy="3148014"/>
        </p:xfrm>
        <a:graphic>
          <a:graphicData uri="http://schemas.openxmlformats.org/drawingml/2006/table">
            <a:tbl>
              <a:tblPr/>
              <a:tblGrid>
                <a:gridCol w="5760357"/>
                <a:gridCol w="1080067"/>
                <a:gridCol w="1224076"/>
                <a:gridCol w="1008063"/>
              </a:tblGrid>
              <a:tr h="62797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дохода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2022 </a:t>
                      </a: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7920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909,2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757,0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874,1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21,2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57920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14,5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9193,7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2549,4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2558,2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35565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Штрафы, санкции, возмещение ущерба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293,9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700,0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728,4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10432,5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4018,6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4172,8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1788" name="Rectangle 147"/>
          <p:cNvSpPr>
            <a:spLocks noChangeArrowheads="1"/>
          </p:cNvSpPr>
          <p:nvPr/>
        </p:nvSpPr>
        <p:spPr bwMode="auto">
          <a:xfrm flipH="1">
            <a:off x="8475663" y="381000"/>
            <a:ext cx="938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000000"/>
                </a:solidFill>
              </a:rPr>
              <a:t>тыс. руб.</a:t>
            </a:r>
          </a:p>
        </p:txBody>
      </p:sp>
      <p:sp>
        <p:nvSpPr>
          <p:cNvPr id="31789" name="AutoShape 6"/>
          <p:cNvSpPr>
            <a:spLocks noChangeArrowheads="1"/>
          </p:cNvSpPr>
          <p:nvPr/>
        </p:nvSpPr>
        <p:spPr bwMode="auto">
          <a:xfrm>
            <a:off x="1169988" y="12700"/>
            <a:ext cx="7472362" cy="44291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Исполнение неналоговых доходов бюджета</a:t>
            </a:r>
          </a:p>
        </p:txBody>
      </p:sp>
      <p:sp>
        <p:nvSpPr>
          <p:cNvPr id="31790" name="Rectangle 147"/>
          <p:cNvSpPr>
            <a:spLocks noChangeArrowheads="1"/>
          </p:cNvSpPr>
          <p:nvPr/>
        </p:nvSpPr>
        <p:spPr bwMode="auto">
          <a:xfrm flipH="1">
            <a:off x="8625408" y="3933056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16496" y="4221088"/>
          <a:ext cx="917788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92F68BB-FBAA-49A4-8ED8-471B658DDE0C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29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32771" name="Picture 7" descr="net-lg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068638"/>
            <a:ext cx="4056062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9"/>
          <p:cNvSpPr>
            <a:spLocks noChangeArrowheads="1"/>
          </p:cNvSpPr>
          <p:nvPr/>
        </p:nvSpPr>
        <p:spPr bwMode="auto">
          <a:xfrm>
            <a:off x="584200" y="692150"/>
            <a:ext cx="858043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  <a:p>
            <a:pPr algn="just" eaLnBrk="1" hangingPunct="1"/>
            <a:r>
              <a:rPr lang="ru-RU" altLang="ru-RU" b="1">
                <a:solidFill>
                  <a:srgbClr val="000000"/>
                </a:solidFill>
                <a:latin typeface="Times New Roman" pitchFamily="18" charset="0"/>
              </a:rPr>
              <a:t>            Льготами по налогам и сборам</a:t>
            </a:r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 признаются предоставляемые отдельным категориям налогоплательщиков и плательщиков сборов предусмотренные законодательством о налогах и сборах преимущества по сравнению с другими налогоплательщиками или плательщиками сборов, включая возможность не уплачивать налог или сбор либо уплачивать их в меньшем размере.   (ст.56 НК РФ)</a:t>
            </a:r>
          </a:p>
        </p:txBody>
      </p:sp>
      <p:pic>
        <p:nvPicPr>
          <p:cNvPr id="32773" name="Picture 13" descr="0024-037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924175"/>
            <a:ext cx="3929063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344488" y="188913"/>
            <a:ext cx="9196387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Сведения о налоговых льготах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E27C28C-26E1-42FE-A5D6-E29C1D8BA01C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617538" y="0"/>
            <a:ext cx="92884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>
                <a:latin typeface="Times New Roman" pitchFamily="18" charset="0"/>
              </a:rPr>
              <a:t>Уважаемые жители Ершичского района!</a:t>
            </a:r>
          </a:p>
          <a:p>
            <a:pPr algn="ctr" eaLnBrk="1" hangingPunct="1"/>
            <a:endParaRPr lang="ru-RU" altLang="ru-RU" sz="2000" b="1" i="1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 i="1">
                <a:latin typeface="Times New Roman" pitchFamily="18" charset="0"/>
              </a:rPr>
              <a:t>        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549275"/>
            <a:ext cx="28082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15925" y="476250"/>
            <a:ext cx="619283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800" i="1">
                <a:latin typeface="Times New Roman" pitchFamily="18" charset="0"/>
              </a:rPr>
              <a:t>«Бюджет для граждан» - это упрощенная версия бюджетного документа, которая использует доступные для обычных граждан форматы, чтобы облегчить понимание бюджета, объяснить планы и действия органов местного самоуправления муниципального образования – Ершичский район Смоленской области 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149725"/>
            <a:ext cx="20510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44488" y="2708275"/>
            <a:ext cx="91455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b="1"/>
          </a:p>
          <a:p>
            <a:pPr algn="ctr"/>
            <a:r>
              <a:rPr lang="ru-RU" altLang="ru-RU" sz="1600" b="1" i="1">
                <a:latin typeface="Rage Italic" pitchFamily="66" charset="0"/>
              </a:rPr>
              <a:t>Открытость бюджета – важнейший фактор успешного стратегического развития района. 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476500" y="3573463"/>
            <a:ext cx="6437313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600" i="1"/>
              <a:t>«Бюджет для граждан» - это площадка для конструктивного профессионального диалога между органами власти и населением по вопросам управления общественными финансами.</a:t>
            </a:r>
            <a:r>
              <a:rPr lang="ru-RU" altLang="ru-RU" sz="1600"/>
              <a:t> 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476500" y="5229225"/>
            <a:ext cx="6724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600" i="1" u="sng">
                <a:latin typeface="Times New Roman" pitchFamily="18" charset="0"/>
              </a:rPr>
              <a:t>«Бюджет для граждан» нацелен на получение обратной связи от граждан, которым интересны современные проблемы финансов муниципального образования – Ершичский район Смоленской области</a:t>
            </a:r>
            <a:r>
              <a:rPr lang="ru-RU" altLang="ru-RU" sz="1600" u="sng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95300" y="4005263"/>
            <a:ext cx="4457700" cy="259238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Arial" charset="0"/>
              </a:rPr>
              <a:t>ООО «Брянская мясная компания»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Arial" charset="0"/>
              </a:rPr>
              <a:t>ООО «Агроторг»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Arial" charset="0"/>
              </a:rPr>
              <a:t>ООО «ШУМТОРГ»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Arial" charset="0"/>
              </a:rPr>
              <a:t>Шумячское районное потребительское общество</a:t>
            </a:r>
          </a:p>
          <a:p>
            <a:pPr>
              <a:buFont typeface="Wingdings" pitchFamily="2" charset="2"/>
              <a:buChar char="v"/>
            </a:pPr>
            <a:endParaRPr lang="ru-RU" altLang="ru-RU" sz="2000" smtClean="0">
              <a:latin typeface="Arial" charset="0"/>
            </a:endParaRPr>
          </a:p>
          <a:p>
            <a:pPr>
              <a:buFont typeface="Wingdings 2" pitchFamily="18" charset="2"/>
              <a:buNone/>
            </a:pPr>
            <a:endParaRPr lang="ru-RU" altLang="ru-RU" sz="2000" smtClean="0">
              <a:latin typeface="Arial" charset="0"/>
            </a:endParaRPr>
          </a:p>
        </p:txBody>
      </p:sp>
      <p:sp>
        <p:nvSpPr>
          <p:cNvPr id="33795" name="AutoShape 6"/>
          <p:cNvSpPr>
            <a:spLocks noChangeArrowheads="1"/>
          </p:cNvSpPr>
          <p:nvPr/>
        </p:nvSpPr>
        <p:spPr bwMode="auto">
          <a:xfrm>
            <a:off x="344488" y="476250"/>
            <a:ext cx="9202737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/>
              <a:t>Основные (крупные) налогоплательщики в бюджет</a:t>
            </a:r>
          </a:p>
        </p:txBody>
      </p:sp>
      <p:sp>
        <p:nvSpPr>
          <p:cNvPr id="33796" name="Rectangle 8"/>
          <p:cNvSpPr>
            <a:spLocks/>
          </p:cNvSpPr>
          <p:nvPr/>
        </p:nvSpPr>
        <p:spPr bwMode="auto">
          <a:xfrm>
            <a:off x="5376863" y="4076700"/>
            <a:ext cx="45291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/>
              <a:t>ПАО «МРСК Центра»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/>
              <a:t>Рославльский филиал ООО «Смоленскрегионтеплоэнерго»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/>
              <a:t>ИП Боровков П.И.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/>
              <a:t>ИП Романова Т.И.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endParaRPr lang="ru-RU" altLang="ru-RU" sz="2400">
              <a:latin typeface="Constantia" pitchFamily="18" charset="0"/>
            </a:endParaRPr>
          </a:p>
        </p:txBody>
      </p:sp>
      <p:graphicFrame>
        <p:nvGraphicFramePr>
          <p:cNvPr id="33797" name="Объект 8"/>
          <p:cNvGraphicFramePr>
            <a:graphicFrameLocks noGrp="1"/>
          </p:cNvGraphicFramePr>
          <p:nvPr>
            <p:ph sz="half" idx="4294967295"/>
          </p:nvPr>
        </p:nvGraphicFramePr>
        <p:xfrm>
          <a:off x="1423988" y="1052513"/>
          <a:ext cx="6942137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Chart" r:id="rId4" imgW="6950042" imgH="2859272" progId="Excel.Sheet.8">
                  <p:embed/>
                </p:oleObj>
              </mc:Choice>
              <mc:Fallback>
                <p:oleObj name="Chart" r:id="rId4" imgW="6950042" imgH="2859272" progId="Excel.Sheet.8">
                  <p:embed/>
                  <p:pic>
                    <p:nvPicPr>
                      <p:cNvPr id="0" name="Picture 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1052513"/>
                        <a:ext cx="6942137" cy="285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553450" y="6492875"/>
            <a:ext cx="825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C9CDDAE-5706-41EA-BB9B-11B787643FC0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31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8975" name="Group 63"/>
          <p:cNvGraphicFramePr>
            <a:graphicFrameLocks noGrp="1"/>
          </p:cNvGraphicFramePr>
          <p:nvPr/>
        </p:nvGraphicFramePr>
        <p:xfrm>
          <a:off x="488950" y="981075"/>
          <a:ext cx="8969375" cy="4168779"/>
        </p:xfrm>
        <a:graphic>
          <a:graphicData uri="http://schemas.openxmlformats.org/drawingml/2006/table">
            <a:tbl>
              <a:tblPr/>
              <a:tblGrid>
                <a:gridCol w="3409950"/>
                <a:gridCol w="1404938"/>
                <a:gridCol w="1384300"/>
                <a:gridCol w="1384300"/>
                <a:gridCol w="1385887"/>
              </a:tblGrid>
              <a:tr h="5181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план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716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Дотации 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90 118,9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94 861,7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106 578,0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106 578,0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53647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Субсидии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14 486,9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25 480,8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2 929,6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2 929,6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45716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Субвенции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84 396,4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82 768,1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95 073,3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94 897,6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3222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Иные межбюджетные трансферты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43,9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735,3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735,3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100628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бюджетов бюджетной системы Российской Федерации от возврата остатков субсидий, субвенций и иных межбюджетных трансфертов, имеющих целевое назначение, прошлых лет 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54916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-217,2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-2 797,4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222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188 987,0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200 388,1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205 208,2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205 032,5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</a:tbl>
          </a:graphicData>
        </a:graphic>
      </p:graphicFrame>
      <p:sp>
        <p:nvSpPr>
          <p:cNvPr id="34875" name="Заголовок 1"/>
          <p:cNvSpPr txBox="1">
            <a:spLocks/>
          </p:cNvSpPr>
          <p:nvPr/>
        </p:nvSpPr>
        <p:spPr bwMode="auto">
          <a:xfrm>
            <a:off x="8337550" y="476250"/>
            <a:ext cx="1247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0000"/>
              </a:lnSpc>
            </a:pPr>
            <a: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</a:p>
          <a:p>
            <a:pPr eaLnBrk="1" hangingPunct="1">
              <a:lnSpc>
                <a:spcPct val="20000"/>
              </a:lnSpc>
            </a:pPr>
            <a:endParaRPr lang="ru-RU" alt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20000"/>
              </a:lnSpc>
            </a:pPr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12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876" name="AutoShape 6"/>
          <p:cNvSpPr>
            <a:spLocks noChangeArrowheads="1"/>
          </p:cNvSpPr>
          <p:nvPr/>
        </p:nvSpPr>
        <p:spPr bwMode="auto">
          <a:xfrm>
            <a:off x="344488" y="188913"/>
            <a:ext cx="9353550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Межбюджетные трансферты</a:t>
            </a:r>
          </a:p>
        </p:txBody>
      </p:sp>
      <p:pic>
        <p:nvPicPr>
          <p:cNvPr id="34877" name="Picture 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5"/>
          <a:stretch>
            <a:fillRect/>
          </a:stretch>
        </p:blipFill>
        <p:spPr bwMode="auto">
          <a:xfrm>
            <a:off x="3873500" y="5229225"/>
            <a:ext cx="2376488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227340"/>
              </p:ext>
            </p:extLst>
          </p:nvPr>
        </p:nvGraphicFramePr>
        <p:xfrm>
          <a:off x="495300" y="1600200"/>
          <a:ext cx="89154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1F742-FB10-46F8-8B82-0AD62D18D821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  <p:sp>
        <p:nvSpPr>
          <p:cNvPr id="6" name="Прямоугольник: скругленные углы 12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бюджета муниципального образования –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Ершичский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Смоленской области за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915784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355BFAF-4DA4-4823-B85C-FFDCC5A48EF1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33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>
          <a:xfrm>
            <a:off x="3003550" y="836613"/>
            <a:ext cx="6708775" cy="1655762"/>
          </a:xfrm>
        </p:spPr>
        <p:txBody>
          <a:bodyPr/>
          <a:lstStyle/>
          <a:p>
            <a:pPr marL="176213" indent="-39688"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Arial" charset="0"/>
              </a:rPr>
              <a:t>                           Дорожный фонд – часть средств бюджета муниципального образования – Ершичский район Смоленской области, подлежащих использованию в целях финансового обеспечения дорожной деятельности в отношении автомобильных дорог общего пользования местного значения, относящихся к собственности муниципального района. </a:t>
            </a:r>
          </a:p>
        </p:txBody>
      </p:sp>
      <p:sp>
        <p:nvSpPr>
          <p:cNvPr id="36868" name="AutoShape 6"/>
          <p:cNvSpPr>
            <a:spLocks noChangeArrowheads="1"/>
          </p:cNvSpPr>
          <p:nvPr/>
        </p:nvSpPr>
        <p:spPr bwMode="auto">
          <a:xfrm>
            <a:off x="200025" y="188913"/>
            <a:ext cx="9547225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Дорожный фонд муниципального образования – Ершичский район Смоленской области</a:t>
            </a:r>
          </a:p>
        </p:txBody>
      </p:sp>
      <p:pic>
        <p:nvPicPr>
          <p:cNvPr id="36869" name="Picture 7" descr="300d33f0ab766f2dc568acc73071c8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620713"/>
            <a:ext cx="265271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9"/>
          <p:cNvSpPr>
            <a:spLocks/>
          </p:cNvSpPr>
          <p:nvPr/>
        </p:nvSpPr>
        <p:spPr bwMode="auto">
          <a:xfrm>
            <a:off x="0" y="2133600"/>
            <a:ext cx="9556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  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Объем бюджетных ассигнований дорожного фонда муниципального образования - Ершичский район Смоленской области  утверждается решением о бюджете на очередной финансовый год и плановый период в размере не менее прогнозируемого объема: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1) доходов бюджета от акцизов на автомобильный и прямогонный бензин, дизельное топливо, моторные масла для дизельных и (или) карбюраторных (инжекторных) двигателей, производимые на территории Российской Федерации и подлежащих зачислению по дифференцированным нормативам отчислений в местный бюджет муниципального образования - Ершичский район Смоленской области;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2) поступлений в виде субсидий, субвенций и иных межбюджетных трансфертов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3) денежных средств, поступающих от уплаты неустоек (штрафов, пеней), а также от возмещения убытков муниципального заказчика, взысканных в установленном порядке в связи с нарушением исполнителем (подрядчиком) условий муниципального контракта или иных договоров, финансируемых за счет средств муниципального дорожного фонда, или в связи с уклонением от заключения таких контракта или иных договоров;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4) безвозмездных поступлений от физических и юридических лиц на финансовое обеспечение дорожной деятельности, в том числе добровольных пожертвований, в отношении автомобильных дорог общего пользования местного значения.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6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C74A9E3-B459-40A4-9B45-2992A2809BF2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34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7891" name="Object 5"/>
          <p:cNvGraphicFramePr>
            <a:graphicFrameLocks noGrp="1" noChangeAspect="1"/>
          </p:cNvGraphicFramePr>
          <p:nvPr>
            <p:ph type="chart" sz="half" idx="4294967295"/>
          </p:nvPr>
        </p:nvGraphicFramePr>
        <p:xfrm>
          <a:off x="776288" y="693738"/>
          <a:ext cx="3657600" cy="319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5" name="Диаграмма" r:id="rId4" imgW="4191113" imgH="3657690" progId="Excel.Sheet.8">
                  <p:embed/>
                </p:oleObj>
              </mc:Choice>
              <mc:Fallback>
                <p:oleObj name="Диаграмма" r:id="rId4" imgW="4191113" imgH="3657690" progId="Excel.Sheet.8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693738"/>
                        <a:ext cx="3657600" cy="3192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665663" y="260350"/>
            <a:ext cx="4745037" cy="6597650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600" dirty="0" smtClean="0">
                <a:latin typeface="Times New Roman" pitchFamily="18" charset="0"/>
              </a:rPr>
              <a:t>                                  </a:t>
            </a:r>
            <a:r>
              <a:rPr lang="ru-RU" altLang="ru-RU" sz="1400" dirty="0" smtClean="0">
                <a:latin typeface="Times New Roman" pitchFamily="18" charset="0"/>
              </a:rPr>
              <a:t>Бюджетные ассигнования дорожного фонда направляются на: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1) содержание автомобильных дорог общего пользования местного значения, относящихся к собственности муниципального района (далее – автомобильные дороги);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2) ремонт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3) капитальный ремонт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4) реконструкцию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5) строительство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6) проектирование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7) приобретение дорожной техники и  иной техники, используемой в целях обеспечения деятельности по капитальному ремонту, ремонту и содержанию автомобильных дорог.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8) предоставление иных межбюджетных трансфертов сельским поселениям муниципального образования – </a:t>
            </a:r>
            <a:r>
              <a:rPr lang="ru-RU" altLang="ru-RU" sz="1400" dirty="0" err="1" smtClean="0">
                <a:latin typeface="Times New Roman" pitchFamily="18" charset="0"/>
              </a:rPr>
              <a:t>Ершичский</a:t>
            </a:r>
            <a:r>
              <a:rPr lang="ru-RU" altLang="ru-RU" sz="1400" dirty="0" smtClean="0">
                <a:latin typeface="Times New Roman" pitchFamily="18" charset="0"/>
              </a:rPr>
              <a:t> район Смоленской области на цели, связанные с финансированием деятельности по проектированию, строительству, реконструкции, капитальному ремонту, ремонту и содержанию автомобильных дорог местного значения, в соответствии с решением о бюджете на очередной финансовый год и плановый период.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Бюджетные ассигнования дорожного фонда не могут быть использованы на цели, не соответствующие их назначению.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Бюджетные ассигнования дорожного фонда, не использованные в текущем финансовом году, направляются на увеличение бюджетных ассигнований дорожного фонда в очередном финансовом году.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14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dirty="0" smtClean="0">
              <a:latin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657600" y="333375"/>
            <a:ext cx="1247775" cy="358775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altLang="ru-RU" sz="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</a:p>
          <a:p>
            <a:pPr eaLnBrk="1" hangingPunct="1">
              <a:lnSpc>
                <a:spcPct val="60000"/>
              </a:lnSpc>
              <a:defRPr/>
            </a:pPr>
            <a:endParaRPr lang="ru-RU" altLang="ru-RU" sz="1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ru-RU" altLang="ru-RU" sz="4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4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40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37894" name="Object 6"/>
          <p:cNvGraphicFramePr>
            <a:graphicFrameLocks noChangeAspect="1"/>
          </p:cNvGraphicFramePr>
          <p:nvPr/>
        </p:nvGraphicFramePr>
        <p:xfrm>
          <a:off x="631825" y="3789363"/>
          <a:ext cx="3611563" cy="265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6" name="Диаграмма" r:id="rId7" imgW="4181388" imgH="3066930" progId="Excel.Sheet.8">
                  <p:embed/>
                </p:oleObj>
              </mc:Choice>
              <mc:Fallback>
                <p:oleObj name="Диаграмма" r:id="rId7" imgW="4181388" imgH="3066930" progId="Excel.Sheet.8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3789363"/>
                        <a:ext cx="3611563" cy="2651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5" name="Rectangle 9"/>
          <p:cNvSpPr>
            <a:spLocks noChangeArrowheads="1"/>
          </p:cNvSpPr>
          <p:nvPr/>
        </p:nvSpPr>
        <p:spPr bwMode="auto">
          <a:xfrm>
            <a:off x="1281113" y="620713"/>
            <a:ext cx="2160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 b="1">
                <a:solidFill>
                  <a:srgbClr val="0000FF"/>
                </a:solidFill>
              </a:rPr>
              <a:t>в части доходов</a:t>
            </a:r>
          </a:p>
        </p:txBody>
      </p:sp>
      <p:sp>
        <p:nvSpPr>
          <p:cNvPr id="37896" name="Rectangle 9"/>
          <p:cNvSpPr>
            <a:spLocks noChangeArrowheads="1"/>
          </p:cNvSpPr>
          <p:nvPr/>
        </p:nvSpPr>
        <p:spPr bwMode="auto">
          <a:xfrm>
            <a:off x="920750" y="350043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 b="1">
                <a:solidFill>
                  <a:srgbClr val="0000FF"/>
                </a:solidFill>
              </a:rPr>
              <a:t>в части расходов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CB4999E-67FB-47F8-9F6B-A8AC37DD975A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35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38915" name="AutoShape 6"/>
          <p:cNvSpPr>
            <a:spLocks noChangeArrowheads="1"/>
          </p:cNvSpPr>
          <p:nvPr/>
        </p:nvSpPr>
        <p:spPr bwMode="auto">
          <a:xfrm>
            <a:off x="344488" y="0"/>
            <a:ext cx="9215437" cy="5937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66FF"/>
                </a:solidFill>
                <a:latin typeface="Times New Roman" pitchFamily="18" charset="0"/>
              </a:rPr>
              <a:t>Расходы местного бюджета</a:t>
            </a:r>
          </a:p>
        </p:txBody>
      </p:sp>
      <p:graphicFrame>
        <p:nvGraphicFramePr>
          <p:cNvPr id="128014" name="Group 14"/>
          <p:cNvGraphicFramePr>
            <a:graphicFrameLocks noGrp="1"/>
          </p:cNvGraphicFramePr>
          <p:nvPr>
            <p:ph idx="4294967295"/>
          </p:nvPr>
        </p:nvGraphicFramePr>
        <p:xfrm>
          <a:off x="415925" y="1125538"/>
          <a:ext cx="8915400" cy="5735639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48101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Разделы классификации расходов бюджета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Структура расходов бюджета муниципального образования – Ершичский район Смоленской области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Перечень муниципальных программ и непрограммных направлений деятельности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61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на образование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области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на культуру, физическую культуру и спорт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на социальную политику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Показатели бюджета муниципального образования – Ершичский район Смоленской в расчете на 1 жителя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Динамика объема муниципального долга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25" name="Picture 62" descr="3d-clipart-choice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765175"/>
            <a:ext cx="16240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48F66E4-338E-41FC-8E25-C68F178ADC9C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202850" y="1341421"/>
          <a:ext cx="9517453" cy="5285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6590253" y="6047268"/>
            <a:ext cx="2184597" cy="6558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88900">
              <a:schemeClr val="accent6">
                <a:lumMod val="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1100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Физическая культура и спорт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200,0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8504" y="5301208"/>
            <a:ext cx="2184681" cy="443563"/>
          </a:xfrm>
          <a:prstGeom prst="rect">
            <a:avLst/>
          </a:prstGeom>
          <a:solidFill>
            <a:schemeClr val="bg1"/>
          </a:solidFill>
          <a:ln w="38100">
            <a:solidFill>
              <a:srgbClr val="8AAC46"/>
            </a:solidFill>
          </a:ln>
          <a:effectLst>
            <a:glow rad="177800">
              <a:srgbClr val="8AAC46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0700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Образование          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120 776,1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64568" y="6093296"/>
            <a:ext cx="2184813" cy="59965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glow rad="127000">
              <a:srgbClr val="C0000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0800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Культура, кинематография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33 180,6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руб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464" y="2564904"/>
            <a:ext cx="2174260" cy="826697"/>
          </a:xfrm>
          <a:prstGeom prst="rect">
            <a:avLst/>
          </a:prstGeom>
          <a:solidFill>
            <a:schemeClr val="bg1"/>
          </a:solidFill>
          <a:ln w="38100">
            <a:solidFill>
              <a:srgbClr val="2787A0"/>
            </a:solidFill>
          </a:ln>
          <a:effectLst>
            <a:glow rad="101600">
              <a:srgbClr val="2787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0400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Национальная экономика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4 253,1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0472" y="4005064"/>
            <a:ext cx="2095934" cy="86409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glow rad="101600">
              <a:srgbClr val="7030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1400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Межбюджетные трансферты общего характера 19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810,5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617296" y="4725144"/>
            <a:ext cx="1949181" cy="81699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glow rad="101600">
              <a:srgbClr val="2787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>
                <a:latin typeface="Arial Narrow" panose="020B0606020202030204" pitchFamily="34" charset="0"/>
                <a:cs typeface="Times New Roman" panose="02020603050405020304" pitchFamily="18" charset="0"/>
              </a:rPr>
              <a:t>1300</a:t>
            </a:r>
            <a:r>
              <a:rPr lang="ru-RU" altLang="ru-RU">
                <a:latin typeface="Arial Narrow" panose="020B0606020202030204" pitchFamily="34" charset="0"/>
                <a:cs typeface="Times New Roman" panose="02020603050405020304" pitchFamily="18" charset="0"/>
              </a:rPr>
              <a:t>  Обслуживание государственного (муниципального) долга 3,6 тыс. руб.</a:t>
            </a:r>
            <a:endParaRPr lang="ru-RU" altLang="ru-RU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545288" y="2996952"/>
            <a:ext cx="226154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0500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Жилищно-коммунальное хозяйство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92,5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656856" y="764704"/>
            <a:ext cx="2630574" cy="461336"/>
          </a:xfrm>
          <a:prstGeom prst="rect">
            <a:avLst/>
          </a:prstGeom>
          <a:solidFill>
            <a:schemeClr val="bg1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0100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Общегосударственные вопросы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33 542,6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20552" y="1340768"/>
            <a:ext cx="2184713" cy="68127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88900">
              <a:schemeClr val="accent6">
                <a:lumMod val="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1000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Социальная политика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14 163,3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67" name="Заголовок 1"/>
          <p:cNvSpPr txBox="1">
            <a:spLocks/>
          </p:cNvSpPr>
          <p:nvPr/>
        </p:nvSpPr>
        <p:spPr bwMode="auto">
          <a:xfrm>
            <a:off x="560388" y="188913"/>
            <a:ext cx="8893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 b="1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996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5434013"/>
            <a:ext cx="622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1773238"/>
            <a:ext cx="635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500438"/>
            <a:ext cx="64928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5734050"/>
            <a:ext cx="65881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2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>
            <a:fillRect/>
          </a:stretch>
        </p:blipFill>
        <p:spPr bwMode="auto">
          <a:xfrm>
            <a:off x="5880100" y="5448300"/>
            <a:ext cx="62706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3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628775"/>
            <a:ext cx="666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r="12909"/>
          <a:stretch>
            <a:fillRect/>
          </a:stretch>
        </p:blipFill>
        <p:spPr bwMode="auto">
          <a:xfrm>
            <a:off x="3392488" y="1858963"/>
            <a:ext cx="596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4581525"/>
            <a:ext cx="6492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6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3068638"/>
            <a:ext cx="6683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7" name="Рисунок 75" descr="sz_logo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2009775"/>
            <a:ext cx="5969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78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9979" name="Picture 2" descr="http://www.lenagold.ru/fon/clipart/d/deng/deng8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4292600"/>
            <a:ext cx="93503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80" name="AutoShape 6"/>
          <p:cNvSpPr>
            <a:spLocks noChangeArrowheads="1"/>
          </p:cNvSpPr>
          <p:nvPr/>
        </p:nvSpPr>
        <p:spPr bwMode="auto">
          <a:xfrm>
            <a:off x="344488" y="188913"/>
            <a:ext cx="9199562" cy="425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РАЗДЕЛЫ КЛАССИФИКАЦИИ РАСХОДОВ БЮДЖЕТА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825208" y="1340768"/>
            <a:ext cx="2270534" cy="946211"/>
          </a:xfrm>
          <a:prstGeom prst="rect">
            <a:avLst/>
          </a:prstGeom>
          <a:solidFill>
            <a:schemeClr val="bg1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>
                <a:latin typeface="Arial Narrow" panose="020B0606020202030204" pitchFamily="34" charset="0"/>
                <a:cs typeface="Times New Roman" panose="02020603050405020304" pitchFamily="18" charset="0"/>
              </a:rPr>
              <a:t>0300</a:t>
            </a:r>
            <a:r>
              <a:rPr lang="ru-RU" altLang="ru-RU">
                <a:latin typeface="Arial Narrow" panose="020B0606020202030204" pitchFamily="34" charset="0"/>
                <a:cs typeface="Times New Roman" panose="02020603050405020304" pitchFamily="18" charset="0"/>
              </a:rPr>
              <a:t>  Национальная безопасность и правоохранительная деятельность 2,5 тыс. руб.</a:t>
            </a:r>
            <a:endParaRPr lang="ru-RU" altLang="ru-RU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29"/>
          <p:cNvGrpSpPr/>
          <p:nvPr/>
        </p:nvGrpSpPr>
        <p:grpSpPr>
          <a:xfrm>
            <a:off x="6177136" y="2276872"/>
            <a:ext cx="1013088" cy="1013088"/>
            <a:chOff x="2978284" y="3897545"/>
            <a:chExt cx="1013088" cy="1013088"/>
          </a:xfrm>
          <a:scene3d>
            <a:camera prst="orthographicFront"/>
            <a:lightRig rig="flat" dir="t"/>
          </a:scene3d>
        </p:grpSpPr>
        <p:sp>
          <p:nvSpPr>
            <p:cNvPr id="31" name="Овал 30"/>
            <p:cNvSpPr/>
            <p:nvPr/>
          </p:nvSpPr>
          <p:spPr>
            <a:xfrm>
              <a:off x="2978284" y="3897545"/>
              <a:ext cx="1013088" cy="1013088"/>
            </a:xfrm>
            <a:prstGeom prst="ellipse">
              <a:avLst/>
            </a:prstGeom>
            <a:solidFill>
              <a:srgbClr val="8AAC46"/>
            </a:solidFill>
            <a:sp3d prstMaterial="dkEdge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Овал 4"/>
            <p:cNvSpPr/>
            <p:nvPr/>
          </p:nvSpPr>
          <p:spPr>
            <a:xfrm>
              <a:off x="3126647" y="4045908"/>
              <a:ext cx="716362" cy="7163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130" tIns="24130" rIns="24130" bIns="2413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dirty="0"/>
            </a:p>
          </p:txBody>
        </p:sp>
      </p:grpSp>
      <p:grpSp>
        <p:nvGrpSpPr>
          <p:cNvPr id="4" name="Группа 32"/>
          <p:cNvGrpSpPr/>
          <p:nvPr/>
        </p:nvGrpSpPr>
        <p:grpSpPr>
          <a:xfrm rot="1926538">
            <a:off x="5287070" y="2584601"/>
            <a:ext cx="430562" cy="297131"/>
            <a:chOff x="4529481" y="1157836"/>
            <a:chExt cx="430562" cy="297131"/>
          </a:xfrm>
          <a:solidFill>
            <a:schemeClr val="bg1"/>
          </a:solidFill>
          <a:scene3d>
            <a:camera prst="orthographicFront"/>
            <a:lightRig rig="flat" dir="t"/>
          </a:scene3d>
        </p:grpSpPr>
        <p:sp>
          <p:nvSpPr>
            <p:cNvPr id="34" name="Стрелка вправо 33"/>
            <p:cNvSpPr/>
            <p:nvPr/>
          </p:nvSpPr>
          <p:spPr>
            <a:xfrm rot="16260366">
              <a:off x="4596196" y="1091121"/>
              <a:ext cx="297131" cy="43056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Стрелка вправо 4"/>
            <p:cNvSpPr/>
            <p:nvPr/>
          </p:nvSpPr>
          <p:spPr>
            <a:xfrm rot="16260366">
              <a:off x="4639983" y="1221796"/>
              <a:ext cx="207992" cy="258338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800"/>
            </a:p>
          </p:txBody>
        </p:sp>
      </p:grpSp>
      <p:pic>
        <p:nvPicPr>
          <p:cNvPr id="39986" name="Picture 49" descr="http://www.russland.news/wp-content/uploads/2019/02/fsb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2492375"/>
            <a:ext cx="7191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3F4AB7B9-9118-45BD-96A0-AA980211DF86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37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40963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3405689"/>
              </p:ext>
            </p:extLst>
          </p:nvPr>
        </p:nvGraphicFramePr>
        <p:xfrm>
          <a:off x="549275" y="661988"/>
          <a:ext cx="8861425" cy="574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2" name="Лист" r:id="rId4" imgW="8953662" imgH="5829153" progId="Excel.Sheet.8">
                  <p:embed/>
                </p:oleObj>
              </mc:Choice>
              <mc:Fallback>
                <p:oleObj name="Лист" r:id="rId4" imgW="8953662" imgH="5829153" progId="Excel.Sheet.8">
                  <p:embed/>
                  <p:pic>
                    <p:nvPicPr>
                      <p:cNvPr id="0" name="Picture 1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661988"/>
                        <a:ext cx="8861425" cy="574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965" name="AutoShape 6"/>
          <p:cNvSpPr>
            <a:spLocks noChangeArrowheads="1"/>
          </p:cNvSpPr>
          <p:nvPr/>
        </p:nvSpPr>
        <p:spPr bwMode="auto">
          <a:xfrm>
            <a:off x="333375" y="0"/>
            <a:ext cx="95726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СТРУКТУРА РАСХОДОВ БЮДЖЕТА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035E9B6-9073-40B3-831F-7218322C2B92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47199" name="Group 95"/>
          <p:cNvGraphicFramePr>
            <a:graphicFrameLocks noGrp="1"/>
          </p:cNvGraphicFramePr>
          <p:nvPr/>
        </p:nvGraphicFramePr>
        <p:xfrm>
          <a:off x="200025" y="754063"/>
          <a:ext cx="9577388" cy="6180137"/>
        </p:xfrm>
        <a:graphic>
          <a:graphicData uri="http://schemas.openxmlformats.org/drawingml/2006/table">
            <a:tbl>
              <a:tblPr/>
              <a:tblGrid>
                <a:gridCol w="550863"/>
                <a:gridCol w="6938962"/>
                <a:gridCol w="1008063"/>
                <a:gridCol w="1079500"/>
              </a:tblGrid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 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исполнено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«Развитие 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образования 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молодежной политики в муниципальном образовании -Ершичский район Смоленской области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127 075,8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125 990,2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культуры, физической культуры и  спорта в муниципальном образовании -Ершичский район Смоленской области"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37 436,5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35 543,3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"Управление муниципальными финансами в муниципальном образовании -Ершичский район Смоленской области"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24 985,1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24 948,7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"Развитие дорожно-транспортного комплекса в муниципальном образовании -Ершичский район Смоленской области"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6 990,7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4 084,8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"Создание условий для эффективного управления в муниципальном образовании -Ершичский район Смоленской области"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28 146,9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28 008,5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"Развитие малого и среднего предпринимательства на территории муниципального образования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4413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«Комплексные меры противодействия незаконному обороту наркотиков на территории муниципального образования – 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 Смоленской области»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  <a:tr h="441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Муниципальная программа "Охрана окружающей среды в муниципальном образовании - </a:t>
                      </a:r>
                      <a:r>
                        <a:rPr lang="ru-RU" sz="1000" b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Ершичский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477,2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</a:tr>
              <a:tr h="2857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Итого по муниципальным программам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225 124,2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218 587,5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9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деятельности Администрации муниципального образования, депутатов представительного органа муниципального образования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690,7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682,3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Обеспечение деятельности представительного органа местного самоуправления муниципального образования 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2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общегосударственные расходы 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Резервный фонд Администрации муниципального образования - Ершичский район Смоленской области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2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Непрограммные расходы органов исполнительной власти муниципального образования 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Итого по непрограммным направлениям деятельности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449,9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279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 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232 574,1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226 024,8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337550" y="765175"/>
            <a:ext cx="1335088" cy="71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ru-RU" altLang="ru-RU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2080" name="Заголовок 1"/>
          <p:cNvSpPr txBox="1">
            <a:spLocks noChangeArrowheads="1"/>
          </p:cNvSpPr>
          <p:nvPr/>
        </p:nvSpPr>
        <p:spPr bwMode="auto">
          <a:xfrm>
            <a:off x="9244013" y="6534150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2081" name="AutoShape 6"/>
          <p:cNvSpPr>
            <a:spLocks noChangeArrowheads="1"/>
          </p:cNvSpPr>
          <p:nvPr/>
        </p:nvSpPr>
        <p:spPr bwMode="auto">
          <a:xfrm>
            <a:off x="333375" y="0"/>
            <a:ext cx="95726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ПЕРЕЧЕНЬ МУНИЦИПАЛЬНЫХ ПРОГРАММ и НЕПРОГРАММНЫХ НАПРАВЛЕНИЙ ДЕЯТЕЛЬНОСТИ</a:t>
            </a:r>
            <a:endParaRPr lang="ru-RU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082" name="Rectangle 161"/>
          <p:cNvSpPr>
            <a:spLocks noChangeArrowheads="1"/>
          </p:cNvSpPr>
          <p:nvPr/>
        </p:nvSpPr>
        <p:spPr bwMode="auto">
          <a:xfrm>
            <a:off x="7689850" y="404813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6F98A90-085D-41D9-ABC9-20E2A413E203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43011" name="AutoShape 6"/>
          <p:cNvSpPr>
            <a:spLocks noChangeArrowheads="1"/>
          </p:cNvSpPr>
          <p:nvPr/>
        </p:nvSpPr>
        <p:spPr bwMode="auto">
          <a:xfrm>
            <a:off x="849313" y="0"/>
            <a:ext cx="9056687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образования и молодежной политики в муниципальном образовании -Ершичский район Смоленской области»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0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3050" y="908050"/>
            <a:ext cx="9144000" cy="230505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   </a:t>
            </a:r>
            <a:r>
              <a:rPr lang="ru-RU" altLang="ru-RU" sz="900" dirty="0"/>
              <a:t>Региональные проекты и комплексы процессных мероприятий:</a:t>
            </a:r>
          </a:p>
          <a:p>
            <a:pPr>
              <a:defRPr/>
            </a:pPr>
            <a:r>
              <a:rPr lang="ru-RU" altLang="ru-RU" sz="900" dirty="0"/>
              <a:t>«Современная школа</a:t>
            </a:r>
            <a:r>
              <a:rPr lang="ru-RU" altLang="ru-RU" sz="900" dirty="0" smtClean="0"/>
              <a:t>»</a:t>
            </a:r>
          </a:p>
          <a:p>
            <a:pPr>
              <a:defRPr/>
            </a:pPr>
            <a:r>
              <a:rPr lang="ru-RU" sz="900" dirty="0" smtClean="0"/>
              <a:t>"Патриотическое воспитание граждан Российской Федерации"</a:t>
            </a:r>
            <a:endParaRPr lang="ru-RU" altLang="ru-RU" sz="900" dirty="0"/>
          </a:p>
          <a:p>
            <a:pPr>
              <a:defRPr/>
            </a:pPr>
            <a:r>
              <a:rPr lang="ru-RU" altLang="ru-RU" sz="900" dirty="0"/>
              <a:t>«Обеспечение организационных условий для реализации муниципальной программы»</a:t>
            </a:r>
          </a:p>
          <a:p>
            <a:pPr>
              <a:defRPr/>
            </a:pPr>
            <a:r>
              <a:rPr lang="ru-RU" altLang="ru-RU" sz="900" dirty="0"/>
              <a:t>«Развитие дошкольного образования» (расходы на обеспечение деятельности 1 детского сада и 1 дошкольной группы при школе). Всего дошкольным образованием в муниципальном образовании - 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  охвачены 103 ребенок , в том числе 8  – в дошкольной группе при сельской школе. </a:t>
            </a:r>
          </a:p>
          <a:p>
            <a:pPr>
              <a:defRPr/>
            </a:pPr>
            <a:r>
              <a:rPr lang="ru-RU" altLang="ru-RU" sz="900" dirty="0"/>
              <a:t>«Развитие общего образования» (расходы на обеспечение деятельности </a:t>
            </a:r>
            <a:r>
              <a:rPr lang="ru-RU" altLang="ru-RU" sz="900" b="1" dirty="0"/>
              <a:t>5</a:t>
            </a:r>
            <a:r>
              <a:rPr lang="ru-RU" altLang="ru-RU" sz="900" dirty="0"/>
              <a:t> общеобразовательных школ). Программами  общего образования в общеобразовательных школах охвачены 457 обучающихся. </a:t>
            </a:r>
          </a:p>
          <a:p>
            <a:pPr>
              <a:defRPr/>
            </a:pPr>
            <a:r>
              <a:rPr lang="ru-RU" altLang="ru-RU" sz="900" dirty="0"/>
              <a:t>«Развитие дополнительного образования» (расходы на обеспечение деятельности 1 учреждения дополнительного образования детей). Деятельность 21 детского творческого объединения , в которых занимались 355 детей, осуществлялось по четырем направлениям: техническое, физкультурно-спортивное, социально-педагогическое, художественное. </a:t>
            </a:r>
          </a:p>
          <a:p>
            <a:pPr>
              <a:defRPr/>
            </a:pPr>
            <a:r>
              <a:rPr lang="ru-RU" altLang="ru-RU" sz="900" dirty="0"/>
              <a:t>«Организация проведения мероприятий в сфере образования и молодежной политики»</a:t>
            </a:r>
          </a:p>
          <a:p>
            <a:pPr>
              <a:defRPr/>
            </a:pPr>
            <a:r>
              <a:rPr lang="ru-RU" altLang="ru-RU" sz="900" dirty="0"/>
              <a:t>«Проведение мероприятий по отдыху и оздоровлению детей»</a:t>
            </a:r>
          </a:p>
          <a:p>
            <a:pPr>
              <a:defRPr/>
            </a:pPr>
            <a:r>
              <a:rPr lang="ru-RU" altLang="ru-RU" sz="900" dirty="0"/>
              <a:t>«Педагогические кадры»</a:t>
            </a:r>
          </a:p>
          <a:p>
            <a:pPr>
              <a:defRPr/>
            </a:pPr>
            <a:r>
              <a:rPr lang="ru-RU" altLang="ru-RU" sz="900" dirty="0"/>
              <a:t>«Комплексные меры по профилактике правонарушений и усилению борьбы с преступностью в Смоленской области»</a:t>
            </a:r>
          </a:p>
          <a:p>
            <a:pPr>
              <a:defRPr/>
            </a:pPr>
            <a:r>
              <a:rPr lang="ru-RU" altLang="ru-RU" sz="900" dirty="0"/>
              <a:t>«Совершенствование системы устройства детей-сирот и детей, оставшихся без попечения родителей, на воспитание в семьи и сопровождение выпускников </a:t>
            </a:r>
            <a:r>
              <a:rPr lang="ru-RU" altLang="ru-RU" sz="900" dirty="0" err="1"/>
              <a:t>интернатных</a:t>
            </a:r>
            <a:r>
              <a:rPr lang="ru-RU" altLang="ru-RU" sz="900" dirty="0"/>
              <a:t> организаций»</a:t>
            </a:r>
          </a:p>
        </p:txBody>
      </p:sp>
      <p:graphicFrame>
        <p:nvGraphicFramePr>
          <p:cNvPr id="43014" name="Object 8"/>
          <p:cNvGraphicFramePr>
            <a:graphicFrameLocks noChangeAspect="1"/>
          </p:cNvGraphicFramePr>
          <p:nvPr/>
        </p:nvGraphicFramePr>
        <p:xfrm>
          <a:off x="560388" y="3284538"/>
          <a:ext cx="8713787" cy="357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" name="Диаграмма" r:id="rId4" imgW="8915468" imgH="4705290" progId="MSGraph.Chart.8">
                  <p:embed followColorScheme="full"/>
                </p:oleObj>
              </mc:Choice>
              <mc:Fallback>
                <p:oleObj name="Диаграмма" r:id="rId4" imgW="8915468" imgH="4705290" progId="MSGraph.Chart.8">
                  <p:embed followColorScheme="full"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3284538"/>
                        <a:ext cx="8713787" cy="3573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3C640FA-26DD-483B-9314-CBECBDBA0C5A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4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88950" y="-242888"/>
            <a:ext cx="8915400" cy="13858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>
                <a:solidFill>
                  <a:srgbClr val="0066FF"/>
                </a:solidFill>
                <a:latin typeface="Arial" panose="020B0604020202020204" pitchFamily="34" charset="0"/>
              </a:rPr>
              <a:t>Содержание</a:t>
            </a:r>
          </a:p>
        </p:txBody>
      </p:sp>
      <p:graphicFrame>
        <p:nvGraphicFramePr>
          <p:cNvPr id="263276" name="Group 108"/>
          <p:cNvGraphicFramePr>
            <a:graphicFrameLocks noGrp="1"/>
          </p:cNvGraphicFramePr>
          <p:nvPr>
            <p:ph idx="4294967295"/>
          </p:nvPr>
        </p:nvGraphicFramePr>
        <p:xfrm>
          <a:off x="200025" y="836613"/>
          <a:ext cx="9505950" cy="5905501"/>
        </p:xfrm>
        <a:graphic>
          <a:graphicData uri="http://schemas.openxmlformats.org/drawingml/2006/table">
            <a:tbl>
              <a:tblPr/>
              <a:tblGrid>
                <a:gridCol w="1220788"/>
                <a:gridCol w="5116512"/>
                <a:gridCol w="3168650"/>
              </a:tblGrid>
              <a:tr h="1301750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Вводная часть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290638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Общие характеристики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94297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III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Доходы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217613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IV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Расходы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15252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V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Межбюджетные отношения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0264" name="Picture 57" descr="man-with-board-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98107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59" descr="2838021_stock-photo-3d-small-people---team-with-ge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2133600"/>
            <a:ext cx="246538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60" descr="depositphotos_11234624-stock-photo-3d-person-statistics-improve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500438"/>
            <a:ext cx="1411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62" descr="depositphotos_21027973-stock-photo-3d-team-with-gear-mechanis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5589588"/>
            <a:ext cx="12842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66" descr="3d-clipart-choice-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508500"/>
            <a:ext cx="10477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44035" name="Rectangle 3"/>
          <p:cNvSpPr>
            <a:spLocks noGrp="1"/>
          </p:cNvSpPr>
          <p:nvPr>
            <p:ph type="body" idx="4294967295"/>
          </p:nvPr>
        </p:nvSpPr>
        <p:spPr>
          <a:xfrm>
            <a:off x="4016375" y="476250"/>
            <a:ext cx="5394325" cy="40322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Повышение доступности качественного образования и воспитания в соответствии с требованиями инновационного развития экономики и современными потребностями общества, реализация молодежной политики.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          Создание условий для достижения высоких качественных результатов образовательного процесса, обеспечение общедоступного качественного образования в соответствии с федеральными государственными образовательными стандартами, реализации инновационного потенциала педагогов и учащихся, обеспечения мер социальной поддержки участников образовательного процесса, способствующих эффективному развитию муниципальной системы образования; повышение  эффективности реализации молодёжной политики в муниципальном образовании - Ершичский район Смоленской  области </a:t>
            </a:r>
          </a:p>
          <a:p>
            <a:pPr>
              <a:lnSpc>
                <a:spcPct val="80000"/>
              </a:lnSpc>
            </a:pPr>
            <a:endParaRPr lang="ru-RU" altLang="ru-RU" sz="1400" smtClean="0">
              <a:solidFill>
                <a:srgbClr val="0000FF"/>
              </a:solidFill>
            </a:endParaRP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789363"/>
            <a:ext cx="4824412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565400"/>
            <a:ext cx="37115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273050" y="4581525"/>
            <a:ext cx="45354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1200">
                <a:solidFill>
                  <a:srgbClr val="0000FF"/>
                </a:solidFill>
                <a:latin typeface="Constantia" pitchFamily="18" charset="0"/>
              </a:rPr>
              <a:t>     Основные мероприятия вышеуказанных подпрограмм направлены на предоставление муниципальными учреждениями муниципальных услуг, уплату налогов и обеспечение бесперебойного функционирования систем жизнеобеспечения муниципальных учреждений, что позволит обеспечить доступное и качественное образование и воспитание в соответствии с требованиями инновационного развития экономики и современными потребностями общества, успешно реализовать молодежную политику, достигнуть запланированных целевых показателей муниципальной программы.</a:t>
            </a:r>
          </a:p>
        </p:txBody>
      </p:sp>
      <p:pic>
        <p:nvPicPr>
          <p:cNvPr id="4403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476250"/>
            <a:ext cx="26638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кругленный прямоугольник 7"/>
          <p:cNvSpPr>
            <a:spLocks noChangeArrowheads="1"/>
          </p:cNvSpPr>
          <p:nvPr/>
        </p:nvSpPr>
        <p:spPr bwMode="auto">
          <a:xfrm>
            <a:off x="3038475" y="909638"/>
            <a:ext cx="1306513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53000" y="1052513"/>
            <a:ext cx="4752975" cy="15113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2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>
                <a:solidFill>
                  <a:srgbClr val="0000FF"/>
                </a:solidFill>
                <a:latin typeface="Bookman Old Style" panose="02050604050505020204" pitchFamily="18" charset="0"/>
              </a:rPr>
              <a:t>п</a:t>
            </a:r>
            <a:r>
              <a:rPr lang="ru-RU" altLang="ru-RU" sz="1200">
                <a:solidFill>
                  <a:srgbClr val="0000FF"/>
                </a:solidFill>
              </a:rPr>
              <a:t>редоставление доступного и качественного образования и воспитания в соответствии с требованиями инновационного развития экономики и современными потребностями общества</a:t>
            </a:r>
            <a:r>
              <a:rPr lang="ru-RU" altLang="ru-RU" sz="120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2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>
                <a:solidFill>
                  <a:srgbClr val="0000FF"/>
                </a:solidFill>
              </a:rPr>
              <a:t>успешная реализация молодежной политики</a:t>
            </a:r>
            <a:r>
              <a:rPr lang="ru-RU" altLang="ru-RU"/>
              <a:t> </a:t>
            </a:r>
            <a:r>
              <a:rPr lang="ru-RU" altLang="ru-RU" sz="120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2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>
                <a:solidFill>
                  <a:srgbClr val="0000FF"/>
                </a:solidFill>
              </a:rPr>
              <a:t>достижение запланированных целевых показателей муниципальной программы</a:t>
            </a:r>
            <a:r>
              <a:rPr lang="ru-RU" altLang="ru-RU" sz="1200">
                <a:solidFill>
                  <a:srgbClr val="0000FF"/>
                </a:solidFill>
                <a:latin typeface="Bookman Old Style" panose="02050604050505020204" pitchFamily="18" charset="0"/>
              </a:rPr>
              <a:t>.</a:t>
            </a:r>
          </a:p>
        </p:txBody>
      </p:sp>
      <p:graphicFrame>
        <p:nvGraphicFramePr>
          <p:cNvPr id="45060" name="Диаграмма 12">
            <a:hlinkClick r:id="" action="ppaction://hlinkshowjump?jump=nextslide"/>
          </p:cNvPr>
          <p:cNvGraphicFramePr>
            <a:graphicFrameLocks/>
          </p:cNvGraphicFramePr>
          <p:nvPr/>
        </p:nvGraphicFramePr>
        <p:xfrm>
          <a:off x="0" y="1412875"/>
          <a:ext cx="5154613" cy="399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Диаграмма" r:id="rId4" imgW="3962310" imgH="3076650" progId="Excel.Sheet.8">
                  <p:embed/>
                </p:oleObj>
              </mc:Choice>
              <mc:Fallback>
                <p:oleObj name="Диаграмма" r:id="rId4" imgW="3962310" imgH="3076650" progId="Excel.Sheet.8">
                  <p:embed/>
                  <p:pic>
                    <p:nvPicPr>
                      <p:cNvPr id="0" name="Picture 1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5154613" cy="3998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017963" y="0"/>
            <a:ext cx="588803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                  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образования и молодёжной политики в муниципальном образовании - Ершичский 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863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6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2636838"/>
            <a:ext cx="28082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6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4797425"/>
            <a:ext cx="21605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35131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017963" y="0"/>
            <a:ext cx="588803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                  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образования и молодёжной политики в муниципальном образовании - Ершичский 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4608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260350"/>
            <a:ext cx="863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4475" name="Group 91"/>
          <p:cNvGraphicFramePr>
            <a:graphicFrameLocks noGrp="1"/>
          </p:cNvGraphicFramePr>
          <p:nvPr/>
        </p:nvGraphicFramePr>
        <p:xfrm>
          <a:off x="488950" y="981075"/>
          <a:ext cx="8856663" cy="5627684"/>
        </p:xfrm>
        <a:graphic>
          <a:graphicData uri="http://schemas.openxmlformats.org/drawingml/2006/table">
            <a:tbl>
              <a:tblPr/>
              <a:tblGrid>
                <a:gridCol w="5400675"/>
                <a:gridCol w="1727200"/>
                <a:gridCol w="1728788"/>
              </a:tblGrid>
              <a:tr h="6400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 проекты и комплексы  процессных мероприятий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047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92 135,1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91 476,9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7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34 940,7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34 513,3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2746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Региональный проект "Современная школа"</a:t>
                      </a: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015,7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2 677,9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809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rgbClr val="0033CC"/>
                          </a:solidFill>
                          <a:latin typeface="+mn-lt"/>
                          <a:ea typeface="+mn-ea"/>
                          <a:cs typeface="+mn-cs"/>
                        </a:rPr>
                        <a:t>Региональный проект "Патриотическое воспитание граждан Российской Федерации"</a:t>
                      </a: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809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908,3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817,4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82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"Развитие дошкольного образования</a:t>
                      </a: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18 770,7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18 691,3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"Развитие общего образования 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87 029,7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86 601,9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20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"Развитие дополнительного образования"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507,1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492,3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809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"Организация проведения мероприятий в сфере образования и молодежной политики"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145,1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128,7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809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"Проведение мероприятий по отдыху и оздоровлению детей"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246,7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246,7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"Педагогические кадры"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893,2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892,5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254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"Комплексные меры по профилактике правонарушений и усилению борьбы с преступностью в Смоленской области"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1 114,2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1 031,9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669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"Совершенствование системы устройства детей-сирот и детей, оставшихся без попечения родителей, на воспитание в семьи и сопровождение выпускников интернатных организаций"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360,3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324,8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6270992-87EF-4046-9D6E-F351292461B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43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47107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культуры, физической культуры и спорта </a:t>
            </a:r>
          </a:p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в муниципальном образовании - Ершичский район  Смоленской области»</a:t>
            </a:r>
          </a:p>
        </p:txBody>
      </p:sp>
      <p:pic>
        <p:nvPicPr>
          <p:cNvPr id="4710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5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9" name="Object 7"/>
          <p:cNvGraphicFramePr>
            <a:graphicFrameLocks noChangeAspect="1"/>
          </p:cNvGraphicFramePr>
          <p:nvPr/>
        </p:nvGraphicFramePr>
        <p:xfrm>
          <a:off x="631825" y="3068638"/>
          <a:ext cx="8785225" cy="328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5" name="Диаграмма" r:id="rId4" imgW="8915400" imgH="4705383" progId="MSGraph.Chart.8">
                  <p:embed followColorScheme="full"/>
                </p:oleObj>
              </mc:Choice>
              <mc:Fallback>
                <p:oleObj name="Диаграмма" r:id="rId4" imgW="8915400" imgH="4705383" progId="MSGraph.Chart.8">
                  <p:embed followColorScheme="full"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3068638"/>
                        <a:ext cx="8785225" cy="328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44488" y="981075"/>
            <a:ext cx="9361487" cy="2087563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1100" dirty="0" smtClean="0"/>
              <a:t>Комплексы процессных мероприятий :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/>
              <a:t> «Обеспечение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/>
              <a:t>«Организация библиотечного обслуживания населения» (расходы на обеспечение деятельности Централизованной библиотечной системы» муниципального образования – </a:t>
            </a:r>
            <a:r>
              <a:rPr lang="ru-RU" altLang="ru-RU" sz="1100" dirty="0" err="1" smtClean="0"/>
              <a:t>Ершичский</a:t>
            </a:r>
            <a:r>
              <a:rPr lang="ru-RU" altLang="ru-RU" sz="1100" dirty="0" smtClean="0"/>
              <a:t> район Смоленской области с 12-ю структурными подразделениями)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/>
              <a:t>«</a:t>
            </a:r>
            <a:r>
              <a:rPr lang="ru-RU" altLang="ru-RU" sz="1100" dirty="0"/>
              <a:t>Развитие культурно-досуговой деятельности» (расходы на обеспечение деятельности «</a:t>
            </a:r>
            <a:r>
              <a:rPr lang="ru-RU" altLang="ru-RU" sz="1100" dirty="0" err="1"/>
              <a:t>Межпоселенческого</a:t>
            </a:r>
            <a:r>
              <a:rPr lang="ru-RU" altLang="ru-RU" sz="1100" dirty="0"/>
              <a:t> культурно-досугового центра» муниципального образования – </a:t>
            </a:r>
            <a:r>
              <a:rPr lang="ru-RU" altLang="ru-RU" sz="1100" dirty="0" err="1"/>
              <a:t>Ершичский</a:t>
            </a:r>
            <a:r>
              <a:rPr lang="ru-RU" altLang="ru-RU" sz="1100" dirty="0"/>
              <a:t> район Смоленской области, структурными подразделениями которого являются 13 сельских домов культуры и клубов, музей, Центр досуга, спорткомплекс)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/>
              <a:t>«Развитие системы дополнительного образования детей в сфере культуры» (расходы на обеспечение деятельности 1 учреждения дополнительного образования детей)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/>
              <a:t> «Развитие физической культуры и спорта»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/>
              <a:t> «Организация хозяйственного обслуживания учреждений культуры»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394325" cy="1873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smtClean="0">
                <a:solidFill>
                  <a:srgbClr val="0000FF"/>
                </a:solidFill>
              </a:rPr>
              <a:t>        Сохранение и развитие национальной духовной культуры. </a:t>
            </a:r>
          </a:p>
          <a:p>
            <a:pPr>
              <a:lnSpc>
                <a:spcPct val="90000"/>
              </a:lnSpc>
            </a:pPr>
            <a:r>
              <a:rPr lang="ru-RU" altLang="ru-RU" sz="2000" smtClean="0">
                <a:solidFill>
                  <a:srgbClr val="0000FF"/>
                </a:solidFill>
              </a:rPr>
              <a:t>          Формирование единого культурного пространства района в его неразрывной связи  с культурной жизнью области, страны. </a:t>
            </a:r>
          </a:p>
        </p:txBody>
      </p:sp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273050" y="4948238"/>
            <a:ext cx="45354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1200">
                <a:solidFill>
                  <a:srgbClr val="0000FF"/>
                </a:solidFill>
                <a:latin typeface="Constantia" pitchFamily="18" charset="0"/>
              </a:rPr>
              <a:t>     </a:t>
            </a:r>
            <a:r>
              <a:rPr lang="ru-RU" altLang="ru-RU">
                <a:solidFill>
                  <a:srgbClr val="0000FF"/>
                </a:solidFill>
                <a:latin typeface="Times New Roman" pitchFamily="18" charset="0"/>
              </a:rPr>
              <a:t>Реализация программы позволит привлечь к систематическим занятиям физической культурой и спортом и приобщить к здоровому образу жизни широкие массы населения, что окажет положительное влияние на улучшение качества жизни жителей района.</a:t>
            </a:r>
          </a:p>
        </p:txBody>
      </p:sp>
      <p:pic>
        <p:nvPicPr>
          <p:cNvPr id="481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2708275"/>
            <a:ext cx="4465637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852738"/>
            <a:ext cx="3113087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04813"/>
            <a:ext cx="347186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97463" y="836613"/>
            <a:ext cx="4679950" cy="1944687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>
                <a:solidFill>
                  <a:srgbClr val="0000FF"/>
                </a:solidFill>
              </a:rPr>
              <a:t>создание и обеспечение условий для сохранения и развития культуры и спорта района;</a:t>
            </a:r>
          </a:p>
          <a:p>
            <a:pPr algn="just" eaLnBrk="1" hangingPunct="1">
              <a:defRPr/>
            </a:pP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>
                <a:solidFill>
                  <a:srgbClr val="0000FF"/>
                </a:solidFill>
              </a:rPr>
              <a:t>обеспечение широкого доступа населения Ершичского района к ценностям традиционной и современной культуры и спорту</a:t>
            </a: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>
                <a:solidFill>
                  <a:srgbClr val="0000FF"/>
                </a:solidFill>
              </a:rPr>
              <a:t>повышение качества культурно-досугового и спортивного обслуживания населения;</a:t>
            </a:r>
          </a:p>
          <a:p>
            <a:pPr algn="just" eaLnBrk="1" hangingPunct="1">
              <a:defRPr/>
            </a:pPr>
            <a:r>
              <a:rPr lang="ru-RU" altLang="ru-RU" sz="1100">
                <a:solidFill>
                  <a:srgbClr val="0000FF"/>
                </a:solidFill>
              </a:rPr>
              <a:t>-повышение статуса и профессионализма работников культуры; </a:t>
            </a:r>
          </a:p>
          <a:p>
            <a:pPr algn="just" eaLnBrk="1" hangingPunct="1">
              <a:defRPr/>
            </a:pPr>
            <a:r>
              <a:rPr lang="ru-RU" altLang="ru-RU" sz="1100">
                <a:solidFill>
                  <a:srgbClr val="0000FF"/>
                </a:solidFill>
              </a:rPr>
              <a:t>-создание привлекательного имиджа муниципального образования - Ершичский район Смоленской области. </a:t>
            </a:r>
          </a:p>
        </p:txBody>
      </p:sp>
      <p:graphicFrame>
        <p:nvGraphicFramePr>
          <p:cNvPr id="49156" name="Диаграмма 12"/>
          <p:cNvGraphicFramePr>
            <a:graphicFrameLocks/>
          </p:cNvGraphicFramePr>
          <p:nvPr/>
        </p:nvGraphicFramePr>
        <p:xfrm>
          <a:off x="9525" y="1976438"/>
          <a:ext cx="5024438" cy="418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7" name="Диаграмма" r:id="rId4" imgW="3924462" imgH="3276691" progId="Excel.Sheet.8">
                  <p:embed/>
                </p:oleObj>
              </mc:Choice>
              <mc:Fallback>
                <p:oleObj name="Диаграмма" r:id="rId4" imgW="3924462" imgH="3276691" progId="Excel.Sheet.8">
                  <p:embed/>
                  <p:pic>
                    <p:nvPicPr>
                      <p:cNvPr id="0" name="Picture 1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1976438"/>
                        <a:ext cx="5024438" cy="418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91013" y="0"/>
            <a:ext cx="561498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культуры, физической культуры и спорта в</a:t>
            </a:r>
          </a:p>
          <a:p>
            <a:pPr>
              <a:defRPr/>
            </a:pP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муниципальном образовании – Ершичский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49160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10080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2852738"/>
            <a:ext cx="302577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4964113"/>
            <a:ext cx="266541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32275" y="0"/>
            <a:ext cx="5673725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культуры, физической культуры и спорта в</a:t>
            </a:r>
          </a:p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муниципальном образовании – </a:t>
            </a:r>
            <a:r>
              <a:rPr lang="ru-RU" alt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Ершичский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район Смоленской области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5018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10080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4794250"/>
            <a:ext cx="3097212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439" name="Group 119"/>
          <p:cNvGraphicFramePr>
            <a:graphicFrameLocks noGrp="1"/>
          </p:cNvGraphicFramePr>
          <p:nvPr/>
        </p:nvGraphicFramePr>
        <p:xfrm>
          <a:off x="704850" y="981075"/>
          <a:ext cx="8712200" cy="4116387"/>
        </p:xfrm>
        <a:graphic>
          <a:graphicData uri="http://schemas.openxmlformats.org/drawingml/2006/table">
            <a:tbl>
              <a:tblPr/>
              <a:tblGrid>
                <a:gridCol w="6048375"/>
                <a:gridCol w="1439863"/>
                <a:gridCol w="1223962"/>
              </a:tblGrid>
              <a:tr h="6400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36 873,0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34 979,8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458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"Развитие системы дополнительного образования детей в сфере культуры"</a:t>
                      </a: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"Организация библиотечного обслуживания населения"</a:t>
                      </a: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"Развитие культурно-досуговой деятельности"</a:t>
                      </a: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18 951,9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17 058,7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"Развитие физической культуры и спорта"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"Организация хозяйственного обслуживания учреждений культуры"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A5C683D-7D96-4C18-AE89-0631B175FF0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47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1203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«Управление муниципальными финансами в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51204" name="Object 6"/>
          <p:cNvGraphicFramePr>
            <a:graphicFrameLocks noChangeAspect="1"/>
          </p:cNvGraphicFramePr>
          <p:nvPr/>
        </p:nvGraphicFramePr>
        <p:xfrm>
          <a:off x="617538" y="2708275"/>
          <a:ext cx="8872537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1" name="Диаграмма" r:id="rId3" imgW="8915400" imgH="4705383" progId="MSGraph.Chart.8">
                  <p:embed followColorScheme="full"/>
                </p:oleObj>
              </mc:Choice>
              <mc:Fallback>
                <p:oleObj name="Диаграмма" r:id="rId3" imgW="8915400" imgH="4705383" progId="MSGraph.Chart.8">
                  <p:embed followColorScheme="full"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2708275"/>
                        <a:ext cx="8872537" cy="3744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5925" y="1052513"/>
            <a:ext cx="9361488" cy="1512887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>
                <a:latin typeface="Times New Roman" panose="02020603050405020304" pitchFamily="18" charset="0"/>
              </a:rPr>
              <a:t>Комплексы процессных мероприятий: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endParaRPr lang="ru-RU" altLang="ru-RU" sz="130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300">
                <a:latin typeface="Times New Roman" panose="02020603050405020304" pitchFamily="18" charset="0"/>
              </a:rPr>
              <a:t>  «</a:t>
            </a:r>
            <a:r>
              <a:rPr lang="ru-RU" altLang="ru-RU" sz="1300"/>
              <a:t>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300"/>
              <a:t> «Управление муниципальным долгом»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300"/>
              <a:t> «Выравнивание бюджетной обеспеченности сельских поселений муниципального образования - Ершичский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300"/>
              <a:t> «Осуществление мер по обеспечению сбалансированности бюджетов сельских поселений муниципального образования - Ершичский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300"/>
              <a:t> «Укрепление материально-технической базы»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endParaRPr lang="ru-RU" altLang="ru-RU" sz="1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52227" name="Rectangle 3"/>
          <p:cNvSpPr>
            <a:spLocks noGrp="1"/>
          </p:cNvSpPr>
          <p:nvPr>
            <p:ph type="body" idx="4294967295"/>
          </p:nvPr>
        </p:nvSpPr>
        <p:spPr>
          <a:xfrm>
            <a:off x="4016375" y="476250"/>
            <a:ext cx="5545138" cy="23764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обеспечение долгосрочной сбалансированности и устойчивости бюджетной системы; </a:t>
            </a:r>
          </a:p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создание условий для эффективного выполнения полномочий органами местного самоуправления;</a:t>
            </a:r>
          </a:p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повышение качества управления муниципальными финансами муниципального образования –Ершичский район  Смоленской области</a:t>
            </a:r>
            <a:r>
              <a:rPr lang="ru-RU" altLang="ru-RU" sz="1800" smtClean="0"/>
              <a:t>  </a:t>
            </a:r>
            <a:r>
              <a:rPr lang="ru-RU" altLang="ru-RU" sz="1800" smtClean="0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73050" y="3933825"/>
            <a:ext cx="4535488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ru-RU" altLang="ru-RU" sz="1200">
                <a:solidFill>
                  <a:srgbClr val="0000FF"/>
                </a:solidFill>
              </a:rPr>
              <a:t>В целях соблюдения единых подходов при составлении бюджета муниципального района Ершичским финансовым управлением ежегодно  утверждается  Методика расчета бюджетных ассигнований местного бюджета, необходимых для исполнения бюджетов действующих и принимаемых обязательств на очередной финансовый год и плановый период, в основе которой лежат сценарные условия, основные параметры прогноза социально-экономического развития муниципального образования – Ершичский район Смоленской области и предельные уровни цен (тарифов) на услуги компаний инфраструктурного сектора на очередной финансовый год и плановый период.</a:t>
            </a:r>
          </a:p>
        </p:txBody>
      </p:sp>
      <p:pic>
        <p:nvPicPr>
          <p:cNvPr id="5222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268413"/>
            <a:ext cx="369728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97200"/>
            <a:ext cx="4649788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53251" name="Диаграмма 12"/>
          <p:cNvGraphicFramePr>
            <a:graphicFrameLocks/>
          </p:cNvGraphicFramePr>
          <p:nvPr/>
        </p:nvGraphicFramePr>
        <p:xfrm>
          <a:off x="201613" y="1731963"/>
          <a:ext cx="5005387" cy="410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1" name="Диаграмма" r:id="rId4" imgW="3933866" imgH="3219336" progId="Excel.Sheet.8">
                  <p:embed/>
                </p:oleObj>
              </mc:Choice>
              <mc:Fallback>
                <p:oleObj name="Диаграмма" r:id="rId4" imgW="3933866" imgH="3219336" progId="Excel.Sheet.8">
                  <p:embed/>
                  <p:pic>
                    <p:nvPicPr>
                      <p:cNvPr id="0" name="Picture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1731963"/>
                        <a:ext cx="5005387" cy="4100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02113" y="0"/>
            <a:ext cx="570388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dirty="0">
                <a:solidFill>
                  <a:schemeClr val="bg1"/>
                </a:solidFill>
              </a:rPr>
              <a:t>Управление муниципальными финансами в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Смоленской области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53255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/>
          <a:stretch>
            <a:fillRect/>
          </a:stretch>
        </p:blipFill>
        <p:spPr bwMode="auto">
          <a:xfrm>
            <a:off x="3008313" y="476250"/>
            <a:ext cx="1193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68900" y="836613"/>
            <a:ext cx="4537075" cy="6021387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 dirty="0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перевод большей части расходов местного бюджета на    принципы программно-целевого планирования;</a:t>
            </a:r>
            <a:r>
              <a:rPr lang="ru-RU" altLang="ru-RU" sz="1100" dirty="0"/>
              <a:t>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повышение 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 осуществления взвешенного подхода к принятию новых расходных обязательств;</a:t>
            </a:r>
          </a:p>
          <a:p>
            <a:pPr algn="just" eaLnBrk="1" hangingPunct="1">
              <a:defRPr/>
            </a:pPr>
            <a:r>
              <a:rPr lang="ru-RU" altLang="ru-RU" sz="1100" dirty="0"/>
              <a:t> </a:t>
            </a: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 данным  на официальном сайте Администрации муниципального образования – 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области, размещение основных положений решения  о бюджете в формате «Бюджет для граждан»;</a:t>
            </a:r>
          </a:p>
          <a:p>
            <a:pPr algn="just" eaLnBrk="1" hangingPunct="1">
              <a:defRPr/>
            </a:pPr>
            <a:r>
              <a:rPr lang="ru-RU" altLang="ru-RU" sz="1100" dirty="0"/>
              <a:t> </a:t>
            </a:r>
            <a:r>
              <a:rPr lang="ru-RU" altLang="ru-RU" sz="1100" dirty="0">
                <a:solidFill>
                  <a:srgbClr val="0000FF"/>
                </a:solidFill>
              </a:rPr>
              <a:t>-эффективная организация исполнения местного  бюджета;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-обеспечение объема муниципального долга муниципального образования –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 на экономически безопасном уровне;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-обеспечение оптимизации расходов на обслуживание муниципального  долга муниципального образования –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области;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-отсутствие выплат из местного бюджета, связанных с несвоевременным исполнением долговых обязательств;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-создание условий для устойчивого исполнения бюджетов сельских поселений муниципального образования - 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области;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-повышение прозрачности процедур предоставления финансовой помощи бюджетам сельских поселений;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-соблюдение требований бюджетного законодательства участниками бюджетного процесса на местном уровне; 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-отсутствие просроченной кредиторской задолженности</a:t>
            </a:r>
            <a:r>
              <a:rPr lang="ru-RU" altLang="ru-RU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9139CF8-7457-49DB-B04D-369FC22B64D7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5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0"/>
            <a:ext cx="8915400" cy="8366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>
                <a:solidFill>
                  <a:srgbClr val="0066FF"/>
                </a:solidFill>
                <a:latin typeface="Arial" panose="020B0604020202020204" pitchFamily="34" charset="0"/>
              </a:rPr>
              <a:t>Вводная часть</a:t>
            </a:r>
          </a:p>
        </p:txBody>
      </p:sp>
      <p:graphicFrame>
        <p:nvGraphicFramePr>
          <p:cNvPr id="198682" name="Group 2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39295763"/>
              </p:ext>
            </p:extLst>
          </p:nvPr>
        </p:nvGraphicFramePr>
        <p:xfrm>
          <a:off x="488950" y="1628775"/>
          <a:ext cx="8915400" cy="4708526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11779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Что такое бюджет?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33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Межбюджетные трансферты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79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направления бюджетной политики на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 и на плановый период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годов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33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Этапы формирования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бюджета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7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765175"/>
            <a:ext cx="2605088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</a:t>
            </a:r>
            <a:r>
              <a:rPr lang="ru-RU" altLang="ru-RU" dirty="0">
                <a:solidFill>
                  <a:schemeClr val="bg1"/>
                </a:solidFill>
              </a:rPr>
              <a:t>Управление муниципальными финансами в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dirty="0" smtClean="0">
                <a:solidFill>
                  <a:schemeClr val="bg1"/>
                </a:solidFill>
              </a:rPr>
              <a:t>район</a:t>
            </a:r>
            <a:r>
              <a:rPr lang="en-US" altLang="ru-RU" dirty="0" smtClean="0">
                <a:solidFill>
                  <a:schemeClr val="bg1"/>
                </a:solidFill>
              </a:rPr>
              <a:t>    </a:t>
            </a:r>
            <a:r>
              <a:rPr lang="ru-RU" altLang="ru-RU" dirty="0" smtClean="0">
                <a:solidFill>
                  <a:schemeClr val="bg1"/>
                </a:solidFill>
              </a:rPr>
              <a:t> </a:t>
            </a:r>
            <a:r>
              <a:rPr lang="ru-RU" altLang="ru-RU" dirty="0">
                <a:solidFill>
                  <a:schemeClr val="bg1"/>
                </a:solidFill>
              </a:rPr>
              <a:t>Смоленской области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</a:p>
          <a:p>
            <a:pPr algn="ctr">
              <a:defRPr/>
            </a:pP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4277" name="Picture 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/>
          <a:stretch>
            <a:fillRect/>
          </a:stretch>
        </p:blipFill>
        <p:spPr bwMode="auto">
          <a:xfrm>
            <a:off x="3297238" y="0"/>
            <a:ext cx="13366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4508500"/>
            <a:ext cx="3455987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4581525"/>
            <a:ext cx="3011488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512" name="Group 96"/>
          <p:cNvGraphicFramePr>
            <a:graphicFrameLocks noGrp="1"/>
          </p:cNvGraphicFramePr>
          <p:nvPr/>
        </p:nvGraphicFramePr>
        <p:xfrm>
          <a:off x="200025" y="765175"/>
          <a:ext cx="9074150" cy="3841749"/>
        </p:xfrm>
        <a:graphic>
          <a:graphicData uri="http://schemas.openxmlformats.org/drawingml/2006/table">
            <a:tbl>
              <a:tblPr/>
              <a:tblGrid>
                <a:gridCol w="6553200"/>
                <a:gridCol w="1295400"/>
                <a:gridCol w="1225550"/>
              </a:tblGrid>
              <a:tr h="640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67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24 249,7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24 213,3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4572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5 465,0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5 428,6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"Управление муниципальным долгом"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640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"Осуществление мер по обеспечению сбалансированности бюджетов сельских поселений муниципального образования - Ершичский район Смоленской области"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009,0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009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639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"Выравнивание бюджетной обеспеченности сельских поселений муниципального образования - Ершичский район Смоленской области"</a:t>
                      </a: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15 415,4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15 415,4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"Укрепление материально-технической базы"</a:t>
                      </a: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7CC1E6-6B94-4925-9750-124829AE43C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51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5299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дорожно-транспортного комплекса в муниципальном образовании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55300" name="Object 5"/>
          <p:cNvGraphicFramePr>
            <a:graphicFrameLocks noChangeAspect="1"/>
          </p:cNvGraphicFramePr>
          <p:nvPr/>
        </p:nvGraphicFramePr>
        <p:xfrm>
          <a:off x="704850" y="836613"/>
          <a:ext cx="8399463" cy="309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5" name="Диаграмма" r:id="rId3" imgW="8915400" imgH="4705383" progId="MSGraph.Chart.8">
                  <p:embed followColorScheme="full"/>
                </p:oleObj>
              </mc:Choice>
              <mc:Fallback>
                <p:oleObj name="Диаграмма" r:id="rId3" imgW="8915400" imgH="4705383" progId="MSGraph.Chart.8">
                  <p:embed followColorScheme="full"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836613"/>
                        <a:ext cx="8399463" cy="309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0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933825"/>
            <a:ext cx="350361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AutoShape 13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4" name="AutoShape 1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5" name="AutoShape 17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6" name="AutoShape 19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7" name="AutoShape 21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8" name="AutoShape 23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9" name="AutoShape 2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55310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860800"/>
            <a:ext cx="371951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56323" name="Rectangle 3"/>
          <p:cNvSpPr>
            <a:spLocks noGrp="1"/>
          </p:cNvSpPr>
          <p:nvPr>
            <p:ph type="body" idx="4294967295"/>
          </p:nvPr>
        </p:nvSpPr>
        <p:spPr>
          <a:xfrm>
            <a:off x="4232275" y="765175"/>
            <a:ext cx="5400675" cy="511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/>
              <a:t>Повышение доступности услуг  пассажирского транспорта для населения муниципального образования – Ершичский район Смоленской области</a:t>
            </a:r>
            <a:r>
              <a:rPr lang="ru-RU" altLang="ru-RU" sz="1400" smtClean="0">
                <a:solidFill>
                  <a:srgbClr val="0000FF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Реализация муниципальной политики по обеспечению населения муниципального образования - Ершичский район Смоленской области современными автомобильными дорогами.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 </a:t>
            </a:r>
            <a:r>
              <a:rPr lang="ru-RU" altLang="ru-RU" sz="1400" smtClean="0"/>
              <a:t>Создание условий для развития транспортной инфраструктуры, обеспечение населения связью с сетью дорог общего пользования по дорогам с твердым покрытием.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Улучшение условий жизни населения муниципального образования - Ершичский район Смоленской области на основе вновь построенных, капитально-отремонтированных, реконструированных дорог и улично-дорожной сети. 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Сокращение числа погибших в результате ДТП, снижение показателей ДТП и пострадавших в них.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Формирование у участников дорожного движения стереотипов законопослушного поведения и негативного отношения к правонарушениям в сфере дорожного движения, предупреждение их опасного поведения на дорогах.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Повышение эффективности работы по профилактике детского дорожно-транспортного травматизма.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Совершенствование системы организации дорожного движения в Ершичском районе.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273050" y="4365625"/>
            <a:ext cx="39592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Программой предусматривается комплексное решение проблем дорог общего пользования местного значения и улично-дорожной сети населенных пунктов на территории муниципального образования – Ершичский район и как следствие решение социальных и экономических задач территории. </a:t>
            </a:r>
          </a:p>
        </p:txBody>
      </p:sp>
      <p:sp>
        <p:nvSpPr>
          <p:cNvPr id="56325" name="AutoShape 9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5632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41438"/>
            <a:ext cx="4000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57347" name="Диаграмма 12"/>
          <p:cNvGraphicFramePr>
            <a:graphicFrameLocks/>
          </p:cNvGraphicFramePr>
          <p:nvPr/>
        </p:nvGraphicFramePr>
        <p:xfrm>
          <a:off x="192088" y="1916113"/>
          <a:ext cx="4919662" cy="418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8" name="Диаграмма" r:id="rId4" imgW="3924462" imgH="3343119" progId="Excel.Sheet.8">
                  <p:embed/>
                </p:oleObj>
              </mc:Choice>
              <mc:Fallback>
                <p:oleObj name="Диаграмма" r:id="rId4" imgW="3924462" imgH="3343119" progId="Excel.Sheet.8">
                  <p:embed/>
                  <p:pic>
                    <p:nvPicPr>
                      <p:cNvPr id="0" name="Picture 1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1916113"/>
                        <a:ext cx="4919662" cy="418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«Развитие дорожно-транспортного комплекса в </a:t>
            </a:r>
            <a:r>
              <a:rPr lang="en-US" altLang="ru-RU" dirty="0" smtClean="0">
                <a:solidFill>
                  <a:schemeClr val="bg1"/>
                </a:solidFill>
              </a:rPr>
              <a:t>        </a:t>
            </a:r>
            <a:r>
              <a:rPr lang="ru-RU" altLang="ru-RU" dirty="0" smtClean="0">
                <a:solidFill>
                  <a:schemeClr val="bg1"/>
                </a:solidFill>
              </a:rPr>
              <a:t>муниципальном </a:t>
            </a:r>
            <a:r>
              <a:rPr lang="ru-RU" altLang="ru-RU" dirty="0">
                <a:solidFill>
                  <a:schemeClr val="bg1"/>
                </a:solidFill>
              </a:rPr>
              <a:t>образование - 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en-US" altLang="ru-RU" dirty="0" smtClean="0">
                <a:solidFill>
                  <a:schemeClr val="bg1"/>
                </a:solidFill>
              </a:rPr>
              <a:t>        </a:t>
            </a:r>
            <a:r>
              <a:rPr lang="ru-RU" altLang="ru-RU" dirty="0" smtClean="0">
                <a:solidFill>
                  <a:schemeClr val="bg1"/>
                </a:solidFill>
              </a:rPr>
              <a:t>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</p:txBody>
      </p:sp>
      <p:pic>
        <p:nvPicPr>
          <p:cNvPr id="5735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0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4005263"/>
            <a:ext cx="3094037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68900" y="836613"/>
            <a:ext cx="4537075" cy="26638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/>
              <a:t> </a:t>
            </a:r>
            <a:r>
              <a:rPr lang="ru-RU" altLang="ru-RU" sz="1200">
                <a:solidFill>
                  <a:srgbClr val="0000FF"/>
                </a:solidFill>
              </a:rPr>
              <a:t>повышение доступности услуг пассажирского транспорта для населения муниципального образования – Ершичский район Смоленской области;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1200">
                <a:solidFill>
                  <a:srgbClr val="0000FF"/>
                </a:solidFill>
              </a:rPr>
              <a:t>обеспечение населения Ершичского района качественной автотранспортной связью по дорогам с твердым покрытием и привести в нормативное состояние улично-дорожную сеть населенных пунктов;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/>
              <a:t> </a:t>
            </a:r>
            <a:r>
              <a:rPr lang="ru-RU" altLang="ru-RU" sz="1200">
                <a:solidFill>
                  <a:srgbClr val="0000FF"/>
                </a:solidFill>
              </a:rPr>
              <a:t>улучшение экологической обстановки на территории муниципального образования - Ершичский район Смоленской области;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200">
                <a:solidFill>
                  <a:srgbClr val="0000FF"/>
                </a:solidFill>
              </a:rPr>
              <a:t> совершенствование системы организации дорожного движения в Ершичском районе.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«Развитие дорожно-транспортного комплекса в муниципальном образование - 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en-US" altLang="ru-RU" dirty="0" smtClean="0">
                <a:solidFill>
                  <a:schemeClr val="bg1"/>
                </a:solidFill>
              </a:rPr>
              <a:t>   </a:t>
            </a:r>
            <a:r>
              <a:rPr lang="ru-RU" altLang="ru-RU" dirty="0" smtClean="0">
                <a:solidFill>
                  <a:schemeClr val="bg1"/>
                </a:solidFill>
              </a:rPr>
              <a:t>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  <a:p>
            <a:pPr algn="ctr">
              <a:defRPr/>
            </a:pP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8373" name="Picture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933825"/>
            <a:ext cx="39608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0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005263"/>
            <a:ext cx="3887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76" name="Group 64"/>
          <p:cNvGraphicFramePr>
            <a:graphicFrameLocks noGrp="1"/>
          </p:cNvGraphicFramePr>
          <p:nvPr/>
        </p:nvGraphicFramePr>
        <p:xfrm>
          <a:off x="704850" y="981075"/>
          <a:ext cx="8280400" cy="2376489"/>
        </p:xfrm>
        <a:graphic>
          <a:graphicData uri="http://schemas.openxmlformats.org/drawingml/2006/table">
            <a:tbl>
              <a:tblPr/>
              <a:tblGrid>
                <a:gridCol w="5472155"/>
                <a:gridCol w="1440126"/>
                <a:gridCol w="1368119"/>
              </a:tblGrid>
              <a:tr h="6403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9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6 990,7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4 084,8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5059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"Развитие сети автомобильных дорог общего пользования муниципального образования"</a:t>
                      </a: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6 570,7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86430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457200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"Создание условий для обеспечения транспортного обслуживания населения в внутримуниципальном автомобильном сообщении на территории муниципального образования - Ершичский район Смоленской области"</a:t>
                      </a: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0B1A78F-59EE-472D-A83C-DC5B2FE5C245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55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9395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«Создание условий для эффективного управления в 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050" y="765175"/>
            <a:ext cx="9432925" cy="3024188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                                 </a:t>
            </a:r>
            <a:r>
              <a:rPr lang="ru-RU" altLang="ru-RU" sz="1200" dirty="0">
                <a:latin typeface="Times New Roman" panose="02020603050405020304" pitchFamily="18" charset="0"/>
              </a:rPr>
              <a:t>Комплексы процессных мероприятий: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>
                <a:latin typeface="Times New Roman" panose="02020603050405020304" pitchFamily="18" charset="0"/>
              </a:rPr>
              <a:t> «</a:t>
            </a:r>
            <a:r>
              <a:rPr lang="ru-RU" altLang="ru-RU" sz="1200" dirty="0"/>
              <a:t>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«Создание благоприятных условий для деятельности социально-ориентированных некоммерческих организаций»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«Оказание мер социальной поддержки отдельным категориям граждан»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«Развитие системы профессионального и дополнительного профессионального образования работников органов местного самоуправления муниципальных образований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«Обеспечение обслуживания, содержания и распоряжения объектами муниципальной собственности и земельными участками, государственная собственность на которые не разграничена</a:t>
            </a:r>
            <a:r>
              <a:rPr lang="ru-RU" altLang="ru-RU" sz="1200" dirty="0" smtClean="0"/>
              <a:t>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ru-RU" sz="1200" dirty="0"/>
              <a:t> </a:t>
            </a:r>
            <a:r>
              <a:rPr lang="ru-RU" altLang="ru-RU" sz="1200" dirty="0" smtClean="0"/>
              <a:t>«</a:t>
            </a:r>
            <a:r>
              <a:rPr lang="ru-RU" sz="1200" dirty="0" smtClean="0"/>
              <a:t>Обеспечение </a:t>
            </a:r>
            <a:r>
              <a:rPr lang="ru-RU" sz="1200" dirty="0"/>
              <a:t>защиты жилищных прав детей-сирот и детей, оставшихся без попечения родителей, и лиц из их </a:t>
            </a:r>
            <a:r>
              <a:rPr lang="ru-RU" sz="1200" dirty="0" smtClean="0"/>
              <a:t>числа</a:t>
            </a:r>
            <a:r>
              <a:rPr lang="ru-RU" altLang="ru-RU" sz="1200" dirty="0" smtClean="0"/>
              <a:t>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 smtClean="0"/>
              <a:t> «</a:t>
            </a:r>
            <a:r>
              <a:rPr lang="ru-RU" altLang="ru-RU" sz="1200" dirty="0"/>
              <a:t>Поддержка жилищного хозяйства»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«Укрепление материально-технической базы»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«Снижение рисков и смягчение последствий чрезвычайных ситуаций природного и техногенного характера в муниципальном образовании - 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«Противодействие терроризму и экстремизму в муниципальном образовании - 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 smtClean="0"/>
              <a:t>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ru-RU" sz="1200" dirty="0"/>
              <a:t> </a:t>
            </a:r>
            <a:r>
              <a:rPr lang="ru-RU" altLang="ru-RU" sz="1200" dirty="0" smtClean="0"/>
              <a:t>«</a:t>
            </a:r>
            <a:r>
              <a:rPr lang="ru-RU" sz="1200" dirty="0" smtClean="0"/>
              <a:t>Проведение </a:t>
            </a:r>
            <a:r>
              <a:rPr lang="ru-RU" sz="1200" dirty="0"/>
              <a:t>комплексных кадастровых </a:t>
            </a:r>
            <a:r>
              <a:rPr lang="ru-RU" sz="1200" dirty="0" smtClean="0"/>
              <a:t>работ</a:t>
            </a:r>
            <a:r>
              <a:rPr lang="ru-RU" altLang="ru-RU" sz="1200" dirty="0" smtClean="0"/>
              <a:t>»</a:t>
            </a:r>
            <a:endParaRPr lang="ru-RU" altLang="ru-RU" sz="1200" dirty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«Комплексные меры по профилактике правонарушений и усилению борьбы с преступностью в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</a:t>
            </a:r>
            <a:r>
              <a:rPr lang="ru-RU" altLang="ru-RU" sz="1200" dirty="0" smtClean="0"/>
              <a:t>«</a:t>
            </a:r>
            <a:r>
              <a:rPr lang="ru-RU" sz="1200" dirty="0"/>
              <a:t>Развитие архивного дела в муниципальном образовании - </a:t>
            </a:r>
            <a:r>
              <a:rPr lang="ru-RU" sz="1200" dirty="0" err="1"/>
              <a:t>Ершичский</a:t>
            </a:r>
            <a:r>
              <a:rPr lang="ru-RU" sz="1200" dirty="0"/>
              <a:t> район Смоленской области</a:t>
            </a:r>
            <a:r>
              <a:rPr lang="ru-RU" altLang="ru-RU" sz="1200" dirty="0" smtClean="0"/>
              <a:t>»</a:t>
            </a:r>
            <a:endParaRPr lang="ru-RU" altLang="ru-RU" sz="1200" dirty="0"/>
          </a:p>
        </p:txBody>
      </p:sp>
      <p:pic>
        <p:nvPicPr>
          <p:cNvPr id="5939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436562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4292600"/>
            <a:ext cx="30876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2A34F4A-E85D-4C26-B335-22CFB88273B8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56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0419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«Создание условий для эффективного управления в 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60420" name="Object 5"/>
          <p:cNvGraphicFramePr>
            <a:graphicFrameLocks noChangeAspect="1"/>
          </p:cNvGraphicFramePr>
          <p:nvPr/>
        </p:nvGraphicFramePr>
        <p:xfrm>
          <a:off x="631825" y="1196975"/>
          <a:ext cx="8296275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6" name="Диаграмма" r:id="rId3" imgW="8915400" imgH="4705383" progId="MSGraph.Chart.8">
                  <p:embed followColorScheme="full"/>
                </p:oleObj>
              </mc:Choice>
              <mc:Fallback>
                <p:oleObj name="Диаграмма" r:id="rId3" imgW="8915400" imgH="4705383" progId="MSGraph.Chart.8">
                  <p:embed followColorScheme="full"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1196975"/>
                        <a:ext cx="8296275" cy="475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21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61443" name="Rectangle 3"/>
          <p:cNvSpPr>
            <a:spLocks noGrp="1"/>
          </p:cNvSpPr>
          <p:nvPr>
            <p:ph type="body" idx="4294967295"/>
          </p:nvPr>
        </p:nvSpPr>
        <p:spPr>
          <a:xfrm>
            <a:off x="4016375" y="476250"/>
            <a:ext cx="5761038" cy="638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000" smtClean="0"/>
              <a:t>Развитие и совершенствование кадрового потенциала, обеспечивающего эффективное функционирование и развитие местного самоуправления в муниципальном образовании –Ершичский район Смоленской области.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Формирование системы функционального кадрового резерва, повышение престижа муниципальной службы, сокращение текучести кадров в системе местного самоуправления.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Создание  организационных,  информационных,  финансовых условий для развития муниципальной  службы  на  территории муниципального образования - Ершичский район  Смоленской области;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Повышение  эффективности   деятельности   муниципальных служащих.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Обучение муниципальных служащих в высших учебных заведениях на условиях софинансирования, повышение квалификации и профессиональной подготовки муниципальных служащих.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органов местного самоуправления, а также муниципальных служащих муниципального образования - Ершичский район Смоленской области методическими материалами по актуальным вопросам муниципальной службы с целью обеспечения ее открытости, доступности и повышения престижа.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Наращивание   потенциала социально ориентированных   некоммерческих организаций   и   обеспечение    максимально эффективного  его  использования,  повышение качества   и   объемов   социальных   услуг, оказываемых    социально    ориентированными некоммерческими    организациями     жителям Ершичского района Смоленской области в целях повышения  уровня их социальной защищенности.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 выполнения задач, предусмотренных статьей 1.2 Кодекса Российской Федерации об административных правонарушениях.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Осуществление мер по защите. охране и восстановлению прав и законных интересов несовершеннолетних, борьба с безнадзорностью и беспризорностью, а так же координация работы всех органов и учреждений системы профилактики безнадзорности, беспризорности и правонарушений несовершеннолетних.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защиты жилищных прав детей-сирот и детей, оставшихся без попечения родителей, и лиц из их числа.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Повышение качества жизни жителей  муниципального образования,  улучшение условий, развитие инфраструктуры.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Совершенствование системы муниципального управления в Ершичском районе, повышение качества жизни населения на территории Ершичского района Смоленской области на основе использования информационно-коммуникационных технологий.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качественной работы механизмов межведомственного взаимодействия Администрации с государственными учреждениями и организациями,  целью повышения эффективности муниципального управления, а также с целью снижения бюрократических барьеров.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 выполнения полномочий,  предусмотренных статьей 15 ФЗ № 131                               «Об общих принципах организации местного самоуправления в РФ»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 Реализация на территории МО - Ершичский район Смоленской области мер по профилактике терроризма и экстремизма.</a:t>
            </a:r>
          </a:p>
          <a:p>
            <a:pPr>
              <a:lnSpc>
                <a:spcPct val="80000"/>
              </a:lnSpc>
            </a:pPr>
            <a:endParaRPr lang="ru-RU" altLang="ru-RU" sz="1000" smtClean="0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488950" y="4206875"/>
            <a:ext cx="37433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Реализация программы должна способствовать формированию у муниципальных служащих необходимых профессиональных знаний и навыков, позволяющих им эффективно исполнять должностные обязанности, заинтересованности муниципальных служащих в безупречном исполнении своих должностных обязанностей, повышению престижа муниципальной службы в целом. </a:t>
            </a:r>
          </a:p>
        </p:txBody>
      </p:sp>
      <p:sp>
        <p:nvSpPr>
          <p:cNvPr id="61445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6144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765175"/>
            <a:ext cx="403225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Скругленный прямоугольник 7"/>
          <p:cNvSpPr>
            <a:spLocks noChangeArrowheads="1"/>
          </p:cNvSpPr>
          <p:nvPr/>
        </p:nvSpPr>
        <p:spPr bwMode="auto">
          <a:xfrm>
            <a:off x="3584575" y="836613"/>
            <a:ext cx="1363663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62467" name="Диаграмма 12"/>
          <p:cNvGraphicFramePr>
            <a:graphicFrameLocks/>
          </p:cNvGraphicFramePr>
          <p:nvPr/>
        </p:nvGraphicFramePr>
        <p:xfrm>
          <a:off x="192088" y="1203325"/>
          <a:ext cx="5332412" cy="286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7" name="Диаграмма" r:id="rId4" imgW="3933866" imgH="2114684" progId="Excel.Sheet.8">
                  <p:embed/>
                </p:oleObj>
              </mc:Choice>
              <mc:Fallback>
                <p:oleObj name="Диаграмма" r:id="rId4" imgW="3933866" imgH="2114684" progId="Excel.Sheet.8">
                  <p:embed/>
                  <p:pic>
                    <p:nvPicPr>
                      <p:cNvPr id="0" name="Picture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1203325"/>
                        <a:ext cx="5332412" cy="286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>
                <a:solidFill>
                  <a:schemeClr val="bg1"/>
                </a:solidFill>
              </a:rPr>
              <a:t>«Создание условий для эффективного управления в  муниципальном образовании –Ершичский район Смоленской области»</a:t>
            </a:r>
          </a:p>
          <a:p>
            <a:pPr>
              <a:defRPr/>
            </a:pP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62471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240338" y="692150"/>
            <a:ext cx="4537075" cy="583247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900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 обеспечение улучшения качества жизни населения;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наполняемость бюджета МО – Ершичский район Смоленской области;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проведение комплексной и последовательной социальной политики, разработка системы мер, стимулирующей повышение рождаемости и создание максимально благоприятных условий для молодых семей;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увеличение доли работников органов местного самоуправления, лиц, состоящих в кадровом резерве на замещение вакантных должностей муниципальной службы, работников муниципальных учреждений, обучающихся в образовательных учреждениях, в общем количестве работников органов местного самоуправления и лиц, состоящих в кадровом резерве на замещение  вакантных должностей муниципальной службы, работников муниципальных учреждений до 95 процентов;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улучшение восприятия населением деятельности социально ориентированных некоммерческих организаций, укрепление доверия к ним со стороны граждан;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не допущение роста административных правонарушений;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повышение информированности населения об административной ответственности за совершение административных правонарушений;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 повышение эффективности деятельности органов исполнительной власти Ершичского района Смоленской области по обеспечению исполнения законодательства РФ в сфере профилактики безнадзорности и правонарушений несовершеннолетних, защиты их прав и законных интересов;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результативное исполнение согласованных подходов и решений, по профилактики безнадзорности и правонарушений несовершеннолетних, защиты их прав и законных интересов;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повышение эффективности деятельности органов профилактики безнадзорности и правонарушений несовершеннолетних в Ершичском районе по вопросам профилактики безнадзорности и правонарушений несовершеннолетних, защиты их прав и законных интересов;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сокращение проблем, связанных с профилактикой безнадзорности и правонарушений несовершеннолетних, защитой их прав и законных интересов, путём организации проведения районных мероприятий;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увеличение количества межведомственных запросов;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увеличение услуг, предоставляемых в электронном виде;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эффективное использование информационно-коммуникационных технологий с целью повышения эффективности муниципального управления;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эффективное управление муниципальным образованием; </a:t>
            </a:r>
          </a:p>
          <a:p>
            <a:pPr algn="just" eaLnBrk="1" hangingPunct="1">
              <a:buFontTx/>
              <a:buChar char="-"/>
              <a:defRPr/>
            </a:pPr>
            <a:endParaRPr lang="ru-RU" altLang="ru-RU" sz="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376738" y="0"/>
            <a:ext cx="5529262" cy="620713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    «Создание условий для эффективного управления в          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ru-RU" altLang="ru-RU" dirty="0" smtClean="0">
                <a:solidFill>
                  <a:schemeClr val="bg1"/>
                </a:solidFill>
              </a:rPr>
              <a:t>         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</p:txBody>
      </p:sp>
      <p:pic>
        <p:nvPicPr>
          <p:cNvPr id="6349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79216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790" name="Group 182"/>
          <p:cNvGraphicFramePr>
            <a:graphicFrameLocks noGrp="1"/>
          </p:cNvGraphicFramePr>
          <p:nvPr/>
        </p:nvGraphicFramePr>
        <p:xfrm>
          <a:off x="200025" y="620713"/>
          <a:ext cx="9577388" cy="6159501"/>
        </p:xfrm>
        <a:graphic>
          <a:graphicData uri="http://schemas.openxmlformats.org/drawingml/2006/table">
            <a:tbl>
              <a:tblPr/>
              <a:tblGrid>
                <a:gridCol w="7345363"/>
                <a:gridCol w="1152525"/>
                <a:gridCol w="1079500"/>
              </a:tblGrid>
              <a:tr h="4572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4 095,9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4 075,9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24 051,0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23 932,6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235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18 927,1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18 818,7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8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"Создание благоприятных условий для деятельности социально-ориентированных некоммерческих организаций"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417,8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417,8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200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"Оказание мер социальной поддержки отдельным категориям граждан"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544,4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544,4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491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"Развитие системы профессионального и дополнительного профессионального образования работников органов местного самоуправления муниципальных образований Смоленской области"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320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обслуживания, содержания и распоряжения объектами муниципальной собственности и земельными участками, государственная собственность на которые не разграничена"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307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"Обеспечение защиты жилищных прав детей-сирот и детей, оставшихся без попечения родителей, и лиц из их числа"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3 172,1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3 155,6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200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"Поддержка жилищного хозяйства"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200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"Укрепление материально-технической базы"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470,9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460,9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5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"Снижение рисков и смягчение последствий чрезвычайных ситуаций природного и техногенного характера в муниципальном образовании - Ершичский район Смоленской области"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8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"Противодействие терроризму и экстремизму в муниципальном образовании - 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200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"Проведение комплексных кадастровых работ"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385,0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385,0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8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"Комплексные меры по профилактике правонарушений и усилению борьбы с преступностью в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762,5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759,0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086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"Развитие архивного дела в муниципальном образовании - </a:t>
                      </a:r>
                      <a:r>
                        <a:rPr lang="ru-RU" sz="1000" kern="1200" dirty="0" err="1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Ершичский</a:t>
                      </a:r>
                      <a:r>
                        <a:rPr lang="ru-RU" sz="1000" kern="120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428625" y="2420938"/>
            <a:ext cx="912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5400" b="1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2476500" y="1444625"/>
            <a:ext cx="4953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 i="1">
              <a:latin typeface="Trebuchet MS" pitchFamily="34" charset="0"/>
            </a:endParaRPr>
          </a:p>
        </p:txBody>
      </p:sp>
      <p:sp>
        <p:nvSpPr>
          <p:cNvPr id="12292" name="Прямоугольник 6"/>
          <p:cNvSpPr>
            <a:spLocks noChangeArrowheads="1"/>
          </p:cNvSpPr>
          <p:nvPr/>
        </p:nvSpPr>
        <p:spPr bwMode="auto">
          <a:xfrm>
            <a:off x="2457450" y="765175"/>
            <a:ext cx="72342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повышение финансовой грамотности населения;</a:t>
            </a:r>
          </a:p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раскрытие информации о бюджете муниципального района и деятельности органов власти;</a:t>
            </a:r>
          </a:p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расширение возможностей  взаимодействия органов власти и граждан.</a:t>
            </a:r>
          </a:p>
        </p:txBody>
      </p:sp>
      <p:sp>
        <p:nvSpPr>
          <p:cNvPr id="10" name="Овал 9"/>
          <p:cNvSpPr/>
          <p:nvPr/>
        </p:nvSpPr>
        <p:spPr>
          <a:xfrm>
            <a:off x="-242" y="1340768"/>
            <a:ext cx="2184859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296" name="TextBox 10"/>
          <p:cNvSpPr txBox="1">
            <a:spLocks noChangeArrowheads="1"/>
          </p:cNvSpPr>
          <p:nvPr/>
        </p:nvSpPr>
        <p:spPr bwMode="auto">
          <a:xfrm>
            <a:off x="271463" y="1341438"/>
            <a:ext cx="17954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Цели: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1952" y="3238376"/>
            <a:ext cx="2418517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300" name="TextBox 13"/>
          <p:cNvSpPr txBox="1">
            <a:spLocks noChangeArrowheads="1"/>
          </p:cNvSpPr>
          <p:nvPr/>
        </p:nvSpPr>
        <p:spPr bwMode="auto">
          <a:xfrm>
            <a:off x="661988" y="3213100"/>
            <a:ext cx="1795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Задачи :</a:t>
            </a:r>
          </a:p>
        </p:txBody>
      </p:sp>
      <p:sp>
        <p:nvSpPr>
          <p:cNvPr id="12301" name="Прямоугольник 14"/>
          <p:cNvSpPr>
            <a:spLocks noChangeArrowheads="1"/>
          </p:cNvSpPr>
          <p:nvPr/>
        </p:nvSpPr>
        <p:spPr bwMode="auto">
          <a:xfrm>
            <a:off x="2649538" y="1628775"/>
            <a:ext cx="4953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 i="1">
              <a:latin typeface="Trebuchet MS" pitchFamily="34" charset="0"/>
            </a:endParaRPr>
          </a:p>
        </p:txBody>
      </p:sp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3314700" y="2781300"/>
            <a:ext cx="6319838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доступность и понятность информации для широкого круга граждан;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визуализация данных о бюджете;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консолидация в брошюре общих сведений о бюджете.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32520" y="4437112"/>
            <a:ext cx="4836153" cy="72008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306" name="TextBox 17"/>
          <p:cNvSpPr txBox="1">
            <a:spLocks noChangeArrowheads="1"/>
          </p:cNvSpPr>
          <p:nvPr/>
        </p:nvSpPr>
        <p:spPr bwMode="auto">
          <a:xfrm>
            <a:off x="1130300" y="4508500"/>
            <a:ext cx="39798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Ожидаемые результаты </a:t>
            </a:r>
            <a:r>
              <a:rPr lang="ru-RU" altLang="ru-RU" sz="2800" b="1">
                <a:latin typeface="Monotype Corsiva" pitchFamily="66" charset="0"/>
              </a:rPr>
              <a:t>:</a:t>
            </a:r>
          </a:p>
        </p:txBody>
      </p:sp>
      <p:sp>
        <p:nvSpPr>
          <p:cNvPr id="12307" name="Прямоугольник 18"/>
          <p:cNvSpPr>
            <a:spLocks noChangeArrowheads="1"/>
          </p:cNvSpPr>
          <p:nvPr/>
        </p:nvSpPr>
        <p:spPr bwMode="auto">
          <a:xfrm>
            <a:off x="428625" y="5300663"/>
            <a:ext cx="92059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000" b="1" i="1">
                <a:solidFill>
                  <a:srgbClr val="0000CC"/>
                </a:solidFill>
                <a:latin typeface="Book Antiqua" pitchFamily="18" charset="0"/>
              </a:rPr>
              <a:t> </a:t>
            </a: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свободный доступ к информации о бюджете  и деятельности органов власти;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вовлечение граждан в диалог с органами власти;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прозрачность формирования  и  расходования бюджетных средств.</a:t>
            </a:r>
          </a:p>
        </p:txBody>
      </p:sp>
      <p:grpSp>
        <p:nvGrpSpPr>
          <p:cNvPr id="12308" name="Группа 22"/>
          <p:cNvGrpSpPr>
            <a:grpSpLocks/>
          </p:cNvGrpSpPr>
          <p:nvPr/>
        </p:nvGrpSpPr>
        <p:grpSpPr bwMode="auto">
          <a:xfrm>
            <a:off x="1600200" y="-458788"/>
            <a:ext cx="2209800" cy="2200276"/>
            <a:chOff x="1041328" y="714356"/>
            <a:chExt cx="2039998" cy="2201468"/>
          </a:xfrm>
        </p:grpSpPr>
        <p:pic>
          <p:nvPicPr>
            <p:cNvPr id="12315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072104" y="714356"/>
              <a:ext cx="2009222" cy="4765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500" b="1" dirty="0">
                  <a:solidFill>
                    <a:srgbClr val="455624"/>
                  </a:solidFill>
                  <a:latin typeface="Monotype Corsiva" pitchFamily="66" charset="0"/>
                  <a:cs typeface="+mn-cs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+mn-cs"/>
              </a:endParaRPr>
            </a:p>
          </p:txBody>
        </p:sp>
      </p:grpSp>
      <p:pic>
        <p:nvPicPr>
          <p:cNvPr id="12309" name="Picture 15" descr="M:\Переписка (04-09...04-14)\ПЕРЕПИСКА из отдела БП\!Брошюра БдГ\2017-2019\картинки\прочие\0_91200_4885a18f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076700"/>
            <a:ext cx="35242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0" name="Группа 29"/>
          <p:cNvGrpSpPr>
            <a:grpSpLocks/>
          </p:cNvGrpSpPr>
          <p:nvPr/>
        </p:nvGrpSpPr>
        <p:grpSpPr bwMode="auto">
          <a:xfrm>
            <a:off x="2301875" y="1341438"/>
            <a:ext cx="2209800" cy="2200275"/>
            <a:chOff x="1041328" y="714356"/>
            <a:chExt cx="2039998" cy="2201468"/>
          </a:xfrm>
        </p:grpSpPr>
        <p:pic>
          <p:nvPicPr>
            <p:cNvPr id="12313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72104" y="714356"/>
              <a:ext cx="2009222" cy="4765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500" b="1" dirty="0">
                  <a:solidFill>
                    <a:srgbClr val="455624"/>
                  </a:solidFill>
                  <a:latin typeface="Monotype Corsiva" pitchFamily="66" charset="0"/>
                  <a:cs typeface="+mn-cs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+mn-cs"/>
              </a:endParaRPr>
            </a:p>
          </p:txBody>
        </p:sp>
      </p:grpSp>
      <p:sp>
        <p:nvSpPr>
          <p:cNvPr id="24" name="object 10"/>
          <p:cNvSpPr/>
          <p:nvPr/>
        </p:nvSpPr>
        <p:spPr>
          <a:xfrm>
            <a:off x="2073275" y="0"/>
            <a:ext cx="6629400" cy="765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9175" y="188913"/>
            <a:ext cx="5770563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cs typeface="Arial" panose="020B0604020202020204" pitchFamily="34" charset="0"/>
              </a:rPr>
              <a:t>ЗНАЧЕНИЕ   БРОШЮРЫ  «БЮДЖЕТ  ДЛЯ  ГРАЖДАН»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02CF85D-6677-4B4C-BF4E-91932ECFCDD5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60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4515" name="AutoShape 6"/>
          <p:cNvSpPr>
            <a:spLocks noChangeArrowheads="1"/>
          </p:cNvSpPr>
          <p:nvPr/>
        </p:nvSpPr>
        <p:spPr bwMode="auto">
          <a:xfrm>
            <a:off x="762000" y="134938"/>
            <a:ext cx="9129713" cy="6619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малого и среднего предпринимательства</a:t>
            </a:r>
          </a:p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на территории муниципального образования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849313" y="981075"/>
          <a:ext cx="8712200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3" name="Диаграмма" r:id="rId3" imgW="8915400" imgH="4705383" progId="MSGraph.Chart.8">
                  <p:embed followColorScheme="full"/>
                </p:oleObj>
              </mc:Choice>
              <mc:Fallback>
                <p:oleObj name="Диаграмма" r:id="rId3" imgW="8915400" imgH="4705383" progId="MSGraph.Chart.8">
                  <p:embed followColorScheme="full"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981075"/>
                        <a:ext cx="8712200" cy="266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93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3644900"/>
            <a:ext cx="3959225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>
          <a:xfrm>
            <a:off x="4376738" y="549275"/>
            <a:ext cx="5400675" cy="1223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smtClean="0">
                <a:solidFill>
                  <a:srgbClr val="0000FF"/>
                </a:solidFill>
              </a:rPr>
              <a:t>обеспечение благоприятных условий для развития малого и среднего предпринимательства и повышение его роли в социально-экономическом развитии муниципального образования - Ершичский район Смоленской области</a:t>
            </a:r>
            <a:r>
              <a:rPr lang="ru-RU" altLang="ru-RU" sz="180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88950" y="4525963"/>
            <a:ext cx="37433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Развитие сферы малого и среднего предпринимательства как одного из факторов, с одной стороны, инновационного развития и улучшения отраслевой структуры экономики, а с другой стороны, - социального развития и обеспечения стабильно высокого уровня занятости населения. </a:t>
            </a:r>
          </a:p>
        </p:txBody>
      </p:sp>
      <p:sp>
        <p:nvSpPr>
          <p:cNvPr id="65541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4737100" y="4473575"/>
            <a:ext cx="43926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39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100" b="1">
                <a:solidFill>
                  <a:srgbClr val="0000FF"/>
                </a:solidFill>
                <a:latin typeface="Times New Roman" pitchFamily="18" charset="0"/>
              </a:rPr>
              <a:t>Поддержка развития малого предпринимательства позволит: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долю налоговых поступлений от субъектов малого предпринимательства в местный бюджет;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долю производства товаров (услуг) субъектами малого предпринимательства в общем объеме товаров (услуг), произведенных в районе;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 долю  малых предприятий и индивидуальных предпринимателей в производственном секторе экономики района;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снизить  уровень  безработицы за счет роста количества малых предприятий и индивидуальных предпринимателей.</a:t>
            </a:r>
          </a:p>
        </p:txBody>
      </p:sp>
      <p:pic>
        <p:nvPicPr>
          <p:cNvPr id="6554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620713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1773238"/>
            <a:ext cx="35274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68900" y="836613"/>
            <a:ext cx="4608513" cy="28797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800" b="1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>
              <a:defRPr/>
            </a:pPr>
            <a:r>
              <a:rPr lang="ru-RU" altLang="ru-RU"/>
              <a:t> </a:t>
            </a: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доли налоговых поступлений от субъектов малого предпринимательства в местный бюджет;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доли производства товаров (услуг) субъектами малого предпринимательства в общем объеме товаров (услуг), произведенных в районе;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 доли  малых предприятий и индивидуальных предпринимателей в производственном секторе экономики района;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снижение  уровня  безработицы за счет роста количества малых предприятий и индивидуальных предпринимателей. </a:t>
            </a:r>
          </a:p>
        </p:txBody>
      </p:sp>
      <p:graphicFrame>
        <p:nvGraphicFramePr>
          <p:cNvPr id="66564" name="Диаграмма 12"/>
          <p:cNvGraphicFramePr>
            <a:graphicFrameLocks/>
          </p:cNvGraphicFramePr>
          <p:nvPr/>
        </p:nvGraphicFramePr>
        <p:xfrm>
          <a:off x="481013" y="1779588"/>
          <a:ext cx="4257675" cy="345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4" name="Диаграмма" r:id="rId4" imgW="3295731" imgH="2676569" progId="Excel.Sheet.8">
                  <p:embed/>
                </p:oleObj>
              </mc:Choice>
              <mc:Fallback>
                <p:oleObj name="Диаграмма" r:id="rId4" imgW="3295731" imgH="2676569" progId="Excel.Sheet.8">
                  <p:embed/>
                  <p:pic>
                    <p:nvPicPr>
                      <p:cNvPr id="0" name="Picture 1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1779588"/>
                        <a:ext cx="4257675" cy="3451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  <a:latin typeface="Constantia" panose="02030602050306030303" pitchFamily="18" charset="0"/>
              </a:rPr>
              <a:t>«Развитие малого и среднего предпринимательства</a:t>
            </a:r>
          </a:p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  <a:latin typeface="Constantia" panose="02030602050306030303" pitchFamily="18" charset="0"/>
              </a:rPr>
              <a:t>на территории муниципального образования - Ершичский район Смоленской области»</a:t>
            </a:r>
          </a:p>
        </p:txBody>
      </p:sp>
      <p:pic>
        <p:nvPicPr>
          <p:cNvPr id="6656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789363"/>
            <a:ext cx="26797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>
                <a:solidFill>
                  <a:schemeClr val="bg1"/>
                </a:solidFill>
              </a:rPr>
              <a:t>   </a:t>
            </a:r>
            <a:r>
              <a:rPr lang="ru-RU" altLang="ru-RU"/>
              <a:t>«Развитие малого и среднего предпринимательства</a:t>
            </a:r>
          </a:p>
          <a:p>
            <a:pPr>
              <a:defRPr/>
            </a:pPr>
            <a:r>
              <a:rPr lang="ru-RU" altLang="ru-RU"/>
              <a:t>на территории муниципального образования - Ершичский      район Смоленской области»</a:t>
            </a:r>
          </a:p>
        </p:txBody>
      </p:sp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3644900"/>
            <a:ext cx="39608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644900"/>
            <a:ext cx="40338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79" name="Group 75"/>
          <p:cNvGraphicFramePr>
            <a:graphicFrameLocks noGrp="1"/>
          </p:cNvGraphicFramePr>
          <p:nvPr/>
        </p:nvGraphicFramePr>
        <p:xfrm>
          <a:off x="704850" y="836613"/>
          <a:ext cx="8640763" cy="2036762"/>
        </p:xfrm>
        <a:graphic>
          <a:graphicData uri="http://schemas.openxmlformats.org/drawingml/2006/table">
            <a:tbl>
              <a:tblPr/>
              <a:tblGrid>
                <a:gridCol w="5976938"/>
                <a:gridCol w="1366837"/>
                <a:gridCol w="1296988"/>
              </a:tblGrid>
              <a:tr h="6402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8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7,0</a:t>
                      </a: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5081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"Организация торжественных мероприятий, посвященных Дню российского предпринимательства"</a:t>
                      </a: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22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457200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"Пропаганда идей малого предпринимательства у молодежи"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11BEA5-3F88-4864-B4FA-A6BBF8C474CE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8611" name="AutoShape 6"/>
          <p:cNvSpPr>
            <a:spLocks noChangeArrowheads="1"/>
          </p:cNvSpPr>
          <p:nvPr/>
        </p:nvSpPr>
        <p:spPr bwMode="auto">
          <a:xfrm>
            <a:off x="992188" y="260350"/>
            <a:ext cx="8913812" cy="933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«Комплексные меры противодействия незаконному обороту наркотиков на территории муниципального образования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344488" y="1341438"/>
          <a:ext cx="9288462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0" name="Диаграмма" r:id="rId3" imgW="8915400" imgH="4705383" progId="MSGraph.Chart.8">
                  <p:embed followColorScheme="full"/>
                </p:oleObj>
              </mc:Choice>
              <mc:Fallback>
                <p:oleObj name="Диаграмма" r:id="rId3" imgW="8915400" imgH="4705383" progId="MSGraph.Chart.8">
                  <p:embed followColorScheme="full"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1341438"/>
                        <a:ext cx="9288462" cy="2808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8493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076700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076700"/>
            <a:ext cx="37449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69635" name="Rectangle 3"/>
          <p:cNvSpPr>
            <a:spLocks noGrp="1"/>
          </p:cNvSpPr>
          <p:nvPr>
            <p:ph type="body" idx="4294967295"/>
          </p:nvPr>
        </p:nvSpPr>
        <p:spPr>
          <a:xfrm>
            <a:off x="4376738" y="549275"/>
            <a:ext cx="5400675" cy="1223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Пропаганда здорового образа жизни; противодействие    незаконному    обороту    наркотиков, предупреждение их немедицинского потребления; межведомственное  взаимодействие  в  сфере  профилактики наркомании, выявления  причин  и  условий,  способствующих совершению правонарушений. 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488950" y="4187825"/>
            <a:ext cx="37433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В борьбе по противодействию наркопреступности важно, чтобы здоровый образ жизни, нетерпимость к немедицинскому потреблению наркотиков и его распространителям стали главными идеологическими основами общества. </a:t>
            </a:r>
          </a:p>
        </p:txBody>
      </p:sp>
      <p:sp>
        <p:nvSpPr>
          <p:cNvPr id="69637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69638" name="Rectangle 7"/>
          <p:cNvSpPr>
            <a:spLocks noChangeArrowheads="1"/>
          </p:cNvSpPr>
          <p:nvPr/>
        </p:nvSpPr>
        <p:spPr bwMode="auto">
          <a:xfrm>
            <a:off x="4737100" y="4471988"/>
            <a:ext cx="43926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39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200">
                <a:solidFill>
                  <a:srgbClr val="0000FF"/>
                </a:solidFill>
              </a:rPr>
              <a:t>В ходе реализации муниципальной программы планируется не допустить существенного роста наркотической зависимости среди населения, особенно среди подростков и молодежи, повысить качество информирования населения и специалистов о наркозависимости, активизировать наркологическую помощь населению, сформировать негативное отношение к употреблению наркотических веществ и последствий приобщения к ним, оказать социальную, психолого-педагогическую и правовую помощь учащимся в преодолении проблем, ведущих к появлению тяги к наркотикам </a:t>
            </a:r>
          </a:p>
        </p:txBody>
      </p:sp>
      <p:pic>
        <p:nvPicPr>
          <p:cNvPr id="6963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125538"/>
            <a:ext cx="46799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844675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752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</a:rPr>
              <a:t>     «</a:t>
            </a:r>
            <a:r>
              <a:rPr lang="ru-RU" altLang="ru-RU"/>
              <a:t>Комплексные меры противодействия незаконному обороту наркотиков на территории муниципального образования - Ершичский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»</a:t>
            </a:r>
          </a:p>
          <a:p>
            <a:pPr algn="ctr">
              <a:defRPr/>
            </a:pPr>
            <a:endParaRPr lang="ru-RU" altLang="ru-RU"/>
          </a:p>
        </p:txBody>
      </p:sp>
      <p:graphicFrame>
        <p:nvGraphicFramePr>
          <p:cNvPr id="75807" name="Group 31"/>
          <p:cNvGraphicFramePr>
            <a:graphicFrameLocks noGrp="1"/>
          </p:cNvGraphicFramePr>
          <p:nvPr/>
        </p:nvGraphicFramePr>
        <p:xfrm>
          <a:off x="704850" y="981075"/>
          <a:ext cx="8856663" cy="1738313"/>
        </p:xfrm>
        <a:graphic>
          <a:graphicData uri="http://schemas.openxmlformats.org/drawingml/2006/table">
            <a:tbl>
              <a:tblPr/>
              <a:tblGrid>
                <a:gridCol w="5543550"/>
                <a:gridCol w="1728788"/>
                <a:gridCol w="1584325"/>
              </a:tblGrid>
              <a:tr h="640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66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7316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"Проведение районного конкурса социальных реклам "Жизнь - без вредных привычек"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pic>
        <p:nvPicPr>
          <p:cNvPr id="706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0" name="Picture 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852738"/>
            <a:ext cx="3887787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1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852738"/>
            <a:ext cx="42481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16C3063-BB10-4481-B54F-FE589ADBC8EA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67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5046663" cy="187325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Данные расходы были направлены на реализацию следующих муниципальных программ и непрограммным направлениям деятельности: 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  «</a:t>
            </a:r>
            <a:r>
              <a:rPr lang="ru-RU" altLang="ru-RU" sz="900" dirty="0"/>
              <a:t>Развитие образования и молодежной политики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</a:t>
            </a:r>
            <a:r>
              <a:rPr lang="ru-RU" altLang="ru-RU" sz="900" dirty="0">
                <a:solidFill>
                  <a:srgbClr val="000000"/>
                </a:solidFill>
              </a:rPr>
              <a:t>»-</a:t>
            </a:r>
            <a:r>
              <a:rPr lang="ru-RU" altLang="ru-RU" sz="900" dirty="0"/>
              <a:t> </a:t>
            </a:r>
            <a:r>
              <a:rPr lang="en-US" altLang="ru-RU" sz="900" dirty="0" smtClean="0"/>
              <a:t>118 526</a:t>
            </a:r>
            <a:r>
              <a:rPr lang="ru-RU" altLang="ru-RU" sz="900" dirty="0" smtClean="0"/>
              <a:t>,9</a:t>
            </a:r>
            <a:r>
              <a:rPr lang="ru-RU" altLang="ru-RU" sz="900" dirty="0" smtClean="0">
                <a:solidFill>
                  <a:srgbClr val="000000"/>
                </a:solidFill>
              </a:rPr>
              <a:t> </a:t>
            </a:r>
            <a:r>
              <a:rPr lang="ru-RU" altLang="ru-RU" sz="900" dirty="0" err="1">
                <a:solidFill>
                  <a:srgbClr val="000000"/>
                </a:solidFill>
              </a:rPr>
              <a:t>тыс.рублей</a:t>
            </a:r>
            <a:r>
              <a:rPr lang="ru-RU" altLang="ru-RU" sz="9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  «</a:t>
            </a:r>
            <a:r>
              <a:rPr lang="ru-RU" altLang="ru-RU" sz="900" dirty="0"/>
              <a:t>Развитие культуры, физической культуры и спорта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</a:t>
            </a:r>
            <a:r>
              <a:rPr lang="ru-RU" altLang="ru-RU" sz="900" dirty="0">
                <a:solidFill>
                  <a:srgbClr val="000000"/>
                </a:solidFill>
              </a:rPr>
              <a:t>»-</a:t>
            </a:r>
            <a:r>
              <a:rPr lang="ru-RU" altLang="ru-RU" sz="900" dirty="0"/>
              <a:t> </a:t>
            </a:r>
            <a:r>
              <a:rPr lang="en-US" altLang="ru-RU" sz="900" dirty="0" smtClean="0"/>
              <a:t>2 212,0 </a:t>
            </a:r>
            <a:r>
              <a:rPr lang="ru-RU" altLang="ru-RU" sz="9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9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</a:t>
            </a:r>
            <a:r>
              <a:rPr lang="ru-RU" altLang="ru-RU" sz="900" dirty="0"/>
              <a:t>«Комплексные меры противодействия незаконному обороту наркотиков на территории муниципального образования - 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области»– 5,0 тыс. рублей;</a:t>
            </a:r>
          </a:p>
          <a:p>
            <a:pPr algn="just" eaLnBrk="1" hangingPunct="1">
              <a:defRPr/>
            </a:pPr>
            <a:r>
              <a:rPr lang="ru-RU" altLang="ru-RU" sz="900" dirty="0"/>
              <a:t>"Создание условий для эффективного управления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области" – </a:t>
            </a:r>
            <a:r>
              <a:rPr lang="ru-RU" altLang="ru-RU" sz="900" dirty="0" smtClean="0"/>
              <a:t>17,</a:t>
            </a:r>
            <a:r>
              <a:rPr lang="en-US" altLang="ru-RU" sz="900" dirty="0" smtClean="0"/>
              <a:t>5</a:t>
            </a:r>
            <a:r>
              <a:rPr lang="ru-RU" altLang="ru-RU" sz="900" dirty="0" smtClean="0"/>
              <a:t> </a:t>
            </a:r>
            <a:r>
              <a:rPr lang="ru-RU" altLang="ru-RU" sz="900" dirty="0"/>
              <a:t>тыс. рублей;</a:t>
            </a:r>
          </a:p>
          <a:p>
            <a:pPr algn="just" eaLnBrk="1" hangingPunct="1">
              <a:defRPr/>
            </a:pPr>
            <a:r>
              <a:rPr lang="ru-RU" sz="900" dirty="0"/>
              <a:t>«Непрограммные расходы органов исполнительной власти муниципального образования» - 14,7 </a:t>
            </a:r>
            <a:r>
              <a:rPr lang="ru-RU" sz="900" dirty="0" err="1" smtClean="0"/>
              <a:t>тыс.рублей</a:t>
            </a:r>
            <a:r>
              <a:rPr lang="ru-RU" sz="900" dirty="0" smtClean="0"/>
              <a:t>.</a:t>
            </a:r>
            <a:endParaRPr lang="ru-RU" altLang="ru-RU" sz="900" dirty="0"/>
          </a:p>
        </p:txBody>
      </p:sp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5313363" y="765175"/>
          <a:ext cx="4592637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9" name="Диаграмма" r:id="rId3" imgW="4162466" imgH="3143187" progId="MSGraph.Chart.8">
                  <p:embed followColorScheme="full"/>
                </p:oleObj>
              </mc:Choice>
              <mc:Fallback>
                <p:oleObj name="Диаграмма" r:id="rId3" imgW="4162466" imgH="3143187" progId="MSGraph.Chart.8">
                  <p:embed followColorScheme="full"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765175"/>
                        <a:ext cx="4592637" cy="304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887" name="Group 111"/>
          <p:cNvGraphicFramePr>
            <a:graphicFrameLocks noGrp="1"/>
          </p:cNvGraphicFramePr>
          <p:nvPr/>
        </p:nvGraphicFramePr>
        <p:xfrm>
          <a:off x="271463" y="3727450"/>
          <a:ext cx="9363075" cy="2711450"/>
        </p:xfrm>
        <a:graphic>
          <a:graphicData uri="http://schemas.openxmlformats.org/drawingml/2006/table">
            <a:tbl>
              <a:tblPr/>
              <a:tblGrid>
                <a:gridCol w="4681537"/>
                <a:gridCol w="935038"/>
                <a:gridCol w="1482725"/>
                <a:gridCol w="1249362"/>
                <a:gridCol w="1014413"/>
              </a:tblGrid>
              <a:tr h="2889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«Образование»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к 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132 287,6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120 776,1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-11 511,5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Дошкольное образование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17 531,2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18 477,2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110,3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Общее образование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103 288,8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89 405,8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-13 883,0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Дополнительное образование детей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5 929,6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6 704,3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+774,7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Высшее образование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Молодежная политика 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287,8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-261,8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Другие вопросы в области образования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5 233,2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6 145,3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+912,1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6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МТ в общем объеме расходов, в %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59,1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53,4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52" name="Рисунок 4" descr="школа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708275"/>
            <a:ext cx="19748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3" name="AutoShape 6"/>
          <p:cNvSpPr>
            <a:spLocks noChangeArrowheads="1"/>
          </p:cNvSpPr>
          <p:nvPr/>
        </p:nvSpPr>
        <p:spPr bwMode="auto">
          <a:xfrm>
            <a:off x="415925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образование в 2018 году</a:t>
            </a:r>
            <a:endParaRPr lang="ru-RU" altLang="ru-RU" sz="180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71754" name="AutoShape 6"/>
          <p:cNvSpPr>
            <a:spLocks noChangeArrowheads="1"/>
          </p:cNvSpPr>
          <p:nvPr/>
        </p:nvSpPr>
        <p:spPr bwMode="auto">
          <a:xfrm>
            <a:off x="409575" y="57150"/>
            <a:ext cx="9156700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образование в 2023 году</a:t>
            </a:r>
            <a:endParaRPr lang="ru-RU" altLang="ru-RU" sz="1800">
              <a:solidFill>
                <a:srgbClr val="0066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DF41CEC-6580-41E0-A731-40C4604F7C38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3667125" cy="215900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Данные расходы были направлены на </a:t>
            </a:r>
            <a:r>
              <a:rPr lang="ru-RU" altLang="ru-RU" sz="1200" dirty="0" smtClean="0">
                <a:solidFill>
                  <a:srgbClr val="000000"/>
                </a:solidFill>
              </a:rPr>
              <a:t>реализацию: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rgbClr val="000000"/>
                </a:solidFill>
              </a:rPr>
              <a:t>муниципальной </a:t>
            </a:r>
            <a:r>
              <a:rPr lang="ru-RU" altLang="ru-RU" sz="1200" dirty="0">
                <a:solidFill>
                  <a:srgbClr val="000000"/>
                </a:solidFill>
              </a:rPr>
              <a:t>программы «</a:t>
            </a:r>
            <a:r>
              <a:rPr lang="ru-RU" altLang="ru-RU" sz="1200" dirty="0"/>
              <a:t>Развитие культуры, физической культуры и спорта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>
                <a:solidFill>
                  <a:srgbClr val="000000"/>
                </a:solidFill>
              </a:rPr>
              <a:t>» – </a:t>
            </a:r>
            <a:r>
              <a:rPr lang="ru-RU" altLang="ru-RU" sz="1200" dirty="0" smtClean="0">
                <a:solidFill>
                  <a:srgbClr val="000000"/>
                </a:solidFill>
              </a:rPr>
              <a:t>33 331,4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 smtClean="0">
                <a:solidFill>
                  <a:srgbClr val="000000"/>
                </a:solidFill>
              </a:rPr>
              <a:t>;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rgbClr val="000000"/>
                </a:solidFill>
              </a:rPr>
              <a:t>непрограммным </a:t>
            </a:r>
            <a:r>
              <a:rPr lang="ru-RU" altLang="ru-RU" sz="1200" dirty="0">
                <a:solidFill>
                  <a:srgbClr val="000000"/>
                </a:solidFill>
              </a:rPr>
              <a:t>направлениям деятельности: </a:t>
            </a:r>
          </a:p>
          <a:p>
            <a:pPr algn="just" eaLnBrk="1" hangingPunct="1">
              <a:defRPr/>
            </a:pPr>
            <a:r>
              <a:rPr lang="ru-RU" sz="1200" dirty="0"/>
              <a:t>Резервный </a:t>
            </a:r>
            <a:r>
              <a:rPr lang="ru-RU" sz="1200" dirty="0" smtClean="0"/>
              <a:t>фонд – 34,5 </a:t>
            </a:r>
            <a:r>
              <a:rPr lang="ru-RU" altLang="ru-RU" sz="1200" dirty="0" err="1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sz="1200" dirty="0"/>
              <a:t>Непрограммные расходы органов исполнительной власти муниципального </a:t>
            </a:r>
            <a:r>
              <a:rPr lang="ru-RU" sz="1200" dirty="0" smtClean="0"/>
              <a:t>образования – 14,7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 smtClean="0">
                <a:solidFill>
                  <a:srgbClr val="000000"/>
                </a:solidFill>
              </a:rPr>
              <a:t>.</a:t>
            </a:r>
            <a:endParaRPr lang="ru-RU" altLang="ru-RU" sz="1200" dirty="0"/>
          </a:p>
          <a:p>
            <a:pPr algn="just" eaLnBrk="1" hangingPunct="1">
              <a:defRPr/>
            </a:pPr>
            <a:r>
              <a:rPr lang="ru-RU" altLang="ru-RU" sz="1200" dirty="0"/>
              <a:t>.</a:t>
            </a:r>
          </a:p>
        </p:txBody>
      </p:sp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5168900" y="836613"/>
          <a:ext cx="4168775" cy="354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6" name="Диаграмма" r:id="rId3" imgW="4162466" imgH="3543376" progId="MSGraph.Chart.8">
                  <p:embed followColorScheme="full"/>
                </p:oleObj>
              </mc:Choice>
              <mc:Fallback>
                <p:oleObj name="Диаграмма" r:id="rId3" imgW="4162466" imgH="3543376" progId="MSGraph.Chart.8">
                  <p:embed followColorScheme="full"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900" y="836613"/>
                        <a:ext cx="4168775" cy="3549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82" name="Group 58"/>
          <p:cNvGraphicFramePr>
            <a:graphicFrameLocks noGrp="1"/>
          </p:cNvGraphicFramePr>
          <p:nvPr/>
        </p:nvGraphicFramePr>
        <p:xfrm>
          <a:off x="271463" y="4292600"/>
          <a:ext cx="9050337" cy="1970088"/>
        </p:xfrm>
        <a:graphic>
          <a:graphicData uri="http://schemas.openxmlformats.org/drawingml/2006/table">
            <a:tbl>
              <a:tblPr/>
              <a:tblGrid>
                <a:gridCol w="3221037"/>
                <a:gridCol w="1457325"/>
                <a:gridCol w="1533525"/>
                <a:gridCol w="1379538"/>
                <a:gridCol w="1458912"/>
              </a:tblGrid>
              <a:tr h="3603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«Культура, физическая культура и спорт»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32 625,5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33 380,6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+755,1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Культура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23 408,0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933,1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+525,1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8 867,5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9 247,5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+380,0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Физическая культура и спорт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МП в общем объеме расходов, в %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14,6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2758" name="Рисунок 3" descr="спорт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068638"/>
            <a:ext cx="17938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59" name="Рисунок 2" descr="библиотека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2997200"/>
            <a:ext cx="202723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60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культуру, физическую культуру и спорт в 2018 году</a:t>
            </a:r>
          </a:p>
        </p:txBody>
      </p:sp>
      <p:sp>
        <p:nvSpPr>
          <p:cNvPr id="72761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культуру, физическую культуру и спорт в 2023 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5A42D63-DC52-417C-B9E2-6ED712E3A9D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73731" name="Object 3"/>
          <p:cNvGraphicFramePr>
            <a:graphicFrameLocks noChangeAspect="1"/>
          </p:cNvGraphicFramePr>
          <p:nvPr/>
        </p:nvGraphicFramePr>
        <p:xfrm>
          <a:off x="5240338" y="836613"/>
          <a:ext cx="4149725" cy="353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4" name="Диаграмма" r:id="rId3" imgW="4162466" imgH="3543376" progId="MSGraph.Chart.8">
                  <p:embed followColorScheme="full"/>
                </p:oleObj>
              </mc:Choice>
              <mc:Fallback>
                <p:oleObj name="Диаграмма" r:id="rId3" imgW="4162466" imgH="3543376" progId="MSGraph.Chart.8">
                  <p:embed followColorScheme="full"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0338" y="836613"/>
                        <a:ext cx="4149725" cy="3532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59" name="Group 63"/>
          <p:cNvGraphicFramePr>
            <a:graphicFrameLocks noGrp="1"/>
          </p:cNvGraphicFramePr>
          <p:nvPr/>
        </p:nvGraphicFramePr>
        <p:xfrm>
          <a:off x="271463" y="4292600"/>
          <a:ext cx="9050337" cy="2263775"/>
        </p:xfrm>
        <a:graphic>
          <a:graphicData uri="http://schemas.openxmlformats.org/drawingml/2006/table">
            <a:tbl>
              <a:tblPr/>
              <a:tblGrid>
                <a:gridCol w="3355975"/>
                <a:gridCol w="1322387"/>
                <a:gridCol w="1533525"/>
                <a:gridCol w="1379538"/>
                <a:gridCol w="1458912"/>
              </a:tblGrid>
              <a:tr h="3603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политика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10 911,5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14 163,3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+3 251,8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Пенсионное обеспечение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3 197,5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346,9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Социальное обеспечение населения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2 894,7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892,5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Охрана семьи и детства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3 921,4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6 694,5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+2 773,1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897,9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1 031,9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+134,0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114,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в общем объеме расходов, в %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765175"/>
            <a:ext cx="3821113" cy="2087563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300"/>
              </a:spcAft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Данные расходы были направлены на реализацию следующих муниципальных программ: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1200" dirty="0">
                <a:latin typeface="Times New Roman" panose="02020603050405020304" pitchFamily="18" charset="0"/>
              </a:rPr>
              <a:t>    "</a:t>
            </a:r>
            <a:r>
              <a:rPr lang="ru-RU" altLang="ru-RU" sz="1200" dirty="0"/>
              <a:t>Создание условий для эффективного управления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>
                <a:latin typeface="Times New Roman" panose="02020603050405020304" pitchFamily="18" charset="0"/>
              </a:rPr>
              <a:t>» - </a:t>
            </a:r>
            <a:r>
              <a:rPr lang="ru-RU" altLang="ru-RU" sz="1200" dirty="0" smtClean="0">
                <a:latin typeface="Times New Roman" panose="02020603050405020304" pitchFamily="18" charset="0"/>
              </a:rPr>
              <a:t>                 </a:t>
            </a:r>
            <a:r>
              <a:rPr lang="ru-RU" altLang="ru-RU" sz="1200" dirty="0" smtClean="0">
                <a:solidFill>
                  <a:srgbClr val="000000"/>
                </a:solidFill>
              </a:rPr>
              <a:t>6 700,0 </a:t>
            </a:r>
            <a:r>
              <a:rPr lang="ru-RU" altLang="ru-RU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тыс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. рублей;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200" dirty="0"/>
              <a:t>"Развитие образования и молодежной политики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области» - 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</a:rPr>
              <a:t>7 </a:t>
            </a:r>
            <a:r>
              <a:rPr lang="ru-RU" altLang="ru-RU" sz="1200" dirty="0" smtClean="0">
                <a:solidFill>
                  <a:srgbClr val="000000"/>
                </a:solidFill>
              </a:rPr>
              <a:t>463,3</a:t>
            </a:r>
            <a:r>
              <a:rPr lang="ru-RU" altLang="ru-RU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тыс. рублей;</a:t>
            </a:r>
          </a:p>
        </p:txBody>
      </p:sp>
      <p:pic>
        <p:nvPicPr>
          <p:cNvPr id="73788" name="Picture 53" descr="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852738"/>
            <a:ext cx="22193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89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социальную политику в 2023 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>
              <a:defRPr/>
            </a:pPr>
            <a:r>
              <a:rPr lang="ru-RU" sz="1600" b="0" dirty="0">
                <a:latin typeface="Times New Roman" pitchFamily="18" charset="0"/>
              </a:rPr>
              <a:t/>
            </a:r>
            <a:br>
              <a:rPr lang="ru-RU" sz="1600" b="0" dirty="0">
                <a:latin typeface="Times New Roman" pitchFamily="18" charset="0"/>
              </a:rPr>
            </a:br>
            <a:r>
              <a:rPr lang="ru-RU" sz="1600" b="0" dirty="0">
                <a:latin typeface="Times New Roman" pitchFamily="18" charset="0"/>
              </a:rPr>
              <a:t>     </a:t>
            </a:r>
            <a:r>
              <a:rPr lang="ru-RU" sz="1600" dirty="0">
                <a:latin typeface="Times New Roman" pitchFamily="18" charset="0"/>
              </a:rPr>
              <a:t>Каждое публично-правовое образование имеет свой бюджет. Свой бюджет есть у каждого поселения </a:t>
            </a:r>
            <a:r>
              <a:rPr lang="ru-RU" sz="1600" dirty="0" err="1">
                <a:latin typeface="Times New Roman" pitchFamily="18" charset="0"/>
              </a:rPr>
              <a:t>Ершичского</a:t>
            </a:r>
            <a:r>
              <a:rPr lang="ru-RU" sz="1600" dirty="0">
                <a:latin typeface="Times New Roman" pitchFamily="18" charset="0"/>
              </a:rPr>
              <a:t> района и свой бюджет есть у муниципального образования -</a:t>
            </a:r>
            <a:r>
              <a:rPr lang="ru-RU" sz="1600" dirty="0" err="1">
                <a:latin typeface="Times New Roman" pitchFamily="18" charset="0"/>
              </a:rPr>
              <a:t>Ершичский</a:t>
            </a:r>
            <a:r>
              <a:rPr lang="ru-RU" sz="1600" dirty="0">
                <a:latin typeface="Times New Roman" pitchFamily="18" charset="0"/>
              </a:rPr>
              <a:t> район Смоленской области (бюджет муниципального района). </a:t>
            </a:r>
            <a:br>
              <a:rPr lang="ru-RU" sz="1600" dirty="0">
                <a:latin typeface="Times New Roman" pitchFamily="18" charset="0"/>
              </a:rPr>
            </a:br>
            <a:r>
              <a:rPr lang="ru-RU" sz="1600" dirty="0">
                <a:latin typeface="Times New Roman" pitchFamily="18" charset="0"/>
              </a:rPr>
              <a:t>    Свод бюджетов на соответствующей территории представляет собой консолидированный бюджет. Консолидированный бюджет муниципального образования </a:t>
            </a:r>
            <a:r>
              <a:rPr lang="ru-RU" sz="1600" dirty="0" err="1">
                <a:latin typeface="Times New Roman" pitchFamily="18" charset="0"/>
              </a:rPr>
              <a:t>Ершичский</a:t>
            </a:r>
            <a:r>
              <a:rPr lang="ru-RU" sz="1600" dirty="0">
                <a:latin typeface="Times New Roman" pitchFamily="18" charset="0"/>
              </a:rPr>
              <a:t> район Смоленской области представлен на схеме:</a:t>
            </a:r>
            <a:r>
              <a:rPr lang="ru-RU" sz="3700" dirty="0"/>
              <a:t> </a:t>
            </a:r>
          </a:p>
        </p:txBody>
      </p:sp>
      <p:grpSp>
        <p:nvGrpSpPr>
          <p:cNvPr id="2" name="Diagram 3"/>
          <p:cNvGrpSpPr>
            <a:grpSpLocks noChangeAspect="1"/>
          </p:cNvGrpSpPr>
          <p:nvPr/>
        </p:nvGrpSpPr>
        <p:grpSpPr bwMode="auto">
          <a:xfrm>
            <a:off x="495300" y="1600200"/>
            <a:ext cx="9713913" cy="5257800"/>
            <a:chOff x="278" y="651"/>
            <a:chExt cx="5616" cy="2966"/>
          </a:xfrm>
        </p:grpSpPr>
        <p:sp>
          <p:nvSpPr>
            <p:cNvPr id="3" name="_s1028"/>
            <p:cNvSpPr>
              <a:spLocks noChangeShapeType="1"/>
            </p:cNvSpPr>
            <p:nvPr/>
          </p:nvSpPr>
          <p:spPr bwMode="auto">
            <a:xfrm flipH="1" flipV="1">
              <a:off x="2439" y="1924"/>
              <a:ext cx="325" cy="1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_s1029"/>
            <p:cNvSpPr>
              <a:spLocks noChangeArrowheads="1"/>
            </p:cNvSpPr>
            <p:nvPr/>
          </p:nvSpPr>
          <p:spPr bwMode="auto">
            <a:xfrm>
              <a:off x="1778" y="147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Ершичского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поселения</a:t>
              </a:r>
            </a:p>
          </p:txBody>
        </p:sp>
        <p:sp>
          <p:nvSpPr>
            <p:cNvPr id="5" name="_s1030"/>
            <p:cNvSpPr>
              <a:spLocks noChangeShapeType="1"/>
            </p:cNvSpPr>
            <p:nvPr/>
          </p:nvSpPr>
          <p:spPr bwMode="auto">
            <a:xfrm flipH="1">
              <a:off x="2687" y="2407"/>
              <a:ext cx="20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1031"/>
            <p:cNvSpPr>
              <a:spLocks noChangeArrowheads="1"/>
            </p:cNvSpPr>
            <p:nvPr/>
          </p:nvSpPr>
          <p:spPr bwMode="auto">
            <a:xfrm>
              <a:off x="2148" y="261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Кузьмичского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_s1032"/>
            <p:cNvSpPr>
              <a:spLocks noChangeShapeType="1"/>
            </p:cNvSpPr>
            <p:nvPr/>
          </p:nvSpPr>
          <p:spPr bwMode="auto">
            <a:xfrm>
              <a:off x="3285" y="2407"/>
              <a:ext cx="201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1033"/>
            <p:cNvSpPr>
              <a:spLocks noChangeArrowheads="1"/>
            </p:cNvSpPr>
            <p:nvPr/>
          </p:nvSpPr>
          <p:spPr bwMode="auto">
            <a:xfrm>
              <a:off x="3346" y="261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Руханского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_s1034"/>
            <p:cNvSpPr>
              <a:spLocks noChangeShapeType="1"/>
            </p:cNvSpPr>
            <p:nvPr/>
          </p:nvSpPr>
          <p:spPr bwMode="auto">
            <a:xfrm flipV="1">
              <a:off x="3408" y="1923"/>
              <a:ext cx="324" cy="1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1035"/>
            <p:cNvSpPr>
              <a:spLocks noChangeArrowheads="1"/>
            </p:cNvSpPr>
            <p:nvPr/>
          </p:nvSpPr>
          <p:spPr bwMode="auto">
            <a:xfrm>
              <a:off x="3716" y="1480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Воргинского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</p:txBody>
        </p:sp>
        <p:sp>
          <p:nvSpPr>
            <p:cNvPr id="11" name="_s1036"/>
            <p:cNvSpPr>
              <a:spLocks noChangeShapeType="1"/>
            </p:cNvSpPr>
            <p:nvPr/>
          </p:nvSpPr>
          <p:spPr bwMode="auto">
            <a:xfrm flipV="1">
              <a:off x="3086" y="1454"/>
              <a:ext cx="0" cy="3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1037"/>
            <p:cNvSpPr>
              <a:spLocks noChangeArrowheads="1"/>
            </p:cNvSpPr>
            <p:nvPr/>
          </p:nvSpPr>
          <p:spPr bwMode="auto">
            <a:xfrm>
              <a:off x="2747" y="776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муниципального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района</a:t>
              </a:r>
            </a:p>
          </p:txBody>
        </p:sp>
        <p:sp>
          <p:nvSpPr>
            <p:cNvPr id="13" name="_s1038"/>
            <p:cNvSpPr>
              <a:spLocks noChangeArrowheads="1"/>
            </p:cNvSpPr>
            <p:nvPr/>
          </p:nvSpPr>
          <p:spPr bwMode="auto">
            <a:xfrm>
              <a:off x="2747" y="1795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Консоли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дированный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 бюджет</a:t>
              </a:r>
            </a:p>
          </p:txBody>
        </p:sp>
        <p:sp>
          <p:nvSpPr>
            <p:cNvPr id="14" name="Рисунок 20" descr="админ 2.png"/>
            <p:cNvSpPr>
              <a:spLocks noChangeAspect="1"/>
            </p:cNvSpPr>
            <p:nvPr/>
          </p:nvSpPr>
          <p:spPr bwMode="auto">
            <a:xfrm>
              <a:off x="3812" y="2110"/>
              <a:ext cx="2082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420938"/>
            <a:ext cx="2493963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Содержимое 6"/>
          <p:cNvGraphicFramePr>
            <a:graphicFrameLocks noGrp="1"/>
          </p:cNvGraphicFramePr>
          <p:nvPr>
            <p:ph sz="half" idx="4294967295"/>
          </p:nvPr>
        </p:nvGraphicFramePr>
        <p:xfrm>
          <a:off x="363538" y="904875"/>
          <a:ext cx="8180387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5" name="Диаграмма" r:id="rId4" imgW="7696200" imgH="1743010" progId="Excel.Sheet.8">
                  <p:embed/>
                </p:oleObj>
              </mc:Choice>
              <mc:Fallback>
                <p:oleObj name="Диаграмма" r:id="rId4" imgW="7696200" imgH="1743010" progId="Excel.Sheet.8">
                  <p:embed/>
                  <p:pic>
                    <p:nvPicPr>
                      <p:cNvPr id="0" name="Picture 1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904875"/>
                        <a:ext cx="8180387" cy="184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4294967295"/>
          </p:nvPr>
        </p:nvGraphicFramePr>
        <p:xfrm>
          <a:off x="59001" y="3494658"/>
          <a:ext cx="9711538" cy="335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8307388" y="1125538"/>
            <a:ext cx="1287462" cy="358775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8620125" cy="112553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463" y="188913"/>
            <a:ext cx="7800975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ПУБЛИЧНЫЕ   ОБЯЗАТЕЛЬСТВА  БЮДЖЕТА НА 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20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23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ГОД</a:t>
            </a:r>
            <a:endParaRPr lang="ru-RU" altLang="ru-RU" sz="1800" b="1" dirty="0">
              <a:latin typeface="Book Antiqua" panose="02040602050305030304" pitchFamily="18" charset="0"/>
            </a:endParaRPr>
          </a:p>
        </p:txBody>
      </p:sp>
      <p:sp>
        <p:nvSpPr>
          <p:cNvPr id="10" name="Нижний колонтитул 15"/>
          <p:cNvSpPr txBox="1">
            <a:spLocks noGrp="1"/>
          </p:cNvSpPr>
          <p:nvPr/>
        </p:nvSpPr>
        <p:spPr>
          <a:xfrm>
            <a:off x="508000" y="6669088"/>
            <a:ext cx="3962400" cy="188912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tIns="0" bIns="0"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БЮДЖЕТ   ДЛЯ     ГРАЖДАН  </a:t>
            </a:r>
            <a:r>
              <a:rPr lang="ru-RU" altLang="ru-RU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20</a:t>
            </a:r>
            <a:r>
              <a:rPr lang="ru-RU" altLang="ru-RU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 </a:t>
            </a:r>
            <a:r>
              <a:rPr lang="ru-RU" altLang="ru-RU" sz="1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отчет</a:t>
            </a:r>
          </a:p>
        </p:txBody>
      </p:sp>
      <p:sp>
        <p:nvSpPr>
          <p:cNvPr id="74760" name="Rectangle 9"/>
          <p:cNvSpPr>
            <a:spLocks noChangeArrowheads="1"/>
          </p:cNvSpPr>
          <p:nvPr/>
        </p:nvSpPr>
        <p:spPr bwMode="auto">
          <a:xfrm>
            <a:off x="5457825" y="4508500"/>
            <a:ext cx="4448175" cy="1152525"/>
          </a:xfrm>
          <a:prstGeom prst="rect">
            <a:avLst/>
          </a:prstGeom>
          <a:solidFill>
            <a:srgbClr val="FFF1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-main-pic" descr="Картинка 5 из 10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0"/>
            <a:ext cx="112236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14"/>
          <p:cNvSpPr txBox="1">
            <a:spLocks noChangeArrowheads="1"/>
          </p:cNvSpPr>
          <p:nvPr/>
        </p:nvSpPr>
        <p:spPr bwMode="auto">
          <a:xfrm>
            <a:off x="271463" y="1125538"/>
            <a:ext cx="963453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2000">
              <a:solidFill>
                <a:srgbClr val="000099"/>
              </a:solidFill>
              <a:latin typeface="Book Antiqua" pitchFamily="18" charset="0"/>
            </a:endParaRPr>
          </a:p>
          <a:p>
            <a:pPr eaLnBrk="1" hangingPunct="1"/>
            <a:endParaRPr lang="ru-RU" altLang="ru-RU" sz="200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200025" y="0"/>
            <a:ext cx="9477375" cy="1125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675" y="188913"/>
            <a:ext cx="8737600" cy="3048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НАЦИОНАЛЬНЫЕ  ПРОЕКТЫ  НА  ТЕРРИТОРИИ  </a:t>
            </a:r>
            <a:r>
              <a:rPr lang="ru-RU" alt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ЕРШИЧСКОГО  </a:t>
            </a:r>
            <a:r>
              <a:rPr lang="ru-RU" alt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РАЙОНА</a:t>
            </a:r>
          </a:p>
        </p:txBody>
      </p:sp>
      <p:sp>
        <p:nvSpPr>
          <p:cNvPr id="13" name="Нижний колонтитул 15"/>
          <p:cNvSpPr txBox="1">
            <a:spLocks noGrp="1"/>
          </p:cNvSpPr>
          <p:nvPr/>
        </p:nvSpPr>
        <p:spPr>
          <a:xfrm>
            <a:off x="560388" y="6165850"/>
            <a:ext cx="3962400" cy="476250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tIns="0" bIns="0"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БЮДЖЕТ   ДЛЯ     ГРАЖДАН  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2023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00200" y="620713"/>
            <a:ext cx="8305800" cy="143986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i="1" dirty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5784" name="TextBox 9"/>
          <p:cNvSpPr txBox="1">
            <a:spLocks noChangeArrowheads="1"/>
          </p:cNvSpPr>
          <p:nvPr/>
        </p:nvSpPr>
        <p:spPr bwMode="auto">
          <a:xfrm>
            <a:off x="428625" y="2060575"/>
            <a:ext cx="9048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         В бюджете муниципального образования - </a:t>
            </a:r>
            <a:r>
              <a:rPr lang="ru-RU" altLang="ru-RU" sz="1600" dirty="0" err="1">
                <a:solidFill>
                  <a:srgbClr val="000099"/>
                </a:solidFill>
                <a:latin typeface="Bookman Old Style" pitchFamily="18" charset="0"/>
              </a:rPr>
              <a:t>Ершичский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 район Смоленской области </a:t>
            </a:r>
            <a:r>
              <a:rPr lang="ru-RU" altLang="ru-RU" sz="1600" dirty="0">
                <a:solidFill>
                  <a:srgbClr val="000099"/>
                </a:solidFill>
              </a:rPr>
              <a:t>в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 202</a:t>
            </a:r>
            <a:r>
              <a:rPr lang="ru-RU" altLang="ru-RU" sz="1600" dirty="0">
                <a:solidFill>
                  <a:srgbClr val="000099"/>
                </a:solidFill>
              </a:rPr>
              <a:t>3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 год</a:t>
            </a:r>
            <a:r>
              <a:rPr lang="ru-RU" altLang="ru-RU" sz="1600" dirty="0">
                <a:solidFill>
                  <a:srgbClr val="000099"/>
                </a:solidFill>
              </a:rPr>
              <a:t>у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 реализ</a:t>
            </a:r>
            <a:r>
              <a:rPr lang="ru-RU" altLang="ru-RU" sz="1600" dirty="0">
                <a:solidFill>
                  <a:srgbClr val="000099"/>
                </a:solidFill>
              </a:rPr>
              <a:t>овано 2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 национальны</a:t>
            </a:r>
            <a:r>
              <a:rPr lang="ru-RU" altLang="ru-RU" sz="1600" dirty="0">
                <a:solidFill>
                  <a:srgbClr val="000099"/>
                </a:solidFill>
              </a:rPr>
              <a:t>х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 проекта:</a:t>
            </a:r>
          </a:p>
        </p:txBody>
      </p:sp>
      <p:pic>
        <p:nvPicPr>
          <p:cNvPr id="75785" name="Рисунок 21" descr="projectzdra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1549400" cy="1439862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6" name="Rectangle 22"/>
          <p:cNvSpPr>
            <a:spLocks noChangeArrowheads="1"/>
          </p:cNvSpPr>
          <p:nvPr/>
        </p:nvSpPr>
        <p:spPr bwMode="auto">
          <a:xfrm>
            <a:off x="273050" y="2673350"/>
            <a:ext cx="46799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857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Tx/>
              <a:buChar char="-"/>
            </a:pPr>
            <a:r>
              <a:rPr lang="ru-RU" altLang="ru-RU" dirty="0"/>
              <a:t>Региональный проект «Современная школа», в рамках которого 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образования;</a:t>
            </a:r>
          </a:p>
          <a:p>
            <a:pPr algn="ctr">
              <a:buFontTx/>
              <a:buChar char="-"/>
            </a:pPr>
            <a:r>
              <a:rPr lang="ru-RU" altLang="ru-RU" dirty="0"/>
              <a:t>Региональный проект «Патриотическое воспитание граждан Российской Федерации», в рамках которого проводятся мероприятия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организациях.  </a:t>
            </a:r>
          </a:p>
        </p:txBody>
      </p:sp>
      <p:pic>
        <p:nvPicPr>
          <p:cNvPr id="75787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2636838"/>
            <a:ext cx="24479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8" name="Прямоугольник 11"/>
          <p:cNvSpPr>
            <a:spLocks noChangeArrowheads="1"/>
          </p:cNvSpPr>
          <p:nvPr/>
        </p:nvSpPr>
        <p:spPr bwMode="auto">
          <a:xfrm>
            <a:off x="488950" y="4365625"/>
            <a:ext cx="3887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/>
              <a:t> </a:t>
            </a:r>
          </a:p>
        </p:txBody>
      </p:sp>
      <p:pic>
        <p:nvPicPr>
          <p:cNvPr id="75789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4581525"/>
            <a:ext cx="31877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/>
          <p:cNvSpPr/>
          <p:nvPr/>
        </p:nvSpPr>
        <p:spPr>
          <a:xfrm>
            <a:off x="0" y="0"/>
            <a:ext cx="8853488" cy="1125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675" y="188913"/>
            <a:ext cx="8737600" cy="3048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   ФИНАНСОВОЕ  ОБЕСПЕЧЕНИЕ    НАЦИОНАЛЬНЫХ  ПРОЕКТОВ  В </a:t>
            </a:r>
            <a:r>
              <a:rPr lang="ru-RU" alt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202</a:t>
            </a:r>
            <a:r>
              <a:rPr lang="ru-RU" alt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3 </a:t>
            </a:r>
            <a:r>
              <a:rPr lang="ru-RU" alt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г. </a:t>
            </a:r>
          </a:p>
        </p:txBody>
      </p:sp>
      <p:sp>
        <p:nvSpPr>
          <p:cNvPr id="13" name="Нижний колонтитул 15"/>
          <p:cNvSpPr txBox="1">
            <a:spLocks noGrp="1"/>
          </p:cNvSpPr>
          <p:nvPr/>
        </p:nvSpPr>
        <p:spPr>
          <a:xfrm>
            <a:off x="488950" y="6381750"/>
            <a:ext cx="4032250" cy="476250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tIns="0" bIns="0"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БЮДЖЕТ   ДЛЯ     ГРАЖДАН  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20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 </a:t>
            </a: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отчет</a:t>
            </a:r>
          </a:p>
        </p:txBody>
      </p:sp>
      <p:graphicFrame>
        <p:nvGraphicFramePr>
          <p:cNvPr id="75812" name="Group 36"/>
          <p:cNvGraphicFramePr>
            <a:graphicFrameLocks noGrp="1"/>
          </p:cNvGraphicFramePr>
          <p:nvPr/>
        </p:nvGraphicFramePr>
        <p:xfrm>
          <a:off x="776288" y="765175"/>
          <a:ext cx="7920037" cy="2951332"/>
        </p:xfrm>
        <a:graphic>
          <a:graphicData uri="http://schemas.openxmlformats.org/drawingml/2006/table">
            <a:tbl>
              <a:tblPr/>
              <a:tblGrid>
                <a:gridCol w="5413374"/>
                <a:gridCol w="2506663"/>
              </a:tblGrid>
              <a:tr h="43163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Национальные  проекты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014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Региональный проект «Современная школа»</a:t>
                      </a: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2 677,9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688">
                <a:tc>
                  <a:txBody>
                    <a:bodyPr/>
                    <a:lstStyle>
                      <a:lvl1pPr defTabSz="89535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 том числе за счет средств областного бюджета </a:t>
                      </a: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2 671,4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87088">
                <a:tc>
                  <a:txBody>
                    <a:bodyPr/>
                    <a:lstStyle>
                      <a:lvl1pPr defTabSz="89535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 том числе за счет средств  бюджета муниципального образования –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</a:t>
                      </a: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66951">
                <a:tc>
                  <a:txBody>
                    <a:bodyPr/>
                    <a:lstStyle/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lang="ru-RU" sz="1500" dirty="0" smtClean="0"/>
                        <a:t>Региональный проект «Патриотическое воспитание граждан Российской Федерации»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688">
                <a:tc>
                  <a:txBody>
                    <a:bodyPr/>
                    <a:lstStyle>
                      <a:lvl1pPr defTabSz="89535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 том числе за счет средств областного бюджета </a:t>
                      </a: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95973">
                <a:tc>
                  <a:txBody>
                    <a:bodyPr/>
                    <a:lstStyle>
                      <a:lvl1pPr defTabSz="89535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 том числе за счет средств  бюджета муниципального образования –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</a:t>
                      </a: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pic>
        <p:nvPicPr>
          <p:cNvPr id="76831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t="13103" r="27373" b="54294"/>
          <a:stretch>
            <a:fillRect/>
          </a:stretch>
        </p:blipFill>
        <p:spPr bwMode="auto">
          <a:xfrm>
            <a:off x="992188" y="3933825"/>
            <a:ext cx="38227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2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t="12955" r="27696" b="53925"/>
          <a:stretch>
            <a:fillRect/>
          </a:stretch>
        </p:blipFill>
        <p:spPr bwMode="auto">
          <a:xfrm>
            <a:off x="5313363" y="3933825"/>
            <a:ext cx="37433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CDF4A9F-71A8-4E81-98AB-D10BF73CE01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3667125" cy="215900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>
                <a:solidFill>
                  <a:srgbClr val="000000"/>
                </a:solidFill>
              </a:rPr>
              <a:t>На территории муниципального образования – </a:t>
            </a:r>
            <a:r>
              <a:rPr lang="ru-RU" altLang="ru-RU" dirty="0" err="1">
                <a:solidFill>
                  <a:srgbClr val="000000"/>
                </a:solidFill>
              </a:rPr>
              <a:t>Ершичский</a:t>
            </a:r>
            <a:r>
              <a:rPr lang="ru-RU" altLang="ru-RU" dirty="0">
                <a:solidFill>
                  <a:srgbClr val="000000"/>
                </a:solidFill>
              </a:rPr>
              <a:t> район Смоленской области численность постоянного населения на </a:t>
            </a:r>
            <a:r>
              <a:rPr lang="ru-RU" altLang="ru-RU" dirty="0" smtClean="0">
                <a:solidFill>
                  <a:srgbClr val="000000"/>
                </a:solidFill>
              </a:rPr>
              <a:t>01.01.2024 </a:t>
            </a:r>
            <a:r>
              <a:rPr lang="ru-RU" altLang="ru-RU" dirty="0">
                <a:solidFill>
                  <a:srgbClr val="000000"/>
                </a:solidFill>
              </a:rPr>
              <a:t>года по данным Территориального органа Федеральной службы государственной статистики по Смоленской области составляет  5 </a:t>
            </a:r>
            <a:r>
              <a:rPr lang="ru-RU" altLang="ru-RU" dirty="0" smtClean="0">
                <a:solidFill>
                  <a:srgbClr val="000000"/>
                </a:solidFill>
              </a:rPr>
              <a:t>118 </a:t>
            </a:r>
            <a:r>
              <a:rPr lang="ru-RU" altLang="ru-RU" dirty="0">
                <a:solidFill>
                  <a:srgbClr val="000000"/>
                </a:solidFill>
              </a:rPr>
              <a:t>человек.</a:t>
            </a:r>
            <a:endParaRPr lang="ru-RU" altLang="ru-RU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7828" name="Object 65"/>
          <p:cNvGraphicFramePr>
            <a:graphicFrameLocks noChangeAspect="1"/>
          </p:cNvGraphicFramePr>
          <p:nvPr/>
        </p:nvGraphicFramePr>
        <p:xfrm>
          <a:off x="5600700" y="620713"/>
          <a:ext cx="398462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64" name="Диаграмма" r:id="rId3" imgW="3981531" imgH="3276691" progId="MSGraph.Chart.8">
                  <p:embed followColorScheme="full"/>
                </p:oleObj>
              </mc:Choice>
              <mc:Fallback>
                <p:oleObj name="Диаграмма" r:id="rId3" imgW="3981531" imgH="3276691" progId="MSGraph.Chart.8">
                  <p:embed followColorScheme="full"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0700" y="620713"/>
                        <a:ext cx="3984625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7" name="Group 37"/>
          <p:cNvGraphicFramePr>
            <a:graphicFrameLocks noGrp="1"/>
          </p:cNvGraphicFramePr>
          <p:nvPr/>
        </p:nvGraphicFramePr>
        <p:xfrm>
          <a:off x="128588" y="3789363"/>
          <a:ext cx="9504362" cy="2900362"/>
        </p:xfrm>
        <a:graphic>
          <a:graphicData uri="http://schemas.openxmlformats.org/drawingml/2006/table">
            <a:tbl>
              <a:tblPr/>
              <a:tblGrid>
                <a:gridCol w="738187"/>
                <a:gridCol w="6807200"/>
                <a:gridCol w="1958975"/>
              </a:tblGrid>
              <a:tr h="60181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42714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доходов бюджета муниципального образования –Ершичский район Смоленской области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</a:tr>
              <a:tr h="4859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в расчете на 1 жителя, тыс.рублей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</a:tr>
              <a:tr h="42954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на социальную политику в расчете на 1 жителя, тыс.рублей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</a:tr>
              <a:tr h="49386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на образование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</a:tr>
              <a:tr h="46208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 на культуру и кинематографию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77859" name="AutoShape 6"/>
          <p:cNvSpPr>
            <a:spLocks noChangeArrowheads="1"/>
          </p:cNvSpPr>
          <p:nvPr/>
        </p:nvSpPr>
        <p:spPr bwMode="auto">
          <a:xfrm>
            <a:off x="415925" y="0"/>
            <a:ext cx="9123363" cy="59213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66FF"/>
                </a:solidFill>
                <a:latin typeface="Times New Roman" pitchFamily="18" charset="0"/>
              </a:rPr>
              <a:t>Показатели бюджета муниципального образования – Ершичский район Смоленской области в расчете на 1 жителя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DFB5ABD-C836-45E5-8BFD-FF3BB9D1A85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78851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488950" y="1700213"/>
          <a:ext cx="8915400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2" name="Диаграмма" r:id="rId3" imgW="8229600" imgH="4705383" progId="MSGraph.Chart.8">
                  <p:embed followColorScheme="full"/>
                </p:oleObj>
              </mc:Choice>
              <mc:Fallback>
                <p:oleObj name="Диаграмма" r:id="rId3" imgW="8229600" imgH="4705383" progId="MSGraph.Chart.8">
                  <p:embed followColorScheme="full"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1700213"/>
                        <a:ext cx="8915400" cy="470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2" name="Заголовок 1"/>
          <p:cNvSpPr txBox="1">
            <a:spLocks/>
          </p:cNvSpPr>
          <p:nvPr/>
        </p:nvSpPr>
        <p:spPr bwMode="auto">
          <a:xfrm>
            <a:off x="6465888" y="3429000"/>
            <a:ext cx="7191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ru-RU" altLang="ru-RU" sz="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1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50000"/>
              </a:lnSpc>
            </a:pPr>
            <a:r>
              <a:rPr lang="ru-RU" alt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3 638,6</a:t>
            </a:r>
          </a:p>
          <a:p>
            <a:pPr eaLnBrk="1" hangingPunct="1">
              <a:lnSpc>
                <a:spcPct val="60000"/>
              </a:lnSpc>
            </a:pPr>
            <a:endParaRPr lang="ru-RU" alt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60000"/>
              </a:lnSpc>
            </a:pPr>
            <a:r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11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1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457450" y="2636838"/>
            <a:ext cx="701675" cy="2873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ru-RU" altLang="ru-RU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8854" name="Заголовок 1"/>
          <p:cNvSpPr txBox="1">
            <a:spLocks/>
          </p:cNvSpPr>
          <p:nvPr/>
        </p:nvSpPr>
        <p:spPr bwMode="auto">
          <a:xfrm>
            <a:off x="7605713" y="3573463"/>
            <a:ext cx="6238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ru-RU" altLang="ru-RU" sz="11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60000"/>
              </a:lnSpc>
            </a:pPr>
            <a:endParaRPr lang="ru-RU" altLang="ru-RU" sz="9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60000"/>
              </a:lnSpc>
            </a:pPr>
            <a:r>
              <a:rPr lang="ru-RU" altLang="ru-RU" sz="9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9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9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996238" y="1406525"/>
            <a:ext cx="1249362" cy="35877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altLang="ru-RU" sz="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ru-RU" alt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alt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8856" name="Заголовок 1"/>
          <p:cNvSpPr txBox="1">
            <a:spLocks/>
          </p:cNvSpPr>
          <p:nvPr/>
        </p:nvSpPr>
        <p:spPr bwMode="auto">
          <a:xfrm>
            <a:off x="2936875" y="3500438"/>
            <a:ext cx="863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ru-RU" altLang="ru-RU" sz="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1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50000"/>
              </a:lnSpc>
            </a:pPr>
            <a:r>
              <a:rPr lang="ru-RU" alt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3 638,6</a:t>
            </a:r>
          </a:p>
          <a:p>
            <a:pPr eaLnBrk="1" hangingPunct="1">
              <a:lnSpc>
                <a:spcPct val="60000"/>
              </a:lnSpc>
            </a:pPr>
            <a:endParaRPr lang="ru-RU" altLang="ru-RU" sz="3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60000"/>
              </a:lnSpc>
            </a:pPr>
            <a:r>
              <a:rPr lang="ru-RU" altLang="ru-RU" sz="3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3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8857" name="AutoShape 6"/>
          <p:cNvSpPr>
            <a:spLocks noChangeArrowheads="1"/>
          </p:cNvSpPr>
          <p:nvPr/>
        </p:nvSpPr>
        <p:spPr bwMode="auto">
          <a:xfrm>
            <a:off x="415925" y="203200"/>
            <a:ext cx="9107488" cy="425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>
                <a:solidFill>
                  <a:srgbClr val="0066FF"/>
                </a:solidFill>
                <a:latin typeface="Times New Roman" pitchFamily="18" charset="0"/>
              </a:rPr>
              <a:t>ДИНАМИКА ОБЪЕМА МУНИЦИПАЛЬНОГО ДОЛГА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FBBCEA0-3FC8-4116-9601-A5E5ADE9608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75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79875" name="AutoShape 6"/>
          <p:cNvSpPr>
            <a:spLocks noChangeArrowheads="1"/>
          </p:cNvSpPr>
          <p:nvPr/>
        </p:nvSpPr>
        <p:spPr bwMode="auto">
          <a:xfrm>
            <a:off x="415925" y="246063"/>
            <a:ext cx="9117013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66FF"/>
                </a:solidFill>
                <a:latin typeface="Times New Roman" pitchFamily="18" charset="0"/>
              </a:rPr>
              <a:t>Межбюджетные отношения</a:t>
            </a:r>
          </a:p>
        </p:txBody>
      </p:sp>
      <p:graphicFrame>
        <p:nvGraphicFramePr>
          <p:cNvPr id="261147" name="Group 27"/>
          <p:cNvGraphicFramePr>
            <a:graphicFrameLocks noGrp="1"/>
          </p:cNvGraphicFramePr>
          <p:nvPr>
            <p:ph idx="1"/>
          </p:nvPr>
        </p:nvGraphicFramePr>
        <p:xfrm>
          <a:off x="415925" y="2420938"/>
          <a:ext cx="8915400" cy="3398838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89217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Межбюджетные отношения в муниципальном образовании – Ершичский район Смоленской области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62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Распределение дотаций на выравнивание бюджетной обеспеченности сельских поселений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0038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Межбюджетные трансферты, предоставляемые бюджету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9880" name="Picture 21" descr="depositphotos_21027973-stock-photo-3d-team-with-gear-mechan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836613"/>
            <a:ext cx="27352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BAD621F-67C2-4904-86EF-24939484CD1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pSp>
        <p:nvGrpSpPr>
          <p:cNvPr id="2" name="Diagram 7"/>
          <p:cNvGrpSpPr>
            <a:grpSpLocks/>
          </p:cNvGrpSpPr>
          <p:nvPr/>
        </p:nvGrpSpPr>
        <p:grpSpPr bwMode="auto">
          <a:xfrm>
            <a:off x="128588" y="822325"/>
            <a:ext cx="9791700" cy="5861050"/>
            <a:chOff x="1247" y="1047"/>
            <a:chExt cx="3493" cy="2860"/>
          </a:xfrm>
        </p:grpSpPr>
        <p:sp>
          <p:nvSpPr>
            <p:cNvPr id="3" name="AutoShape 6"/>
            <p:cNvSpPr>
              <a:spLocks noChangeAspect="1" noChangeArrowheads="1" noTextEdit="1"/>
            </p:cNvSpPr>
            <p:nvPr/>
          </p:nvSpPr>
          <p:spPr bwMode="auto">
            <a:xfrm>
              <a:off x="1247" y="1047"/>
              <a:ext cx="3493" cy="2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_s3076"/>
            <p:cNvSpPr>
              <a:spLocks noChangeShapeType="1"/>
            </p:cNvSpPr>
            <p:nvPr/>
          </p:nvSpPr>
          <p:spPr bwMode="auto">
            <a:xfrm>
              <a:off x="2814" y="3057"/>
              <a:ext cx="307" cy="2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_s3077"/>
            <p:cNvSpPr>
              <a:spLocks noChangeArrowheads="1"/>
            </p:cNvSpPr>
            <p:nvPr/>
          </p:nvSpPr>
          <p:spPr bwMode="auto">
            <a:xfrm>
              <a:off x="2146" y="2635"/>
              <a:ext cx="1100" cy="1265"/>
            </a:xfrm>
            <a:prstGeom prst="ellipse">
              <a:avLst/>
            </a:prstGeom>
            <a:solidFill>
              <a:srgbClr val="0399FF"/>
            </a:solidFill>
            <a:ln w="28575">
              <a:solidFill>
                <a:srgbClr val="4B595B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собственных средств бюджета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муниципального образования </a:t>
              </a: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Ершичский район Смоленской области 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	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" name="_s3078"/>
            <p:cNvSpPr>
              <a:spLocks noChangeShapeType="1"/>
            </p:cNvSpPr>
            <p:nvPr/>
          </p:nvSpPr>
          <p:spPr bwMode="auto">
            <a:xfrm flipV="1">
              <a:off x="2788" y="2143"/>
              <a:ext cx="771" cy="7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_s3079"/>
            <p:cNvSpPr>
              <a:spLocks noChangeArrowheads="1"/>
            </p:cNvSpPr>
            <p:nvPr/>
          </p:nvSpPr>
          <p:spPr bwMode="auto">
            <a:xfrm>
              <a:off x="1350" y="1862"/>
              <a:ext cx="1440" cy="700"/>
            </a:xfrm>
            <a:prstGeom prst="ellipse">
              <a:avLst/>
            </a:prstGeom>
            <a:solidFill>
              <a:srgbClr val="FF8C01"/>
            </a:solidFill>
            <a:ln w="28575">
              <a:solidFill>
                <a:srgbClr val="D87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субвенции на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осуществление полномочий органов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государственной власти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Смоленской области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 расчету и предоставлению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дотаций бюджетам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поселений</a:t>
              </a:r>
            </a:p>
          </p:txBody>
        </p:sp>
        <p:sp>
          <p:nvSpPr>
            <p:cNvPr id="8" name="_s3080"/>
            <p:cNvSpPr>
              <a:spLocks noChangeArrowheads="1"/>
            </p:cNvSpPr>
            <p:nvPr/>
          </p:nvSpPr>
          <p:spPr bwMode="auto">
            <a:xfrm>
              <a:off x="3533" y="1124"/>
              <a:ext cx="1106" cy="1614"/>
            </a:xfrm>
            <a:prstGeom prst="ellipse">
              <a:avLst/>
            </a:prstGeom>
            <a:solidFill>
              <a:srgbClr val="F1FD09"/>
            </a:solidFill>
            <a:ln w="28575">
              <a:solidFill>
                <a:srgbClr val="CAD402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Межбюджетные  трансферты,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предоставляемые бюджетам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поселений из бюджета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муниципального образования </a:t>
              </a: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endPara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Ершичский район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Смоленской области </a:t>
              </a: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за счет</a:t>
              </a: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:</a:t>
              </a:r>
            </a:p>
          </p:txBody>
        </p:sp>
        <p:sp>
          <p:nvSpPr>
            <p:cNvPr id="9" name="_s1030"/>
            <p:cNvSpPr>
              <a:spLocks noChangeShapeType="1"/>
            </p:cNvSpPr>
            <p:nvPr/>
          </p:nvSpPr>
          <p:spPr bwMode="auto">
            <a:xfrm flipV="1">
              <a:off x="3097" y="2530"/>
              <a:ext cx="616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083" name="AutoShape 6"/>
          <p:cNvSpPr>
            <a:spLocks noChangeArrowheads="1"/>
          </p:cNvSpPr>
          <p:nvPr/>
        </p:nvSpPr>
        <p:spPr bwMode="auto">
          <a:xfrm>
            <a:off x="415925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Межбюджетные отношения в муниципальном образовании – Ершичский район Смоленской области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4EB3B6F-1A3B-4B06-8E5D-E995326DACAD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77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86055" name="Group 39"/>
          <p:cNvGraphicFramePr>
            <a:graphicFrameLocks noGrp="1"/>
          </p:cNvGraphicFramePr>
          <p:nvPr>
            <p:ph idx="1"/>
          </p:nvPr>
        </p:nvGraphicFramePr>
        <p:xfrm>
          <a:off x="495300" y="1600200"/>
          <a:ext cx="8778875" cy="2200276"/>
        </p:xfrm>
        <a:graphic>
          <a:graphicData uri="http://schemas.openxmlformats.org/drawingml/2006/table">
            <a:tbl>
              <a:tblPr/>
              <a:tblGrid>
                <a:gridCol w="4762500"/>
                <a:gridCol w="2092325"/>
                <a:gridCol w="1924050"/>
              </a:tblGrid>
              <a:tr h="45402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67944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Дотация на выравнивание за счет собственных средств бюджета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13 913,3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14 680,0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06680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Субвенции на осуществление полномочий органов государственной власти Смоленской области по расчету и предоставлению дотаций бюджетам поселений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597,6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735,4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</a:tbl>
          </a:graphicData>
        </a:graphic>
      </p:graphicFrame>
      <p:sp>
        <p:nvSpPr>
          <p:cNvPr id="80913" name="AutoShape 6"/>
          <p:cNvSpPr>
            <a:spLocks noChangeArrowheads="1"/>
          </p:cNvSpPr>
          <p:nvPr/>
        </p:nvSpPr>
        <p:spPr bwMode="auto">
          <a:xfrm>
            <a:off x="344488" y="260350"/>
            <a:ext cx="9136062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Распределение дотаций на выравнивание бюджетной обеспеченности сельских поселений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408988" y="1125538"/>
            <a:ext cx="1247775" cy="35877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ru-RU" altLang="ru-RU" sz="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  <a:p>
            <a:pPr eaLnBrk="1" hangingPunct="1">
              <a:lnSpc>
                <a:spcPct val="60000"/>
              </a:lnSpc>
              <a:defRPr/>
            </a:pPr>
            <a:endParaRPr lang="ru-RU" altLang="ru-RU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ru-RU" altLang="ru-RU" sz="40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40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35D535C-8108-4719-ADDA-81F1CA427700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pSp>
        <p:nvGrpSpPr>
          <p:cNvPr id="81923" name="Organization Chart 7"/>
          <p:cNvGrpSpPr>
            <a:grpSpLocks/>
          </p:cNvGrpSpPr>
          <p:nvPr/>
        </p:nvGrpSpPr>
        <p:grpSpPr bwMode="auto">
          <a:xfrm>
            <a:off x="488950" y="981075"/>
            <a:ext cx="8567738" cy="5688013"/>
            <a:chOff x="294" y="989"/>
            <a:chExt cx="1440" cy="1152"/>
          </a:xfrm>
        </p:grpSpPr>
        <p:cxnSp>
          <p:nvCxnSpPr>
            <p:cNvPr id="81925" name="_s35844"/>
            <p:cNvCxnSpPr>
              <a:cxnSpLocks noChangeShapeType="1"/>
              <a:stCxn id="81929" idx="1"/>
              <a:endCxn id="81927" idx="2"/>
            </p:cNvCxnSpPr>
            <p:nvPr/>
          </p:nvCxnSpPr>
          <p:spPr bwMode="auto">
            <a:xfrm rot="10800000">
              <a:off x="726" y="1280"/>
              <a:ext cx="142" cy="717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26" name="_s35845"/>
            <p:cNvCxnSpPr>
              <a:cxnSpLocks noChangeShapeType="1"/>
              <a:stCxn id="81928" idx="1"/>
              <a:endCxn id="81927" idx="2"/>
            </p:cNvCxnSpPr>
            <p:nvPr/>
          </p:nvCxnSpPr>
          <p:spPr bwMode="auto">
            <a:xfrm rot="10800000">
              <a:off x="726" y="1280"/>
              <a:ext cx="142" cy="285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927" name="_s35846"/>
            <p:cNvSpPr>
              <a:spLocks noChangeArrowheads="1"/>
            </p:cNvSpPr>
            <p:nvPr/>
          </p:nvSpPr>
          <p:spPr bwMode="auto">
            <a:xfrm>
              <a:off x="294" y="98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altLang="ru-RU"/>
                <a:t>Межбюджетные трансферты, предоставляемые бюджету </a:t>
              </a:r>
            </a:p>
            <a:p>
              <a:pPr algn="ctr"/>
              <a:r>
                <a:rPr lang="ru-RU" altLang="ru-RU"/>
                <a:t>муниципального образования – Ершичский район</a:t>
              </a:r>
            </a:p>
            <a:p>
              <a:pPr algn="ctr"/>
              <a:r>
                <a:rPr lang="ru-RU" altLang="ru-RU"/>
                <a:t> Смоленской области из бюджетов поселений </a:t>
              </a:r>
            </a:p>
            <a:p>
              <a:pPr algn="ctr"/>
              <a:r>
                <a:rPr lang="ru-RU" altLang="ru-RU"/>
                <a:t>на осуществление части полномочий </a:t>
              </a:r>
            </a:p>
            <a:p>
              <a:pPr algn="ctr"/>
              <a:r>
                <a:rPr lang="ru-RU" altLang="ru-RU"/>
                <a:t>в соответствии с заключенными соглашениями</a:t>
              </a:r>
              <a:endParaRPr lang="ru-RU" altLang="ru-RU" sz="1900">
                <a:latin typeface="Times New Roman" pitchFamily="18" charset="0"/>
              </a:endParaRPr>
            </a:p>
          </p:txBody>
        </p:sp>
        <p:sp>
          <p:nvSpPr>
            <p:cNvPr id="81928" name="_s35847"/>
            <p:cNvSpPr>
              <a:spLocks noChangeArrowheads="1"/>
            </p:cNvSpPr>
            <p:nvPr/>
          </p:nvSpPr>
          <p:spPr bwMode="auto">
            <a:xfrm>
              <a:off x="870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FF">
                <a:alpha val="50195"/>
              </a:srgbClr>
            </a:solidFill>
            <a:ln w="28575">
              <a:solidFill>
                <a:srgbClr val="FF00AD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3700">
                  <a:latin typeface="Times New Roman" pitchFamily="18" charset="0"/>
                </a:rPr>
                <a:t>2022 год </a:t>
              </a:r>
              <a:r>
                <a:rPr lang="ru-RU" altLang="ru-RU" sz="3700"/>
                <a:t>–</a:t>
              </a:r>
              <a:r>
                <a:rPr lang="ru-RU" altLang="ru-RU" sz="3700">
                  <a:latin typeface="Times New Roman" pitchFamily="18" charset="0"/>
                </a:rPr>
                <a:t> 43,9 </a:t>
              </a:r>
              <a:r>
                <a:rPr lang="ru-RU" altLang="ru-RU" sz="1900">
                  <a:latin typeface="Times New Roman" pitchFamily="18" charset="0"/>
                </a:rPr>
                <a:t>тыс. рублей</a:t>
              </a:r>
            </a:p>
          </p:txBody>
        </p:sp>
        <p:sp>
          <p:nvSpPr>
            <p:cNvPr id="81929" name="_s35848"/>
            <p:cNvSpPr>
              <a:spLocks noChangeArrowheads="1"/>
            </p:cNvSpPr>
            <p:nvPr/>
          </p:nvSpPr>
          <p:spPr bwMode="auto">
            <a:xfrm>
              <a:off x="870" y="185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FF">
                <a:alpha val="50195"/>
              </a:srgbClr>
            </a:solidFill>
            <a:ln w="28575">
              <a:solidFill>
                <a:srgbClr val="FF00AD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3700">
                  <a:latin typeface="Times New Roman" pitchFamily="18" charset="0"/>
                </a:rPr>
                <a:t>2023 год </a:t>
              </a:r>
              <a:r>
                <a:rPr lang="ru-RU" altLang="ru-RU" sz="3700"/>
                <a:t>–</a:t>
              </a:r>
              <a:r>
                <a:rPr lang="ru-RU" altLang="ru-RU" sz="3700">
                  <a:latin typeface="Times New Roman" pitchFamily="18" charset="0"/>
                </a:rPr>
                <a:t> 90,5 </a:t>
              </a:r>
              <a:r>
                <a:rPr lang="ru-RU" altLang="ru-RU" sz="1900">
                  <a:latin typeface="Times New Roman" pitchFamily="18" charset="0"/>
                </a:rPr>
                <a:t>тыс. рублей</a:t>
              </a:r>
            </a:p>
          </p:txBody>
        </p:sp>
      </p:grpSp>
      <p:sp>
        <p:nvSpPr>
          <p:cNvPr id="81924" name="AutoShape 6"/>
          <p:cNvSpPr>
            <a:spLocks noChangeArrowheads="1"/>
          </p:cNvSpPr>
          <p:nvPr/>
        </p:nvSpPr>
        <p:spPr bwMode="auto">
          <a:xfrm>
            <a:off x="482600" y="47625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Межбюджетные трансферты, предоставляемые бюджету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4B5CC1E-94D3-4EE9-B63E-A984859D93C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0"/>
            <a:ext cx="8915400" cy="6207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sz="3200">
                <a:solidFill>
                  <a:schemeClr val="hlink"/>
                </a:solidFill>
              </a:rPr>
              <a:t>Глоссарий</a:t>
            </a:r>
          </a:p>
        </p:txBody>
      </p:sp>
      <p:sp>
        <p:nvSpPr>
          <p:cNvPr id="82948" name="Rectangle 3"/>
          <p:cNvSpPr>
            <a:spLocks noGrp="1"/>
          </p:cNvSpPr>
          <p:nvPr>
            <p:ph type="body" idx="1"/>
          </p:nvPr>
        </p:nvSpPr>
        <p:spPr>
          <a:xfrm>
            <a:off x="508000" y="836613"/>
            <a:ext cx="8915400" cy="5472112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endParaRPr lang="ru-RU" altLang="ru-RU" sz="1600" smtClean="0">
              <a:latin typeface="Arial" charset="0"/>
            </a:endParaRPr>
          </a:p>
          <a:p>
            <a:pPr algn="just">
              <a:buFont typeface="Wingdings" pitchFamily="2" charset="2"/>
              <a:buChar char="v"/>
            </a:pPr>
            <a:endParaRPr lang="ru-RU" altLang="ru-RU" sz="1600" smtClean="0">
              <a:latin typeface="Arial" charset="0"/>
            </a:endParaRPr>
          </a:p>
          <a:p>
            <a:pPr algn="just">
              <a:buFont typeface="Wingdings 2" pitchFamily="18" charset="2"/>
              <a:buNone/>
            </a:pPr>
            <a:endParaRPr lang="ru-RU" altLang="ru-RU" sz="1600" smtClean="0">
              <a:latin typeface="Arial" charset="0"/>
            </a:endParaRPr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508000" y="692150"/>
            <a:ext cx="9205913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 Бюджет - форма образования и расходования денежных средств, предназначенных для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финансового обеспечения задач и функций государства и местного самоуправления</a:t>
            </a:r>
          </a:p>
        </p:txBody>
      </p:sp>
      <p:sp>
        <p:nvSpPr>
          <p:cNvPr id="82950" name="AutoShape 6"/>
          <p:cNvSpPr>
            <a:spLocks noChangeArrowheads="1"/>
          </p:cNvSpPr>
          <p:nvPr/>
        </p:nvSpPr>
        <p:spPr bwMode="auto">
          <a:xfrm>
            <a:off x="2457450" y="1557338"/>
            <a:ext cx="7177088" cy="4318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Дефицит бюджета - превышение расходов бюджета над его доходами</a:t>
            </a:r>
          </a:p>
        </p:txBody>
      </p:sp>
      <p:sp>
        <p:nvSpPr>
          <p:cNvPr id="82951" name="AutoShape 7"/>
          <p:cNvSpPr>
            <a:spLocks noChangeArrowheads="1"/>
          </p:cNvSpPr>
          <p:nvPr/>
        </p:nvSpPr>
        <p:spPr bwMode="auto">
          <a:xfrm>
            <a:off x="508000" y="2133600"/>
            <a:ext cx="7097713" cy="431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Профицит бюджета - превышение доходов бюджета над его расходами</a:t>
            </a:r>
          </a:p>
        </p:txBody>
      </p:sp>
      <p:sp>
        <p:nvSpPr>
          <p:cNvPr id="82952" name="AutoShape 8"/>
          <p:cNvSpPr>
            <a:spLocks noChangeArrowheads="1"/>
          </p:cNvSpPr>
          <p:nvPr/>
        </p:nvSpPr>
        <p:spPr bwMode="auto">
          <a:xfrm>
            <a:off x="895350" y="2781300"/>
            <a:ext cx="8856663" cy="792163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Межбюджетные трансферты - средства, предоставляемые одним бюджетом бюджетной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системы Российской Федерации другому бюджету бюджетной системы Российской Федерации </a:t>
            </a:r>
          </a:p>
        </p:txBody>
      </p:sp>
      <p:sp>
        <p:nvSpPr>
          <p:cNvPr id="82953" name="AutoShape 9"/>
          <p:cNvSpPr>
            <a:spLocks noChangeArrowheads="1"/>
          </p:cNvSpPr>
          <p:nvPr/>
        </p:nvSpPr>
        <p:spPr bwMode="auto">
          <a:xfrm>
            <a:off x="428625" y="3789363"/>
            <a:ext cx="7566025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Дотации - межбюджетные трансферты, предоставляемые на безвозмездной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и безвозвратной основе без установления направлений их использования</a:t>
            </a:r>
          </a:p>
        </p:txBody>
      </p:sp>
      <p:sp>
        <p:nvSpPr>
          <p:cNvPr id="82954" name="AutoShape 10"/>
          <p:cNvSpPr>
            <a:spLocks noChangeArrowheads="1"/>
          </p:cNvSpPr>
          <p:nvPr/>
        </p:nvSpPr>
        <p:spPr bwMode="auto">
          <a:xfrm>
            <a:off x="1285875" y="4724400"/>
            <a:ext cx="8462963" cy="6477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Субсидии – межбюджетный трансферт, предоставляемый в целях софинансирования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расходных обязательств нижестоящего бюджета</a:t>
            </a:r>
          </a:p>
        </p:txBody>
      </p:sp>
      <p:sp>
        <p:nvSpPr>
          <p:cNvPr id="82955" name="AutoShape 11"/>
          <p:cNvSpPr>
            <a:spLocks noChangeArrowheads="1"/>
          </p:cNvSpPr>
          <p:nvPr/>
        </p:nvSpPr>
        <p:spPr bwMode="auto">
          <a:xfrm>
            <a:off x="428625" y="5589588"/>
            <a:ext cx="8972550" cy="9350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Субвенция  — вид денежного пособия местным органам власти со стороны государства,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выделяемого на определённый срок на конкретные цели;  в отличие от дотации подлежат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возврату в случае нецелевого использования или использования не в установленные ранее сроки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DAAC6D5-D78B-4079-B142-750AABA08AE2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>
            <a:off x="3262313" y="2919413"/>
            <a:ext cx="6605587" cy="366712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3"/>
          <p:cNvGrpSpPr/>
          <p:nvPr/>
        </p:nvGrpSpPr>
        <p:grpSpPr>
          <a:xfrm>
            <a:off x="3609555" y="1652613"/>
            <a:ext cx="2729751" cy="4104456"/>
            <a:chOff x="2080617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080617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40000"/>
                <a:lumOff val="60000"/>
              </a:schemeClr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ДОХОДЫ</a:t>
              </a:r>
              <a:endParaRPr lang="ru-RU" sz="2800" b="1" dirty="0"/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latin typeface="Arial Narrow" panose="020B0606020202030204" pitchFamily="34" charset="0"/>
                </a:rPr>
                <a:t>бюджета</a:t>
              </a:r>
            </a:p>
          </p:txBody>
        </p:sp>
        <p:sp>
          <p:nvSpPr>
            <p:cNvPr id="6" name="Скругленный прямоугольник 4"/>
            <p:cNvSpPr/>
            <p:nvPr/>
          </p:nvSpPr>
          <p:spPr>
            <a:xfrm>
              <a:off x="2080617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9" name="Скругленный прямоугольник 4"/>
          <p:cNvSpPr/>
          <p:nvPr/>
        </p:nvSpPr>
        <p:spPr>
          <a:xfrm>
            <a:off x="4494213" y="1387475"/>
            <a:ext cx="1762125" cy="12223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1450" tIns="171450" rIns="171450" bIns="171450" spcCol="1270" anchor="ctr"/>
          <a:lstStyle/>
          <a:p>
            <a:pPr algn="ctr" defTabSz="20002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ru-RU" sz="4500" dirty="0"/>
          </a:p>
        </p:txBody>
      </p:sp>
      <p:grpSp>
        <p:nvGrpSpPr>
          <p:cNvPr id="4" name="Группа 9"/>
          <p:cNvGrpSpPr/>
          <p:nvPr/>
        </p:nvGrpSpPr>
        <p:grpSpPr>
          <a:xfrm>
            <a:off x="6619647" y="1655788"/>
            <a:ext cx="2944474" cy="4104456"/>
            <a:chOff x="4160490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160490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40000"/>
                <a:lumOff val="60000"/>
              </a:schemeClr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РАСХОДЫ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latin typeface="Arial Narrow" panose="020B0606020202030204" pitchFamily="34" charset="0"/>
                </a:rPr>
                <a:t>бюджета</a:t>
              </a:r>
            </a:p>
          </p:txBody>
        </p:sp>
        <p:sp>
          <p:nvSpPr>
            <p:cNvPr id="12" name="Скругленный прямоугольник 4"/>
            <p:cNvSpPr/>
            <p:nvPr/>
          </p:nvSpPr>
          <p:spPr>
            <a:xfrm>
              <a:off x="4160490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/>
            </a:p>
          </p:txBody>
        </p:sp>
      </p:grpSp>
      <p:grpSp>
        <p:nvGrpSpPr>
          <p:cNvPr id="8" name="Группа 12"/>
          <p:cNvGrpSpPr/>
          <p:nvPr/>
        </p:nvGrpSpPr>
        <p:grpSpPr>
          <a:xfrm>
            <a:off x="442365" y="1652613"/>
            <a:ext cx="2729874" cy="4104456"/>
            <a:chOff x="744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44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БЮДЖЕТ</a:t>
              </a:r>
            </a:p>
          </p:txBody>
        </p:sp>
        <p:sp>
          <p:nvSpPr>
            <p:cNvPr id="15" name="Скругленный прямоугольник 4"/>
            <p:cNvSpPr/>
            <p:nvPr/>
          </p:nvSpPr>
          <p:spPr>
            <a:xfrm>
              <a:off x="744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/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594864" y="2382417"/>
            <a:ext cx="2456229" cy="3233810"/>
          </a:xfrm>
          <a:prstGeom prst="roundRect">
            <a:avLst>
              <a:gd name="adj" fmla="val 10000"/>
            </a:avLst>
          </a:prstGeom>
          <a:solidFill>
            <a:srgbClr val="FFFFDD"/>
          </a:solidFill>
          <a:ln w="31750">
            <a:solidFill>
              <a:srgbClr val="C00000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- форма образования и расходования денежных средств, предназначенных для финансового обеспечения задач </a:t>
            </a:r>
          </a:p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и функций </a:t>
            </a:r>
          </a:p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органов местного самоуправления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88620" y="2525844"/>
            <a:ext cx="2447404" cy="3055458"/>
          </a:xfrm>
          <a:prstGeom prst="roundRect">
            <a:avLst>
              <a:gd name="adj" fmla="val 10000"/>
            </a:avLst>
          </a:prstGeom>
          <a:solidFill>
            <a:srgbClr val="FFFFDD"/>
          </a:solidFill>
          <a:ln w="31750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altLang="ru-RU" sz="160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поступающие в бюджет денежные средства (налоги юридических </a:t>
            </a:r>
          </a:p>
          <a:p>
            <a:pPr algn="ctr" eaLnBrk="1" hangingPunct="1">
              <a:defRPr/>
            </a:pPr>
            <a:r>
              <a:rPr lang="ru-RU" altLang="ru-RU" sz="160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и физических лиц, акцизы, штрафы,административные платежи и сборы)</a:t>
            </a:r>
          </a:p>
        </p:txBody>
      </p:sp>
      <p:grpSp>
        <p:nvGrpSpPr>
          <p:cNvPr id="13326" name="Группа 21"/>
          <p:cNvGrpSpPr>
            <a:grpSpLocks/>
          </p:cNvGrpSpPr>
          <p:nvPr/>
        </p:nvGrpSpPr>
        <p:grpSpPr bwMode="auto">
          <a:xfrm>
            <a:off x="6753225" y="2565400"/>
            <a:ext cx="2730500" cy="3086100"/>
            <a:chOff x="4434766" y="1188957"/>
            <a:chExt cx="1627712" cy="1265453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4434766" y="1188957"/>
              <a:ext cx="1627712" cy="1258300"/>
            </a:xfrm>
            <a:prstGeom prst="roundRect">
              <a:avLst>
                <a:gd name="adj" fmla="val 10000"/>
              </a:avLst>
            </a:prstGeom>
            <a:solidFill>
              <a:srgbClr val="FFFFDD"/>
            </a:solidFill>
            <a:ln w="317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 prstMaterial="dkEdge"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направляемые из бюджета денежные средства</a:t>
              </a:r>
            </a:p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(финансовое обеспечение социальных обязательств муниципальных учреждений, </a:t>
              </a:r>
            </a:p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дорожное хозяйство, ЖКХ  и транспорт,  капитальное строительство и др.)</a:t>
              </a:r>
            </a:p>
          </p:txBody>
        </p:sp>
        <p:sp>
          <p:nvSpPr>
            <p:cNvPr id="24" name="Скругленный прямоугольник 4"/>
            <p:cNvSpPr/>
            <p:nvPr/>
          </p:nvSpPr>
          <p:spPr>
            <a:xfrm>
              <a:off x="4598484" y="1265119"/>
              <a:ext cx="1452638" cy="11892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spcCol="1270" anchor="ctr"/>
            <a:lstStyle/>
            <a:p>
              <a:pPr algn="ctr" defTabSz="16002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 dirty="0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28625" y="679450"/>
            <a:ext cx="9204325" cy="1006475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6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Слово </a:t>
            </a:r>
            <a:r>
              <a:rPr lang="ru-RU" altLang="ru-RU" sz="1500">
                <a:solidFill>
                  <a:srgbClr val="000000"/>
                </a:solidFill>
              </a:rPr>
              <a:t>бюджет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 заимствовано из Англии, где в старину канцлер казначейства приносил ежегодно в парламент мешок с деньгами и произносил речь, которая собственно и называлась старинным нормандским словом "B</a:t>
            </a:r>
            <a:r>
              <a:rPr lang="en-US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o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u</a:t>
            </a:r>
            <a:r>
              <a:rPr lang="en-US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gett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e" </a:t>
            </a:r>
          </a:p>
          <a:p>
            <a:pPr algn="ctr" eaLnBrk="1" hangingPunct="1">
              <a:defRPr/>
            </a:pP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(т.е. кожаный мешок)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88950" y="6092825"/>
            <a:ext cx="8351838" cy="765175"/>
          </a:xfrm>
          <a:prstGeom prst="round2DiagRect">
            <a:avLst/>
          </a:prstGeom>
          <a:gradFill>
            <a:gsLst>
              <a:gs pos="1000">
                <a:schemeClr val="tx2">
                  <a:lumMod val="40000"/>
                  <a:lumOff val="60000"/>
                </a:schemeClr>
              </a:gs>
              <a:gs pos="35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</a:gradFill>
          <a:ln w="2222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ДЕФИЦИТ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 бюджета - превышение расходов бюджета над его доходами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ПРОФИЦИТ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 бюджета - превышение доходов бюджета над его расходами</a:t>
            </a:r>
          </a:p>
        </p:txBody>
      </p:sp>
      <p:sp>
        <p:nvSpPr>
          <p:cNvPr id="7" name="Выгнутая вниз стрелка 6"/>
          <p:cNvSpPr/>
          <p:nvPr/>
        </p:nvSpPr>
        <p:spPr>
          <a:xfrm>
            <a:off x="3197225" y="3695700"/>
            <a:ext cx="6708775" cy="366713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0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31" name="AutoShape 6"/>
          <p:cNvSpPr>
            <a:spLocks noChangeArrowheads="1"/>
          </p:cNvSpPr>
          <p:nvPr/>
        </p:nvSpPr>
        <p:spPr bwMode="auto">
          <a:xfrm>
            <a:off x="128588" y="0"/>
            <a:ext cx="9777412" cy="4413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900" b="1">
                <a:solidFill>
                  <a:srgbClr val="0066CC"/>
                </a:solidFill>
                <a:cs typeface="Tahoma" pitchFamily="34" charset="0"/>
              </a:rPr>
              <a:t>Что такое бюджет?</a:t>
            </a:r>
          </a:p>
        </p:txBody>
      </p:sp>
      <p:pic>
        <p:nvPicPr>
          <p:cNvPr id="13332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4797425"/>
            <a:ext cx="15779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4838700"/>
            <a:ext cx="16891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4724400"/>
            <a:ext cx="23764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D822A0E-AAD9-4283-A6EE-9D4879545CB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80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6401" y="217786"/>
            <a:ext cx="9439049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>
                <a:latin typeface="Constantia" panose="02030602050306030303" pitchFamily="18" charset="0"/>
              </a:rPr>
              <a:t>Контактная информация</a:t>
            </a:r>
          </a:p>
        </p:txBody>
      </p:sp>
      <p:sp>
        <p:nvSpPr>
          <p:cNvPr id="83974" name="TextBox 2"/>
          <p:cNvSpPr txBox="1">
            <a:spLocks noChangeArrowheads="1"/>
          </p:cNvSpPr>
          <p:nvPr/>
        </p:nvSpPr>
        <p:spPr bwMode="auto">
          <a:xfrm>
            <a:off x="350838" y="1196975"/>
            <a:ext cx="92043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«Бюджет для граждан» </a:t>
            </a:r>
          </a:p>
          <a:p>
            <a:pPr algn="ctr" eaLnBrk="1" hangingPunct="1"/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подготовлен финансовым управлением администрации муниципального образования – </a:t>
            </a:r>
            <a:r>
              <a:rPr lang="ru-RU" altLang="ru-RU" sz="2000" b="1" dirty="0" err="1">
                <a:solidFill>
                  <a:srgbClr val="9A3130"/>
                </a:solidFill>
                <a:latin typeface="Times New Roman" pitchFamily="18" charset="0"/>
              </a:rPr>
              <a:t>Ершичский</a:t>
            </a:r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 район Смоленской области</a:t>
            </a:r>
          </a:p>
          <a:p>
            <a:pPr algn="ctr" eaLnBrk="1" hangingPunct="1"/>
            <a:endParaRPr lang="ru-RU" altLang="ru-RU" sz="2000" b="1" dirty="0">
              <a:solidFill>
                <a:srgbClr val="9A3130"/>
              </a:solidFill>
              <a:latin typeface="Times New Roman" pitchFamily="18" charset="0"/>
            </a:endParaRPr>
          </a:p>
          <a:p>
            <a:pPr algn="ctr" eaLnBrk="1" hangingPunct="1"/>
            <a:endParaRPr lang="ru-RU" altLang="ru-RU" sz="2000" b="1" dirty="0">
              <a:solidFill>
                <a:srgbClr val="9A313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ru-RU" altLang="ru-RU" sz="2000" b="1" dirty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altLang="ru-RU" sz="2000" b="1" dirty="0"/>
              <a:t>216580</a:t>
            </a:r>
            <a:r>
              <a:rPr lang="ru-RU" altLang="ru-RU" sz="1800" b="1" dirty="0"/>
              <a:t>, Смоленская область, </a:t>
            </a:r>
            <a:r>
              <a:rPr lang="ru-RU" altLang="ru-RU" sz="1800" b="1" dirty="0" err="1"/>
              <a:t>с.Ершичи</a:t>
            </a:r>
            <a:r>
              <a:rPr lang="ru-RU" altLang="ru-RU" sz="1800" b="1" dirty="0"/>
              <a:t>, </a:t>
            </a:r>
            <a:r>
              <a:rPr lang="ru-RU" altLang="ru-RU" sz="1800" b="1" dirty="0" err="1"/>
              <a:t>ул.Советская</a:t>
            </a:r>
            <a:r>
              <a:rPr lang="ru-RU" altLang="ru-RU" sz="1800" b="1" dirty="0"/>
              <a:t>, д. 22, кабинеты 204-207; тел.: 2-16-95; адрес электронной почты: </a:t>
            </a:r>
            <a:r>
              <a:rPr lang="ru-RU" altLang="ru-RU" dirty="0"/>
              <a:t> </a:t>
            </a:r>
            <a:r>
              <a:rPr lang="ru-RU" altLang="ru-RU" sz="1800" b="1" u="sng" dirty="0">
                <a:hlinkClick r:id="rId2"/>
              </a:rPr>
              <a:t>yershichi.finupr@mail.ru</a:t>
            </a:r>
            <a:r>
              <a:rPr lang="ru-RU" altLang="ru-RU" sz="1800" b="1" dirty="0"/>
              <a:t> </a:t>
            </a:r>
          </a:p>
          <a:p>
            <a:pPr algn="just" eaLnBrk="1" hangingPunct="1"/>
            <a:r>
              <a:rPr lang="ru-RU" altLang="ru-RU" sz="1800" b="1" dirty="0"/>
              <a:t>График работы  финансового управления </a:t>
            </a:r>
            <a:r>
              <a:rPr lang="ru-RU" altLang="ru-RU" sz="1800" b="1" dirty="0">
                <a:latin typeface="Times New Roman" pitchFamily="18" charset="0"/>
              </a:rPr>
              <a:t>администрации муниципального образования – </a:t>
            </a:r>
            <a:r>
              <a:rPr lang="ru-RU" altLang="ru-RU" sz="1800" b="1" dirty="0" err="1">
                <a:latin typeface="Times New Roman" pitchFamily="18" charset="0"/>
              </a:rPr>
              <a:t>Ершичский</a:t>
            </a:r>
            <a:r>
              <a:rPr lang="ru-RU" altLang="ru-RU" sz="1800" b="1" dirty="0">
                <a:latin typeface="Times New Roman" pitchFamily="18" charset="0"/>
              </a:rPr>
              <a:t> район Смоленской области</a:t>
            </a:r>
            <a:r>
              <a:rPr lang="ru-RU" altLang="ru-RU" sz="1800" b="1" dirty="0"/>
              <a:t> :</a:t>
            </a:r>
          </a:p>
          <a:p>
            <a:pPr algn="just" eaLnBrk="1" hangingPunct="1"/>
            <a:r>
              <a:rPr lang="ru-RU" altLang="ru-RU" sz="1800" b="1" dirty="0"/>
              <a:t>с понедельника по пятницу - с 9-00 до 17-00;</a:t>
            </a:r>
          </a:p>
          <a:p>
            <a:pPr algn="just" eaLnBrk="1" hangingPunct="1"/>
            <a:r>
              <a:rPr lang="ru-RU" altLang="ru-RU" sz="1800" b="1" dirty="0"/>
              <a:t>суббота, воскресенье - выходные дни.</a:t>
            </a:r>
          </a:p>
          <a:p>
            <a:pPr algn="just" eaLnBrk="1" hangingPunct="1"/>
            <a:r>
              <a:rPr lang="ru-RU" altLang="ru-RU" sz="1800" b="1" dirty="0"/>
              <a:t>Обеденный перерыв - с 13-00 до 14-00.</a:t>
            </a:r>
          </a:p>
          <a:p>
            <a:pPr eaLnBrk="1" hangingPunct="1"/>
            <a:endParaRPr lang="ru-RU" altLang="ru-RU" sz="1800" b="1" dirty="0"/>
          </a:p>
          <a:p>
            <a:r>
              <a:rPr lang="ru-RU" altLang="ru-RU" sz="1800" b="1" dirty="0" smtClean="0"/>
              <a:t>Решение </a:t>
            </a:r>
            <a:r>
              <a:rPr lang="ru-RU" altLang="ru-RU" sz="1800" b="1" dirty="0" err="1"/>
              <a:t>Ершичского</a:t>
            </a:r>
            <a:r>
              <a:rPr lang="ru-RU" altLang="ru-RU" sz="1800" b="1" dirty="0"/>
              <a:t> районного Совета депутатов «Об исполнении бюджета муниципального образования - </a:t>
            </a:r>
            <a:r>
              <a:rPr lang="ru-RU" altLang="ru-RU" sz="1800" b="1" dirty="0" err="1"/>
              <a:t>Ершичский</a:t>
            </a:r>
            <a:r>
              <a:rPr lang="ru-RU" altLang="ru-RU" sz="1800" b="1" dirty="0"/>
              <a:t> район Смоленской области за 2023 год»</a:t>
            </a:r>
            <a:r>
              <a:rPr lang="ru-RU" altLang="ru-RU" dirty="0"/>
              <a:t> </a:t>
            </a:r>
            <a:r>
              <a:rPr lang="ru-RU" altLang="ru-RU" sz="1800" b="1" dirty="0"/>
              <a:t>размещено на официальном сайте Администрации муниципального образования - </a:t>
            </a:r>
            <a:r>
              <a:rPr lang="ru-RU" altLang="ru-RU" sz="1800" b="1" dirty="0" err="1"/>
              <a:t>Ершичский</a:t>
            </a:r>
            <a:r>
              <a:rPr lang="ru-RU" altLang="ru-RU" sz="1800" b="1" dirty="0"/>
              <a:t> район Смоленской области </a:t>
            </a:r>
            <a:r>
              <a:rPr lang="ru-RU" altLang="ru-RU" sz="1800" b="1" u="sng" dirty="0"/>
              <a:t>https://ershichadm.admin-smolensk.ru/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5CAB930-154F-4DAE-9154-A9D4017A4BE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549275"/>
            <a:ext cx="8915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sz="2000">
                <a:latin typeface="Times New Roman" panose="02020603050405020304" pitchFamily="18" charset="0"/>
              </a:rPr>
              <a:t>Межбюджетные трансферты –</a:t>
            </a:r>
            <a:br>
              <a:rPr lang="ru-RU" altLang="ru-RU" sz="2000">
                <a:latin typeface="Times New Roman" panose="02020603050405020304" pitchFamily="18" charset="0"/>
              </a:rPr>
            </a:br>
            <a:r>
              <a:rPr lang="ru-RU" altLang="ru-RU" sz="2000">
                <a:latin typeface="Times New Roman" panose="02020603050405020304" pitchFamily="18" charset="0"/>
              </a:rPr>
              <a:t>денежные средства, перечисляемые из одного бюджета бюджетной системы РФ другому бюджету</a:t>
            </a:r>
          </a:p>
        </p:txBody>
      </p:sp>
      <p:grpSp>
        <p:nvGrpSpPr>
          <p:cNvPr id="2" name="Organization Chart 6"/>
          <p:cNvGrpSpPr>
            <a:grpSpLocks/>
          </p:cNvGrpSpPr>
          <p:nvPr/>
        </p:nvGrpSpPr>
        <p:grpSpPr bwMode="auto">
          <a:xfrm>
            <a:off x="1784350" y="1628775"/>
            <a:ext cx="5616575" cy="3781425"/>
            <a:chOff x="272" y="989"/>
            <a:chExt cx="2880" cy="720"/>
          </a:xfrm>
        </p:grpSpPr>
        <p:cxnSp>
          <p:nvCxnSpPr>
            <p:cNvPr id="2052" name="_s2052"/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5400000" flipH="1">
              <a:off x="2144" y="845"/>
              <a:ext cx="144" cy="1008"/>
            </a:xfrm>
            <a:prstGeom prst="bentConnector3">
              <a:avLst>
                <a:gd name="adj1" fmla="val 1220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3" name="_s2053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>
              <a:off x="1641" y="1348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4" name="_s2054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136" y="845"/>
              <a:ext cx="144" cy="1008"/>
            </a:xfrm>
            <a:prstGeom prst="bentConnector3">
              <a:avLst>
                <a:gd name="adj1" fmla="val 1220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2055"/>
            <p:cNvSpPr>
              <a:spLocks noChangeArrowheads="1"/>
            </p:cNvSpPr>
            <p:nvPr/>
          </p:nvSpPr>
          <p:spPr bwMode="auto">
            <a:xfrm>
              <a:off x="1280" y="98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Межбюджетные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трансферты</a:t>
              </a:r>
            </a:p>
          </p:txBody>
        </p:sp>
        <p:sp>
          <p:nvSpPr>
            <p:cNvPr id="4" name="_s2056"/>
            <p:cNvSpPr>
              <a:spLocks noChangeArrowheads="1"/>
            </p:cNvSpPr>
            <p:nvPr/>
          </p:nvSpPr>
          <p:spPr bwMode="auto">
            <a:xfrm>
              <a:off x="272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Дотации</a:t>
              </a:r>
              <a:endParaRPr kumimoji="0" lang="ru-RU" altLang="ru-RU" sz="1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Dotatio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дар,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пожертвование)</a:t>
              </a:r>
            </a:p>
          </p:txBody>
        </p:sp>
        <p:sp>
          <p:nvSpPr>
            <p:cNvPr id="5" name="_s2057"/>
            <p:cNvSpPr>
              <a:spLocks noChangeArrowheads="1"/>
            </p:cNvSpPr>
            <p:nvPr/>
          </p:nvSpPr>
          <p:spPr bwMode="auto">
            <a:xfrm>
              <a:off x="1280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Субвенции</a:t>
              </a:r>
              <a:endParaRPr kumimoji="0" lang="ru-RU" altLang="ru-RU" sz="11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Subvenire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приходить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на помощь)</a:t>
              </a:r>
            </a:p>
          </p:txBody>
        </p:sp>
        <p:sp>
          <p:nvSpPr>
            <p:cNvPr id="6" name="_s2058"/>
            <p:cNvSpPr>
              <a:spLocks noChangeArrowheads="1"/>
            </p:cNvSpPr>
            <p:nvPr/>
          </p:nvSpPr>
          <p:spPr bwMode="auto">
            <a:xfrm>
              <a:off x="2288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Субсидии</a:t>
              </a:r>
              <a:r>
                <a:rPr kumimoji="0" lang="ru-RU" altLang="ru-RU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Subsidium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поддержка)</a:t>
              </a:r>
              <a:r>
                <a:rPr kumimoji="0" lang="ru-RU" alt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</p:txBody>
        </p:sp>
      </p:grpSp>
      <p:sp>
        <p:nvSpPr>
          <p:cNvPr id="2061" name="AutoShape 6"/>
          <p:cNvSpPr>
            <a:spLocks noChangeArrowheads="1"/>
          </p:cNvSpPr>
          <p:nvPr/>
        </p:nvSpPr>
        <p:spPr bwMode="auto">
          <a:xfrm>
            <a:off x="0" y="0"/>
            <a:ext cx="9907588" cy="4413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900" b="1">
                <a:solidFill>
                  <a:srgbClr val="0066CC"/>
                </a:solidFill>
                <a:cs typeface="Tahoma" pitchFamily="34" charset="0"/>
              </a:rPr>
              <a:t>Межбюджетные трансферты</a:t>
            </a:r>
          </a:p>
        </p:txBody>
      </p:sp>
      <p:pic>
        <p:nvPicPr>
          <p:cNvPr id="2062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Rectangle 17"/>
          <p:cNvSpPr>
            <a:spLocks noChangeArrowheads="1"/>
          </p:cNvSpPr>
          <p:nvPr/>
        </p:nvSpPr>
        <p:spPr bwMode="auto">
          <a:xfrm>
            <a:off x="488950" y="5516563"/>
            <a:ext cx="26638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200" b="1" i="1"/>
              <a:t>Дотации - </a:t>
            </a:r>
            <a:r>
              <a:rPr lang="ru-RU" altLang="ru-RU" sz="1200" i="1"/>
              <a:t>предоставляются без определения конкретной цели их использования (аналогия в семейном бюджете: вы даете своему ребенку «карманные» деньги) </a:t>
            </a:r>
            <a:endParaRPr lang="ru-RU" altLang="ru-RU" sz="1200">
              <a:latin typeface="Times New Roman" pitchFamily="18" charset="0"/>
            </a:endParaRPr>
          </a:p>
        </p:txBody>
      </p:sp>
      <p:pic>
        <p:nvPicPr>
          <p:cNvPr id="2064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Rectangle 21"/>
          <p:cNvSpPr>
            <a:spLocks noChangeArrowheads="1"/>
          </p:cNvSpPr>
          <p:nvPr/>
        </p:nvSpPr>
        <p:spPr bwMode="auto">
          <a:xfrm>
            <a:off x="3081338" y="5589588"/>
            <a:ext cx="266382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000" b="1" i="1">
                <a:latin typeface="Times New Roman" pitchFamily="18" charset="0"/>
              </a:rPr>
              <a:t>Субвенции - </a:t>
            </a:r>
            <a:r>
              <a:rPr lang="ru-RU" altLang="ru-RU" sz="1000" i="1">
                <a:latin typeface="Times New Roman" pitchFamily="18" charset="0"/>
              </a:rPr>
              <a:t>предоставляются на финансирование «переданных» другим публично-правовым образованиям полномочий (аналогия в семейном бюджете: вы даете своему ребенку деньги и посылаете его в магазин купить продукты (по списку)</a:t>
            </a:r>
            <a:r>
              <a:rPr lang="ru-RU" altLang="ru-RU" sz="1000">
                <a:latin typeface="Times New Roman" pitchFamily="18" charset="0"/>
              </a:rPr>
              <a:t> </a:t>
            </a:r>
          </a:p>
        </p:txBody>
      </p:sp>
      <p:sp>
        <p:nvSpPr>
          <p:cNvPr id="2067" name="Rectangle 22"/>
          <p:cNvSpPr>
            <a:spLocks noChangeArrowheads="1"/>
          </p:cNvSpPr>
          <p:nvPr/>
        </p:nvSpPr>
        <p:spPr bwMode="auto">
          <a:xfrm>
            <a:off x="5889625" y="5516563"/>
            <a:ext cx="26638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200" b="1" i="1"/>
              <a:t>Субсидии - </a:t>
            </a:r>
            <a:r>
              <a:rPr lang="ru-RU" altLang="ru-RU" sz="1000" i="1"/>
              <a:t>предоставляются на</a:t>
            </a:r>
            <a:r>
              <a:rPr lang="ru-RU" altLang="ru-RU" sz="1200" i="1"/>
              <a:t> </a:t>
            </a:r>
            <a:r>
              <a:rPr lang="ru-RU" altLang="ru-RU" sz="1000" i="1"/>
              <a:t>условиях долевого софинансирования расходов других бюджетов  (аналогия в семейном бюджете: вы «добавляете» денег для того, чтобы ваш ребенок купил себе новый телефон, а остальные он накопил сам)</a:t>
            </a:r>
            <a:r>
              <a:rPr lang="ru-RU" altLang="ru-RU" sz="120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Апекс">
  <a:themeElements>
    <a:clrScheme name="Апекс 1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FFFF"/>
      </a:accent3>
      <a:accent4>
        <a:srgbClr val="000000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Апекс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Апекс 1">
        <a:dk1>
          <a:srgbClr val="000000"/>
        </a:dk1>
        <a:lt1>
          <a:srgbClr val="FFFFFF"/>
        </a:lt1>
        <a:dk2>
          <a:srgbClr val="5A6378"/>
        </a:dk2>
        <a:lt2>
          <a:srgbClr val="D4D4D6"/>
        </a:lt2>
        <a:accent1>
          <a:srgbClr val="F0AD00"/>
        </a:accent1>
        <a:accent2>
          <a:srgbClr val="60B5CC"/>
        </a:accent2>
        <a:accent3>
          <a:srgbClr val="FFFFFF"/>
        </a:accent3>
        <a:accent4>
          <a:srgbClr val="000000"/>
        </a:accent4>
        <a:accent5>
          <a:srgbClr val="F6D3AA"/>
        </a:accent5>
        <a:accent6>
          <a:srgbClr val="56A4B9"/>
        </a:accent6>
        <a:hlink>
          <a:srgbClr val="168BBA"/>
        </a:hlink>
        <a:folHlink>
          <a:srgbClr val="68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Апекс">
  <a:themeElements>
    <a:clrScheme name="Апекс 1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FFFF"/>
      </a:accent3>
      <a:accent4>
        <a:srgbClr val="000000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Апекс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Апекс 1">
        <a:dk1>
          <a:srgbClr val="000000"/>
        </a:dk1>
        <a:lt1>
          <a:srgbClr val="FFFFFF"/>
        </a:lt1>
        <a:dk2>
          <a:srgbClr val="5A6378"/>
        </a:dk2>
        <a:lt2>
          <a:srgbClr val="D4D4D6"/>
        </a:lt2>
        <a:accent1>
          <a:srgbClr val="F0AD00"/>
        </a:accent1>
        <a:accent2>
          <a:srgbClr val="60B5CC"/>
        </a:accent2>
        <a:accent3>
          <a:srgbClr val="FFFFFF"/>
        </a:accent3>
        <a:accent4>
          <a:srgbClr val="000000"/>
        </a:accent4>
        <a:accent5>
          <a:srgbClr val="F6D3AA"/>
        </a:accent5>
        <a:accent6>
          <a:srgbClr val="56A4B9"/>
        </a:accent6>
        <a:hlink>
          <a:srgbClr val="168BBA"/>
        </a:hlink>
        <a:folHlink>
          <a:srgbClr val="68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Апекс">
  <a:themeElements>
    <a:clrScheme name="Апекс 1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FFFF"/>
      </a:accent3>
      <a:accent4>
        <a:srgbClr val="000000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Апекс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Апекс 1">
        <a:dk1>
          <a:srgbClr val="000000"/>
        </a:dk1>
        <a:lt1>
          <a:srgbClr val="FFFFFF"/>
        </a:lt1>
        <a:dk2>
          <a:srgbClr val="5A6378"/>
        </a:dk2>
        <a:lt2>
          <a:srgbClr val="D4D4D6"/>
        </a:lt2>
        <a:accent1>
          <a:srgbClr val="F0AD00"/>
        </a:accent1>
        <a:accent2>
          <a:srgbClr val="60B5CC"/>
        </a:accent2>
        <a:accent3>
          <a:srgbClr val="FFFFFF"/>
        </a:accent3>
        <a:accent4>
          <a:srgbClr val="000000"/>
        </a:accent4>
        <a:accent5>
          <a:srgbClr val="F6D3AA"/>
        </a:accent5>
        <a:accent6>
          <a:srgbClr val="56A4B9"/>
        </a:accent6>
        <a:hlink>
          <a:srgbClr val="168BBA"/>
        </a:hlink>
        <a:folHlink>
          <a:srgbClr val="68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biudzhet_dlia_grazhdan_48842</Template>
  <TotalTime>16191</TotalTime>
  <Words>8436</Words>
  <Application>Microsoft Office PowerPoint</Application>
  <PresentationFormat>Лист A4 (210x297 мм)</PresentationFormat>
  <Paragraphs>1348</Paragraphs>
  <Slides>80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80</vt:i4>
      </vt:variant>
    </vt:vector>
  </HeadingPairs>
  <TitlesOfParts>
    <vt:vector size="87" baseType="lpstr">
      <vt:lpstr>Апекс</vt:lpstr>
      <vt:lpstr>1_Апекс</vt:lpstr>
      <vt:lpstr>2_Апекс</vt:lpstr>
      <vt:lpstr>Диаграмма</vt:lpstr>
      <vt:lpstr>Worksheet</vt:lpstr>
      <vt:lpstr>Chart</vt:lpstr>
      <vt:lpstr>Лист</vt:lpstr>
      <vt:lpstr>Презентация PowerPoint</vt:lpstr>
      <vt:lpstr>Презентация PowerPoint</vt:lpstr>
      <vt:lpstr>Презентация PowerPoint</vt:lpstr>
      <vt:lpstr>Содержание</vt:lpstr>
      <vt:lpstr>Вводная часть</vt:lpstr>
      <vt:lpstr>Презентация PowerPoint</vt:lpstr>
      <vt:lpstr>      Каждое публично-правовое образование имеет свой бюджет. Свой бюджет есть у каждого поселения Ершичского района и свой бюджет есть у муниципального образования -Ершичский район Смоленской области (бюджет муниципального района).      Свод бюджетов на соответствующей территории представляет собой консолидированный бюджет. Консолидированный бюджет муниципального образования Ершичский район Смоленской области представлен на схеме: </vt:lpstr>
      <vt:lpstr>Презентация PowerPoint</vt:lpstr>
      <vt:lpstr>Межбюджетные трансферты – денежные средства, перечисляемые из одного бюджета бюджетной системы РФ другому бюджету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  ПАРАМЕТРЫ  БЮДЖЕТА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Инвестиционные вложения Ершичского района</vt:lpstr>
      <vt:lpstr>Доходы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межбюджетных трансфертов бюджета муниципального образования – Ершичский район Смоленской области за 2023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Глоссарий</vt:lpstr>
      <vt:lpstr>Презентация PowerPoint</vt:lpstr>
    </vt:vector>
  </TitlesOfParts>
  <Company>NhT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«БЮДЖЕТ ДЛЯ ГРАЖДАН» на 2017 год и на плановый период 2018 и 2019 годов</dc:title>
  <dc:creator>user</dc:creator>
  <cp:lastModifiedBy>Fin_Uliya</cp:lastModifiedBy>
  <cp:revision>950</cp:revision>
  <cp:lastPrinted>2024-03-20T08:16:48Z</cp:lastPrinted>
  <dcterms:created xsi:type="dcterms:W3CDTF">2017-01-27T07:05:10Z</dcterms:created>
  <dcterms:modified xsi:type="dcterms:W3CDTF">2024-11-25T13:37:50Z</dcterms:modified>
</cp:coreProperties>
</file>