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5" r:id="rId3"/>
    <p:sldId id="271" r:id="rId4"/>
    <p:sldId id="273" r:id="rId5"/>
    <p:sldId id="303" r:id="rId6"/>
    <p:sldId id="307" r:id="rId7"/>
    <p:sldId id="293" r:id="rId8"/>
    <p:sldId id="297" r:id="rId9"/>
    <p:sldId id="301" r:id="rId10"/>
  </p:sldIdLst>
  <p:sldSz cx="9144000" cy="6858000" type="screen4x3"/>
  <p:notesSz cx="681196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2810" autoAdjust="0"/>
  </p:normalViewPr>
  <p:slideViewPr>
    <p:cSldViewPr>
      <p:cViewPr varScale="1">
        <p:scale>
          <a:sx n="77" d="100"/>
          <a:sy n="77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7FCE1-5377-4CD5-BF94-3B66FDFB2299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988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213" y="9440863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B4708-02DC-4A17-AF7A-9FFD6B933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3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B4708-02DC-4A17-AF7A-9FFD6B933B8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0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B4708-02DC-4A17-AF7A-9FFD6B933B8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58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4776" y="1124744"/>
            <a:ext cx="8107704" cy="3672408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Ершичская</a:t>
            </a: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территориальная избирательная комиссия Смоленской области</a:t>
            </a:r>
            <a:b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>
                <a:solidFill>
                  <a:srgbClr val="FF0000"/>
                </a:solidFill>
              </a:rPr>
              <a:t/>
            </a:r>
            <a:br>
              <a:rPr lang="ru-RU" sz="2700" b="1" dirty="0">
                <a:solidFill>
                  <a:srgbClr val="FF0000"/>
                </a:solidFill>
              </a:rPr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="" xmlns:a16="http://schemas.microsoft.com/office/drawing/2014/main" xmlns:lc="http://schemas.openxmlformats.org/drawingml/2006/lockedCanvas" id="{9E4BC90E-DD5A-441A-BB22-E638BF244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7656">
            <a:off x="-82565" y="143300"/>
            <a:ext cx="6178286" cy="230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56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: скругленные углы 5">
            <a:extLst>
              <a:ext uri="{FF2B5EF4-FFF2-40B4-BE49-F238E27FC236}">
                <a16:creationId xmlns="" xmlns:a16="http://schemas.microsoft.com/office/drawing/2014/main" id="{FF83C935-F295-4A2F-B9DE-5DB3AB00FF4D}"/>
              </a:ext>
            </a:extLst>
          </p:cNvPr>
          <p:cNvSpPr/>
          <p:nvPr/>
        </p:nvSpPr>
        <p:spPr>
          <a:xfrm>
            <a:off x="897390" y="188640"/>
            <a:ext cx="7360261" cy="940158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76200" cap="flat" cmpd="sng" algn="ctr">
            <a:solidFill>
              <a:srgbClr val="00B0F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Документы  содержащие нормы и правила организации работы в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Ершичской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ТИК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5" y="1324894"/>
            <a:ext cx="3528392" cy="1972288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Федеральный закон от </a:t>
            </a:r>
          </a:p>
          <a:p>
            <a:pPr algn="ctr"/>
            <a:r>
              <a:rPr lang="ru-RU" b="1" dirty="0"/>
              <a:t> 12 июня  2002 года № 67-ФЗ</a:t>
            </a:r>
          </a:p>
          <a:p>
            <a:pPr algn="ctr"/>
            <a:r>
              <a:rPr lang="ru-RU" b="1" dirty="0"/>
              <a:t> «Об основных гарантиях избирательных прав и права на участие в референдуме граждан Российской Федерации»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917" y="1332836"/>
            <a:ext cx="3324734" cy="1880140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Областной закон от</a:t>
            </a:r>
          </a:p>
          <a:p>
            <a:pPr algn="ctr"/>
            <a:r>
              <a:rPr lang="ru-RU" b="1" dirty="0"/>
              <a:t> 24 апреля 2003 года </a:t>
            </a:r>
          </a:p>
          <a:p>
            <a:pPr algn="ctr"/>
            <a:r>
              <a:rPr lang="ru-RU" b="1" dirty="0"/>
              <a:t>№ 12-з «Об избирательных</a:t>
            </a:r>
          </a:p>
          <a:p>
            <a:pPr algn="ctr"/>
            <a:r>
              <a:rPr lang="ru-RU" b="1" dirty="0"/>
              <a:t>комиссиях, комиссиях референдума в Смоленской области»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54297" y="3487521"/>
            <a:ext cx="2890112" cy="676178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ПОСТАНОВЛЕНИЯ   ЦИК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03648" y="3637424"/>
            <a:ext cx="3744415" cy="1578750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РЕГЛАМЕНТ  ТИК</a:t>
            </a:r>
          </a:p>
          <a:p>
            <a:pPr algn="ctr"/>
            <a:r>
              <a:rPr lang="ru-RU" b="1" dirty="0"/>
              <a:t>Утвержден постановлением ТИК </a:t>
            </a:r>
          </a:p>
          <a:p>
            <a:pPr algn="ctr"/>
            <a:r>
              <a:rPr lang="ru-RU" b="1" dirty="0"/>
              <a:t>от 15.02.2021г №3/10</a:t>
            </a:r>
          </a:p>
          <a:p>
            <a:pPr algn="ctr"/>
            <a:r>
              <a:rPr lang="ru-RU" b="1" dirty="0"/>
              <a:t>(в редакции постановления </a:t>
            </a:r>
          </a:p>
          <a:p>
            <a:pPr algn="ctr"/>
            <a:r>
              <a:rPr lang="ru-RU" b="1" dirty="0"/>
              <a:t>от 13.06.2024г № 136/529)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17629" y="4618488"/>
            <a:ext cx="2898582" cy="645359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ПОСТАНОВЛЕНИЯ   ИКСО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26098" y="5670212"/>
            <a:ext cx="2890113" cy="687346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ПОСТАНОВЛЕНИЯ  ТИК</a:t>
            </a:r>
            <a:endParaRPr lang="ru-RU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4F25E6F-D727-4823-B3F8-38708305F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3340">
            <a:off x="219331" y="5590363"/>
            <a:ext cx="4430898" cy="84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9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027" y="-604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8604448" cy="5085184"/>
          </a:xfrm>
        </p:spPr>
        <p:txBody>
          <a:bodyPr>
            <a:normAutofit/>
          </a:bodyPr>
          <a:lstStyle/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0714FC48-5EC9-43C5-8FAA-1A5E4B3B9412}"/>
              </a:ext>
            </a:extLst>
          </p:cNvPr>
          <p:cNvSpPr/>
          <p:nvPr/>
        </p:nvSpPr>
        <p:spPr>
          <a:xfrm>
            <a:off x="1115616" y="188639"/>
            <a:ext cx="7416824" cy="23762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Ершичская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территориальная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избирательная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Смоленской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сформирована на территории муниципального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Ершичский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округ»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постановлением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избирательной комиссии  Смоленской области    от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161/1265-7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xmlns="" id="{F505F592-3182-4F89-A0E1-E524B2E52225}"/>
              </a:ext>
            </a:extLst>
          </p:cNvPr>
          <p:cNvSpPr/>
          <p:nvPr/>
        </p:nvSpPr>
        <p:spPr>
          <a:xfrm>
            <a:off x="294231" y="2708920"/>
            <a:ext cx="2520280" cy="1604531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коллегиальным органом, состоит из 7 членов с правом решающего голоса</a:t>
            </a:r>
          </a:p>
        </p:txBody>
      </p:sp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xmlns="" id="{9033FC5E-B1ED-4A7C-BB92-AA205305D274}"/>
              </a:ext>
            </a:extLst>
          </p:cNvPr>
          <p:cNvSpPr/>
          <p:nvPr/>
        </p:nvSpPr>
        <p:spPr>
          <a:xfrm>
            <a:off x="5796136" y="2727445"/>
            <a:ext cx="3168352" cy="1617026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свою деятельность открыто и гласно в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требованиями Федерального закона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67-ФЗ</a:t>
            </a:r>
          </a:p>
        </p:txBody>
      </p:sp>
      <p:sp>
        <p:nvSpPr>
          <p:cNvPr id="16" name="Блок-схема: альтернативный процесс 15">
            <a:extLst>
              <a:ext uri="{FF2B5EF4-FFF2-40B4-BE49-F238E27FC236}">
                <a16:creationId xmlns:a16="http://schemas.microsoft.com/office/drawing/2014/main" xmlns="" id="{AF2A51C1-8069-485B-9A9C-AC11442358CD}"/>
              </a:ext>
            </a:extLst>
          </p:cNvPr>
          <p:cNvSpPr/>
          <p:nvPr/>
        </p:nvSpPr>
        <p:spPr>
          <a:xfrm>
            <a:off x="270833" y="4509120"/>
            <a:ext cx="5885343" cy="2016224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подготовку и проведение выборов, референдумов на территории муниципального образования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Ершичский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округ» Смоленской области в соответствии с компетенцией, установленной федеральным и областным законодательством о выборах и референдумах. 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87824" y="2727445"/>
            <a:ext cx="2664296" cy="16007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на постоянной основе,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полномочий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лет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06AFF7B-2208-4939-A65F-78FD6B4C01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599130"/>
            <a:ext cx="2448272" cy="20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4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9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359224" cy="4680520"/>
          </a:xfrm>
        </p:spPr>
        <p:txBody>
          <a:bodyPr>
            <a:normAutofit/>
          </a:bodyPr>
          <a:lstStyle/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xmlns="" id="{CB55B16D-B4A2-41BA-AA13-8AE044072D19}"/>
              </a:ext>
            </a:extLst>
          </p:cNvPr>
          <p:cNvSpPr/>
          <p:nvPr/>
        </p:nvSpPr>
        <p:spPr>
          <a:xfrm>
            <a:off x="179512" y="1484784"/>
            <a:ext cx="3672408" cy="1785872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Телюкова</a:t>
            </a:r>
            <a:r>
              <a:rPr lang="ru-RU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Викторовна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комиссии</a:t>
            </a:r>
          </a:p>
          <a:p>
            <a:pPr marL="0" marR="0" lvl="0" indent="0" algn="just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выдвижения -  Президиум Регионального политического совета Смоленского регионального отделения Всероссийской политической партии «ЕДИНАЯ РОССИЯ»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xmlns="" id="{38A9885C-C814-41EB-BDD4-74BC88ACC23C}"/>
              </a:ext>
            </a:extLst>
          </p:cNvPr>
          <p:cNvSpPr/>
          <p:nvPr/>
        </p:nvSpPr>
        <p:spPr>
          <a:xfrm>
            <a:off x="469109" y="3045293"/>
            <a:ext cx="3782093" cy="2117369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Напреева</a:t>
            </a:r>
            <a:r>
              <a:rPr lang="ru-RU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Ивановна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 председателя комиссии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выдвижения – Совет регионального отделения Политической партии «РОССИЙСКАЯ ПАРТИЯ ПЕНСИОНЕРОВ ЗА СОЦИАЛЬНУЮ СПРАВЕДЛИВОСТЬ»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виток: горизонтальный 7">
            <a:extLst>
              <a:ext uri="{FF2B5EF4-FFF2-40B4-BE49-F238E27FC236}">
                <a16:creationId xmlns:a16="http://schemas.microsoft.com/office/drawing/2014/main" xmlns="" id="{E4A3A2BB-FA05-4229-836C-06CF7C5D1EF2}"/>
              </a:ext>
            </a:extLst>
          </p:cNvPr>
          <p:cNvSpPr/>
          <p:nvPr/>
        </p:nvSpPr>
        <p:spPr>
          <a:xfrm>
            <a:off x="905497" y="4934612"/>
            <a:ext cx="3606005" cy="1638275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Лащенкова</a:t>
            </a:r>
            <a:r>
              <a:rPr lang="ru-RU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Владимировна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 комиссии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выдвижения – Собрание избирателей по месту работы</a:t>
            </a:r>
          </a:p>
        </p:txBody>
      </p:sp>
      <p:sp>
        <p:nvSpPr>
          <p:cNvPr id="12" name="Свиток: горизонтальный 11">
            <a:extLst>
              <a:ext uri="{FF2B5EF4-FFF2-40B4-BE49-F238E27FC236}">
                <a16:creationId xmlns:a16="http://schemas.microsoft.com/office/drawing/2014/main" xmlns="" id="{048CC881-28C4-40E7-938D-36945B7FB2A7}"/>
              </a:ext>
            </a:extLst>
          </p:cNvPr>
          <p:cNvSpPr/>
          <p:nvPr/>
        </p:nvSpPr>
        <p:spPr>
          <a:xfrm rot="10800000" flipH="1" flipV="1">
            <a:off x="4067944" y="0"/>
            <a:ext cx="4392488" cy="1995759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Вырвина</a:t>
            </a:r>
            <a:r>
              <a:rPr lang="ru-RU" sz="1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Зоя Михайловна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комиссии с правом решающего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голоса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выдвижения – Координационный Совет Смоленского регионального отделения Политической партии ЛДПР – Либерально-демократической партии России</a:t>
            </a:r>
          </a:p>
        </p:txBody>
      </p:sp>
      <p:sp>
        <p:nvSpPr>
          <p:cNvPr id="14" name="Свиток: горизонтальный 13">
            <a:extLst>
              <a:ext uri="{FF2B5EF4-FFF2-40B4-BE49-F238E27FC236}">
                <a16:creationId xmlns:a16="http://schemas.microsoft.com/office/drawing/2014/main" xmlns="" id="{3DE4BB7A-61D6-4029-9DD9-27D5CD778630}"/>
              </a:ext>
            </a:extLst>
          </p:cNvPr>
          <p:cNvSpPr/>
          <p:nvPr/>
        </p:nvSpPr>
        <p:spPr>
          <a:xfrm>
            <a:off x="4356816" y="1630937"/>
            <a:ext cx="4319640" cy="1798063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Савковский</a:t>
            </a:r>
            <a:r>
              <a:rPr lang="ru-RU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Николай Владимирович</a:t>
            </a:r>
            <a:endParaRPr lang="ru-RU" sz="1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комиссии с правом решающего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голоса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выдвижения –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Бюро Совета регионального отделения Социалистической политической партии СПРАВЕДЛИВАЯ РОССИЯ в Смоленской области</a:t>
            </a:r>
          </a:p>
          <a:p>
            <a:pPr algn="just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виток: горизонтальный 14">
            <a:extLst>
              <a:ext uri="{FF2B5EF4-FFF2-40B4-BE49-F238E27FC236}">
                <a16:creationId xmlns:a16="http://schemas.microsoft.com/office/drawing/2014/main" xmlns="" id="{144A282F-2250-4259-8CE8-E751506694F2}"/>
              </a:ext>
            </a:extLst>
          </p:cNvPr>
          <p:cNvSpPr/>
          <p:nvPr/>
        </p:nvSpPr>
        <p:spPr>
          <a:xfrm>
            <a:off x="4953895" y="4797152"/>
            <a:ext cx="4082601" cy="1913196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Татаринцева Мария Ивановна</a:t>
            </a:r>
            <a:endParaRPr lang="ru-RU" sz="1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комиссии с правом решающего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голоса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выдвижения – Бюро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Ершичского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районного отделения политической партии «КОММУНИСТИЧЕСКАЯ ПАРТИЯ РОССИЙСКОЙ ФЕДЕРАЦИИ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виток: горизонтальный 15">
            <a:extLst>
              <a:ext uri="{FF2B5EF4-FFF2-40B4-BE49-F238E27FC236}">
                <a16:creationId xmlns:a16="http://schemas.microsoft.com/office/drawing/2014/main" xmlns="" id="{9C757BA2-42F9-4867-AF72-9A976C81A324}"/>
              </a:ext>
            </a:extLst>
          </p:cNvPr>
          <p:cNvSpPr/>
          <p:nvPr/>
        </p:nvSpPr>
        <p:spPr>
          <a:xfrm>
            <a:off x="4687240" y="3024187"/>
            <a:ext cx="4205240" cy="2084582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Степанова Ольга Сергеевна</a:t>
            </a:r>
            <a:endParaRPr lang="ru-RU" sz="1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комиссии с правом решающего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голоса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выдвижения – Бюро Совета регионального отделения Социалистической политической партии СПРАВЕДЛИВАЯ РОССИЯ в Смоленской области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756" y="26765"/>
            <a:ext cx="3851920" cy="14127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 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ЕРШИЧСКОЙ ТЕРРИТОРИАЛЬНОЙ ИЗБИРАТЕЛЬНОЙ КОМИССИИ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СМОЛЕНСКОЙ ОБЛАСТИ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4" y="26766"/>
            <a:ext cx="754713" cy="7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28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260648"/>
            <a:ext cx="6336704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ЕРШИЧСКАЯ  ТИК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EBD9617-5755-43EB-B380-846D8D41F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9" y="1143471"/>
            <a:ext cx="3487114" cy="27450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A8095A1-D068-40A1-8412-B01A2823B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01" y="788329"/>
            <a:ext cx="2150414" cy="2640671"/>
          </a:xfrm>
          <a:prstGeom prst="rect">
            <a:avLst/>
          </a:prstGeom>
          <a:ln>
            <a:solidFill>
              <a:srgbClr val="002060"/>
            </a:solidFill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45" y="4293096"/>
            <a:ext cx="3035473" cy="185385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D76902A-7F2B-4B5D-B21A-0975F6E92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532" y="3888492"/>
            <a:ext cx="2234027" cy="2563318"/>
          </a:xfrm>
          <a:prstGeom prst="rect">
            <a:avLst/>
          </a:prstGeom>
          <a:ln>
            <a:solidFill>
              <a:srgbClr val="002060"/>
            </a:solidFill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71" y="3645024"/>
            <a:ext cx="1934544" cy="2573696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893" y="1064825"/>
            <a:ext cx="1884603" cy="258020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96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19256" cy="216024"/>
          </a:xfrm>
          <a:ln w="38100">
            <a:noFill/>
            <a:prstDash val="solid"/>
          </a:ln>
        </p:spPr>
        <p:txBody>
          <a:bodyPr>
            <a:noAutofit/>
          </a:bodyPr>
          <a:lstStyle/>
          <a:p>
            <a:pPr lvl="0"/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Gabriola" panose="04040605051002020D02" pitchFamily="82" charset="0"/>
              </a:rPr>
              <a:t/>
            </a:r>
            <a:b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Gabriola" panose="04040605051002020D02" pitchFamily="82" charset="0"/>
              </a:rPr>
            </a:br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Gabriola" panose="04040605051002020D02" pitchFamily="82" charset="0"/>
              </a:rPr>
              <a:t/>
            </a:r>
            <a:b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Gabriola" panose="04040605051002020D02" pitchFamily="82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0"/>
            <a:ext cx="7416824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563888" y="1733454"/>
            <a:ext cx="5400600" cy="363976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муниципального образования «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Ершичский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округ» Смоленской области    для проведения выборов  созданы 7 избирательных участков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участковых избирательных комиссий входят 55 членов комиссий  с правом решающего голоса.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77639" y="5588842"/>
            <a:ext cx="741682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1 июля 2025 года на территории муниципального образования 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Ершичский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 Смоленской области зарегистрировано  4713  избирателей.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2808312" cy="2664296"/>
          </a:xfrm>
          <a:prstGeom prst="rect">
            <a:avLst/>
          </a:prstGeom>
          <a:ln w="76200">
            <a:solidFill>
              <a:srgbClr val="21A5AF"/>
            </a:solidFill>
          </a:ln>
          <a:effectLst>
            <a:glow rad="228600">
              <a:srgbClr val="5B9BD5">
                <a:satMod val="175000"/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19293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19256" cy="216024"/>
          </a:xfrm>
          <a:ln w="38100">
            <a:noFill/>
            <a:prstDash val="solid"/>
          </a:ln>
        </p:spPr>
        <p:txBody>
          <a:bodyPr>
            <a:noAutofit/>
          </a:bodyPr>
          <a:lstStyle/>
          <a:p>
            <a:pPr lvl="0"/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Gabriola" panose="04040605051002020D02" pitchFamily="82" charset="0"/>
              </a:rPr>
              <a:t/>
            </a:r>
            <a:b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Gabriola" panose="04040605051002020D02" pitchFamily="82" charset="0"/>
              </a:rPr>
            </a:br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Gabriola" panose="04040605051002020D02" pitchFamily="82" charset="0"/>
              </a:rPr>
              <a:t/>
            </a:r>
            <a:b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Gabriola" panose="04040605051002020D02" pitchFamily="82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9" y="45656"/>
            <a:ext cx="2170111" cy="8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688333" y="91184"/>
            <a:ext cx="5988123" cy="480681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участковых избирательных комиссий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88122A7-9350-43A0-B58C-835D198D6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626" y="3281287"/>
            <a:ext cx="2938442" cy="34607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4E7FC7A-A214-45B8-963A-63B548071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156" y="724398"/>
            <a:ext cx="3987454" cy="295285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AE451E7-9523-4E02-980A-6250B1FD00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009" y="571865"/>
            <a:ext cx="2171383" cy="33410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18E56C-DCDA-4D34-8ED7-E6E5EBE1DB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02"/>
          <a:stretch/>
        </p:blipFill>
        <p:spPr>
          <a:xfrm>
            <a:off x="6160579" y="3986058"/>
            <a:ext cx="2845441" cy="2539286"/>
          </a:xfrm>
          <a:prstGeom prst="roundRect">
            <a:avLst/>
          </a:prstGeom>
          <a:ln w="57150">
            <a:solidFill>
              <a:srgbClr val="4472C4">
                <a:lumMod val="60000"/>
                <a:lumOff val="40000"/>
              </a:srgb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09F1A5-FE20-30CB-2F9A-28BB858DD8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40" y="3778458"/>
            <a:ext cx="3210320" cy="2604013"/>
          </a:xfrm>
          <a:prstGeom prst="roundRect">
            <a:avLst/>
          </a:prstGeom>
          <a:ln w="57150">
            <a:solidFill>
              <a:srgbClr val="8FAADC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7AFFC0-A957-1876-5DF5-094921652BF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9" b="16044"/>
          <a:stretch/>
        </p:blipFill>
        <p:spPr>
          <a:xfrm>
            <a:off x="683568" y="1074993"/>
            <a:ext cx="2005642" cy="2334785"/>
          </a:xfrm>
          <a:prstGeom prst="roundRect">
            <a:avLst/>
          </a:prstGeom>
          <a:ln w="57150">
            <a:solidFill>
              <a:srgbClr val="4472C4">
                <a:lumMod val="60000"/>
                <a:lumOff val="4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044085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4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19256" cy="216024"/>
          </a:xfrm>
          <a:ln w="38100">
            <a:noFill/>
            <a:prstDash val="solid"/>
          </a:ln>
        </p:spPr>
        <p:txBody>
          <a:bodyPr>
            <a:noAutofit/>
          </a:bodyPr>
          <a:lstStyle/>
          <a:p>
            <a:pPr lvl="0"/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Gabriola" panose="04040605051002020D02" pitchFamily="82" charset="0"/>
              </a:rPr>
              <a:t/>
            </a:r>
            <a:b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Gabriola" panose="04040605051002020D02" pitchFamily="82" charset="0"/>
              </a:rPr>
            </a:br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Gabriola" panose="04040605051002020D02" pitchFamily="82" charset="0"/>
              </a:rPr>
              <a:t/>
            </a:r>
            <a:b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Gabriola" panose="04040605051002020D02" pitchFamily="82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xmlns="" id="{11C8CA16-489B-4A75-A2D0-5E5ACF5CE623}"/>
              </a:ext>
            </a:extLst>
          </p:cNvPr>
          <p:cNvSpPr/>
          <p:nvPr/>
        </p:nvSpPr>
        <p:spPr>
          <a:xfrm>
            <a:off x="3707904" y="257474"/>
            <a:ext cx="5286606" cy="453967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взаимодействия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Ершичской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ТИК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другими участниками избирательного процесса,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получение 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через СЭД,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учета списков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избирателей,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сведений о   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местонахождении участковых избирательных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комиссий и их составе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документов,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 ходе голосования на территории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Ершичского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в дни голосования,   подведение итогов голосования – всё это обязанности системного  администратора 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 автоматизированной системы 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«Выборы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территории муниципального образования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Ершичский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округ»  Смоленской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эксплуатацией системы ГАС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занимается ведущий специалист - 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Дроздова Галина Александровна. </a:t>
            </a:r>
            <a:endParaRPr lang="ru-RU" sz="1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3711E68-8716-45FF-8E30-9FC61088C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8" y="400678"/>
            <a:ext cx="3032554" cy="2446757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3" y="3432169"/>
            <a:ext cx="3003260" cy="273630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941168"/>
            <a:ext cx="3437926" cy="157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6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19256" cy="216024"/>
          </a:xfrm>
          <a:ln w="38100">
            <a:noFill/>
            <a:prstDash val="solid"/>
          </a:ln>
        </p:spPr>
        <p:txBody>
          <a:bodyPr>
            <a:noAutofit/>
          </a:bodyPr>
          <a:lstStyle/>
          <a:p>
            <a:pPr lvl="0"/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Gabriola" panose="04040605051002020D02" pitchFamily="82" charset="0"/>
              </a:rPr>
              <a:t/>
            </a:r>
            <a:b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Gabriola" panose="04040605051002020D02" pitchFamily="82" charset="0"/>
              </a:rPr>
            </a:br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Gabriola" panose="04040605051002020D02" pitchFamily="82" charset="0"/>
              </a:rPr>
              <a:t/>
            </a:r>
            <a:b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Gabriola" panose="04040605051002020D02" pitchFamily="82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13176"/>
            <a:ext cx="8242300" cy="134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187623" y="404663"/>
            <a:ext cx="7366287" cy="4608513"/>
          </a:xfrm>
          <a:prstGeom prst="round2DiagRect">
            <a:avLst>
              <a:gd name="adj1" fmla="val 7264"/>
              <a:gd name="adj2" fmla="val 9571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Ершичская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территориальная избирательная комиссия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выступает организатором  и контролёром избирательных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Ершичского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обеспечивая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демократичность 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законность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деятельности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Ершичской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ТИК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участковых избирательных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комиссий,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ведении регистра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избирателей,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законов при проведении выборов, формирование резерва участковых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комиссий, проведение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 мероприятий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членами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избирательных комиссий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 информирование избирателей,  контроле  за оснащением участковых избирательных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комиссий технологическим оборудованием, оборудованием видеосъёмки 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видеофиксации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избирательного процесса на территории 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Ершичского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округа.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020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4101</TotalTime>
  <Words>594</Words>
  <Application>Microsoft Office PowerPoint</Application>
  <PresentationFormat>Экран (4:3)</PresentationFormat>
  <Paragraphs>78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     Ершичская территориальная избирательная комиссия Смоленской области      </vt:lpstr>
      <vt:lpstr>Презентация PowerPoint</vt:lpstr>
      <vt:lpstr>      </vt:lpstr>
      <vt:lpstr>      </vt:lpstr>
      <vt:lpstr>Презентация PowerPoint</vt:lpstr>
      <vt:lpstr>   </vt:lpstr>
      <vt:lpstr>   </vt:lpstr>
      <vt:lpstr>   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Ежегодный областной конкурс «Лучший муниципальный служащий» Номинация    «История, правовое, организационное, кадровое и  информационное обеспечение»  Аспекты работы муниципальных архивов   по обеспечению сохранности и использования  архивных документов (на примере работы архивного отдела Администрации муниципального  образования – Ершичский район Смоленской области)   Лащенкова Елена Владимировна, начальник архивного отдела Администрации муниципального образования –Ершичский район Смоленской области</dc:title>
  <dc:creator>ЛащенковаЕВ</dc:creator>
  <cp:lastModifiedBy>Admin</cp:lastModifiedBy>
  <cp:revision>190</cp:revision>
  <cp:lastPrinted>2022-11-27T10:15:54Z</cp:lastPrinted>
  <dcterms:created xsi:type="dcterms:W3CDTF">2021-01-20T06:35:19Z</dcterms:created>
  <dcterms:modified xsi:type="dcterms:W3CDTF">2026-03-13T09:26:29Z</dcterms:modified>
</cp:coreProperties>
</file>