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60" r:id="rId2"/>
    <p:sldId id="261" r:id="rId3"/>
    <p:sldId id="262" r:id="rId4"/>
    <p:sldId id="263" r:id="rId5"/>
    <p:sldId id="264" r:id="rId6"/>
    <p:sldId id="265" r:id="rId7"/>
    <p:sldId id="266" r:id="rId8"/>
    <p:sldId id="267" r:id="rId9"/>
    <p:sldId id="297" r:id="rId10"/>
    <p:sldId id="268" r:id="rId11"/>
    <p:sldId id="269" r:id="rId12"/>
    <p:sldId id="270" r:id="rId13"/>
    <p:sldId id="271" r:id="rId14"/>
    <p:sldId id="273" r:id="rId15"/>
    <p:sldId id="296" r:id="rId16"/>
    <p:sldId id="275" r:id="rId17"/>
    <p:sldId id="278" r:id="rId18"/>
    <p:sldId id="295" r:id="rId19"/>
    <p:sldId id="298"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Lst>
  <p:sldSz cx="7559675" cy="7559675"/>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81"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4CCBD4"/>
    <a:srgbClr val="00CC00"/>
    <a:srgbClr val="66FF33"/>
    <a:srgbClr val="00AEFF"/>
    <a:srgbClr val="7CD9E0"/>
    <a:srgbClr val="EBE352"/>
    <a:srgbClr val="4D7FBF"/>
    <a:srgbClr val="79BC58"/>
    <a:srgbClr val="E8E8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98" autoAdjust="0"/>
    <p:restoredTop sz="93449" autoAdjust="0"/>
  </p:normalViewPr>
  <p:slideViewPr>
    <p:cSldViewPr snapToGrid="0">
      <p:cViewPr varScale="1">
        <p:scale>
          <a:sx n="99" d="100"/>
          <a:sy n="99" d="100"/>
        </p:scale>
        <p:origin x="-2598" y="-66"/>
      </p:cViewPr>
      <p:guideLst>
        <p:guide orient="horz" pos="2381"/>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35597059255968588"/>
          <c:y val="8.921633719560515E-2"/>
          <c:w val="0.56720541587252149"/>
          <c:h val="0.89498585987371237"/>
        </c:manualLayout>
      </c:layout>
      <c:pie3DChart>
        <c:varyColors val="1"/>
        <c:ser>
          <c:idx val="0"/>
          <c:order val="0"/>
          <c:tx>
            <c:strRef>
              <c:f>Лист1!$B$1</c:f>
              <c:strCache>
                <c:ptCount val="1"/>
                <c:pt idx="0">
                  <c:v>Столбец1</c:v>
                </c:pt>
              </c:strCache>
            </c:strRef>
          </c:tx>
          <c:dPt>
            <c:idx val="0"/>
            <c:bubble3D val="0"/>
            <c:explosion val="8"/>
            <c:spPr>
              <a:solidFill>
                <a:srgbClr val="C0D03C"/>
              </a:solidFill>
              <a:ln w="19050">
                <a:solidFill>
                  <a:schemeClr val="accent6">
                    <a:lumMod val="75000"/>
                  </a:schemeClr>
                </a:solidFill>
              </a:ln>
              <a:effectLst>
                <a:innerShdw blurRad="114300">
                  <a:schemeClr val="accent6">
                    <a:lumMod val="75000"/>
                  </a:schemeClr>
                </a:innerShdw>
              </a:effectLst>
              <a:scene3d>
                <a:camera prst="orthographicFront"/>
                <a:lightRig rig="threePt" dir="t"/>
              </a:scene3d>
              <a:sp3d contourW="19050" prstMaterial="flat">
                <a:contourClr>
                  <a:schemeClr val="accent6">
                    <a:lumMod val="75000"/>
                  </a:schemeClr>
                </a:contourClr>
              </a:sp3d>
            </c:spPr>
            <c:extLst xmlns:c16r2="http://schemas.microsoft.com/office/drawing/2015/06/chart">
              <c:ext xmlns:c16="http://schemas.microsoft.com/office/drawing/2014/chart" uri="{C3380CC4-5D6E-409C-BE32-E72D297353CC}">
                <c16:uniqueId val="{00000001-1959-4126-A4D1-A99845705119}"/>
              </c:ext>
            </c:extLst>
          </c:dPt>
          <c:dPt>
            <c:idx val="1"/>
            <c:bubble3D val="0"/>
            <c:explosion val="7"/>
            <c:spPr>
              <a:solidFill>
                <a:srgbClr val="6C8EBE"/>
              </a:solidFill>
              <a:ln w="19050">
                <a:solidFill>
                  <a:schemeClr val="accent5">
                    <a:lumMod val="75000"/>
                  </a:schemeClr>
                </a:solidFill>
              </a:ln>
              <a:effectLst>
                <a:innerShdw blurRad="114300">
                  <a:schemeClr val="accent5">
                    <a:lumMod val="75000"/>
                  </a:schemeClr>
                </a:innerShdw>
              </a:effectLst>
              <a:scene3d>
                <a:camera prst="orthographicFront"/>
                <a:lightRig rig="threePt" dir="t"/>
              </a:scene3d>
              <a:sp3d contourW="19050" prstMaterial="flat">
                <a:contourClr>
                  <a:schemeClr val="accent5">
                    <a:lumMod val="75000"/>
                  </a:schemeClr>
                </a:contourClr>
              </a:sp3d>
            </c:spPr>
            <c:extLst xmlns:c16r2="http://schemas.microsoft.com/office/drawing/2015/06/chart">
              <c:ext xmlns:c16="http://schemas.microsoft.com/office/drawing/2014/chart" uri="{C3380CC4-5D6E-409C-BE32-E72D297353CC}">
                <c16:uniqueId val="{00000003-1959-4126-A4D1-A99845705119}"/>
              </c:ext>
            </c:extLst>
          </c:dPt>
          <c:dPt>
            <c:idx val="2"/>
            <c:bubble3D val="0"/>
            <c:explosion val="9"/>
            <c:spPr>
              <a:solidFill>
                <a:srgbClr val="25B8CA"/>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xmlns:c16r2="http://schemas.microsoft.com/office/drawing/2015/06/chart">
              <c:ext xmlns:c16="http://schemas.microsoft.com/office/drawing/2014/chart" uri="{C3380CC4-5D6E-409C-BE32-E72D297353CC}">
                <c16:uniqueId val="{00000005-1959-4126-A4D1-A99845705119}"/>
              </c:ext>
            </c:extLst>
          </c:dPt>
          <c:dPt>
            <c:idx val="3"/>
            <c:bubble3D val="0"/>
            <c:explosion val="8"/>
            <c:spPr>
              <a:solidFill>
                <a:srgbClr val="EBE352"/>
              </a:solidFill>
              <a:ln w="19050">
                <a:solidFill>
                  <a:schemeClr val="accent6">
                    <a:lumMod val="60000"/>
                    <a:lumMod val="75000"/>
                  </a:schemeClr>
                </a:solidFill>
              </a:ln>
              <a:effectLst>
                <a:innerShdw blurRad="114300">
                  <a:schemeClr val="accent6">
                    <a:lumMod val="60000"/>
                    <a:lumMod val="75000"/>
                  </a:schemeClr>
                </a:innerShdw>
              </a:effectLst>
              <a:scene3d>
                <a:camera prst="orthographicFront"/>
                <a:lightRig rig="threePt" dir="t"/>
              </a:scene3d>
              <a:sp3d contourW="19050" prstMaterial="flat">
                <a:contourClr>
                  <a:schemeClr val="accent6">
                    <a:lumMod val="60000"/>
                    <a:lumMod val="75000"/>
                  </a:schemeClr>
                </a:contourClr>
              </a:sp3d>
            </c:spPr>
            <c:extLst xmlns:c16r2="http://schemas.microsoft.com/office/drawing/2015/06/chart">
              <c:ext xmlns:c16="http://schemas.microsoft.com/office/drawing/2014/chart" uri="{C3380CC4-5D6E-409C-BE32-E72D297353CC}">
                <c16:uniqueId val="{00000007-1959-4126-A4D1-A99845705119}"/>
              </c:ext>
            </c:extLst>
          </c:dPt>
          <c:dPt>
            <c:idx val="4"/>
            <c:bubble3D val="0"/>
            <c:explosion val="10"/>
            <c:spPr>
              <a:solidFill>
                <a:srgbClr val="77CA82"/>
              </a:solidFill>
              <a:ln w="19050">
                <a:solidFill>
                  <a:schemeClr val="accent5">
                    <a:lumMod val="60000"/>
                    <a:lumMod val="75000"/>
                  </a:schemeClr>
                </a:solidFill>
              </a:ln>
              <a:effectLst>
                <a:innerShdw blurRad="114300">
                  <a:schemeClr val="accent5">
                    <a:lumMod val="60000"/>
                    <a:lumMod val="75000"/>
                  </a:schemeClr>
                </a:innerShdw>
              </a:effectLst>
              <a:scene3d>
                <a:camera prst="orthographicFront"/>
                <a:lightRig rig="threePt" dir="t"/>
              </a:scene3d>
              <a:sp3d contourW="19050" prstMaterial="flat">
                <a:contourClr>
                  <a:schemeClr val="accent5">
                    <a:lumMod val="60000"/>
                    <a:lumMod val="75000"/>
                  </a:schemeClr>
                </a:contourClr>
              </a:sp3d>
            </c:spPr>
            <c:extLst xmlns:c16r2="http://schemas.microsoft.com/office/drawing/2015/06/chart">
              <c:ext xmlns:c16="http://schemas.microsoft.com/office/drawing/2014/chart" uri="{C3380CC4-5D6E-409C-BE32-E72D297353CC}">
                <c16:uniqueId val="{00000009-1959-4126-A4D1-A99845705119}"/>
              </c:ext>
            </c:extLst>
          </c:dPt>
          <c:dPt>
            <c:idx val="5"/>
            <c:bubble3D val="0"/>
            <c:explosion val="14"/>
            <c:spPr>
              <a:solidFill>
                <a:srgbClr val="8BDCDE"/>
              </a:solidFill>
              <a:ln w="19050">
                <a:solidFill>
                  <a:schemeClr val="accent4">
                    <a:lumMod val="60000"/>
                    <a:lumMod val="75000"/>
                  </a:schemeClr>
                </a:solidFill>
              </a:ln>
              <a:effectLst>
                <a:innerShdw blurRad="114300">
                  <a:schemeClr val="accent4">
                    <a:lumMod val="60000"/>
                    <a:lumMod val="75000"/>
                  </a:schemeClr>
                </a:innerShdw>
              </a:effectLst>
              <a:scene3d>
                <a:camera prst="orthographicFront"/>
                <a:lightRig rig="threePt" dir="t"/>
              </a:scene3d>
              <a:sp3d contourW="19050" prstMaterial="flat">
                <a:contourClr>
                  <a:schemeClr val="accent4">
                    <a:lumMod val="60000"/>
                    <a:lumMod val="75000"/>
                  </a:schemeClr>
                </a:contourClr>
              </a:sp3d>
            </c:spPr>
            <c:extLst xmlns:c16r2="http://schemas.microsoft.com/office/drawing/2015/06/chart">
              <c:ext xmlns:c16="http://schemas.microsoft.com/office/drawing/2014/chart" uri="{C3380CC4-5D6E-409C-BE32-E72D297353CC}">
                <c16:uniqueId val="{0000000B-1959-4126-A4D1-A99845705119}"/>
              </c:ext>
            </c:extLst>
          </c:dPt>
          <c:dLbls>
            <c:dLbl>
              <c:idx val="0"/>
              <c:layout/>
              <c:tx>
                <c:rich>
                  <a:bodyPr/>
                  <a:lstStyle/>
                  <a:p>
                    <a:r>
                      <a:rPr lang="ru-RU" dirty="0" smtClean="0"/>
                      <a:t>82</a:t>
                    </a:r>
                    <a:r>
                      <a:rPr lang="en-US" dirty="0" smtClean="0"/>
                      <a:t>,0</a:t>
                    </a:r>
                    <a:r>
                      <a:rPr lang="ru-RU" dirty="0" smtClean="0"/>
                      <a:t> </a:t>
                    </a:r>
                    <a:r>
                      <a:rPr lang="en-US" dirty="0" smtClean="0"/>
                      <a:t>%</a:t>
                    </a:r>
                    <a:endParaRPr lang="en-US" dirty="0"/>
                  </a:p>
                </c:rich>
              </c:tx>
              <c:dLblPos val="outEnd"/>
              <c:showLegendKey val="0"/>
              <c:showVal val="1"/>
              <c:showCatName val="0"/>
              <c:showSerName val="0"/>
              <c:showPercent val="0"/>
              <c:showBubbleSize val="0"/>
            </c:dLbl>
            <c:dLbl>
              <c:idx val="1"/>
              <c:layout>
                <c:manualLayout>
                  <c:x val="5.0060920592736608E-3"/>
                  <c:y val="0"/>
                </c:manualLayout>
              </c:layout>
              <c:tx>
                <c:rich>
                  <a:bodyPr/>
                  <a:lstStyle/>
                  <a:p>
                    <a:r>
                      <a:rPr lang="ru-RU" dirty="0" smtClean="0"/>
                      <a:t>4</a:t>
                    </a:r>
                    <a:r>
                      <a:rPr lang="en-US" dirty="0" smtClean="0"/>
                      <a:t>,0</a:t>
                    </a:r>
                    <a:r>
                      <a:rPr lang="ru-RU" dirty="0" smtClean="0"/>
                      <a:t> </a:t>
                    </a:r>
                    <a:r>
                      <a:rPr lang="en-US" dirty="0" smtClean="0"/>
                      <a:t>%</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959-4126-A4D1-A99845705119}"/>
                </c:ext>
              </c:extLst>
            </c:dLbl>
            <c:dLbl>
              <c:idx val="2"/>
              <c:layout>
                <c:manualLayout>
                  <c:x val="-1.9011521501165439E-2"/>
                  <c:y val="7.9318069863570338E-3"/>
                </c:manualLayout>
              </c:layout>
              <c:tx>
                <c:rich>
                  <a:bodyPr/>
                  <a:lstStyle/>
                  <a:p>
                    <a:r>
                      <a:rPr lang="en-US" dirty="0" smtClean="0"/>
                      <a:t>5,0</a:t>
                    </a:r>
                    <a:r>
                      <a:rPr lang="ru-RU" dirty="0" smtClean="0"/>
                      <a:t> </a:t>
                    </a:r>
                    <a:r>
                      <a:rPr lang="en-US" dirty="0" smtClean="0"/>
                      <a:t>%</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1959-4126-A4D1-A99845705119}"/>
                </c:ext>
              </c:extLst>
            </c:dLbl>
            <c:dLbl>
              <c:idx val="3"/>
              <c:layout>
                <c:manualLayout>
                  <c:x val="-7.5091380889105138E-3"/>
                  <c:y val="-1.3056049345698314E-2"/>
                </c:manualLayout>
              </c:layout>
              <c:tx>
                <c:rich>
                  <a:bodyPr/>
                  <a:lstStyle/>
                  <a:p>
                    <a:r>
                      <a:rPr lang="ru-RU" dirty="0" smtClean="0"/>
                      <a:t>2,5</a:t>
                    </a:r>
                    <a:r>
                      <a:rPr lang="ru-RU" baseline="0" dirty="0" smtClean="0"/>
                      <a:t> </a:t>
                    </a:r>
                    <a:r>
                      <a:rPr lang="en-US" dirty="0" smtClean="0"/>
                      <a:t>%</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1959-4126-A4D1-A99845705119}"/>
                </c:ext>
              </c:extLst>
            </c:dLbl>
            <c:dLbl>
              <c:idx val="4"/>
              <c:layout>
                <c:manualLayout>
                  <c:x val="3.5042644414915898E-2"/>
                  <c:y val="-2.6112098691396628E-2"/>
                </c:manualLayout>
              </c:layout>
              <c:tx>
                <c:rich>
                  <a:bodyPr/>
                  <a:lstStyle/>
                  <a:p>
                    <a:r>
                      <a:rPr lang="ru-RU" dirty="0" smtClean="0"/>
                      <a:t>6</a:t>
                    </a:r>
                    <a:r>
                      <a:rPr lang="en-US" dirty="0" smtClean="0"/>
                      <a:t>,0</a:t>
                    </a:r>
                    <a:r>
                      <a:rPr lang="ru-RU" dirty="0" smtClean="0"/>
                      <a:t> </a:t>
                    </a:r>
                    <a:r>
                      <a:rPr lang="en-US" dirty="0" smtClean="0"/>
                      <a:t>%</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1959-4126-A4D1-A99845705119}"/>
                </c:ext>
              </c:extLst>
            </c:dLbl>
            <c:dLbl>
              <c:idx val="5"/>
              <c:layout>
                <c:manualLayout>
                  <c:x val="5.5067012652010673E-2"/>
                  <c:y val="-1.6320061682122935E-2"/>
                </c:manualLayout>
              </c:layout>
              <c:tx>
                <c:rich>
                  <a:bodyPr rot="0" spcFirstLastPara="1" vertOverflow="clip" horzOverflow="clip" vert="horz" wrap="square" lIns="38100" tIns="19050" rIns="38100" bIns="19050" anchor="ctr" anchorCtr="1">
                    <a:noAutofit/>
                  </a:bodyPr>
                  <a:lstStyle/>
                  <a:p>
                    <a:pPr>
                      <a:defRPr sz="900" b="0" i="0" u="none" strike="noStrike" kern="1200" baseline="0">
                        <a:solidFill>
                          <a:schemeClr val="accent5">
                            <a:lumMod val="50000"/>
                          </a:schemeClr>
                        </a:solidFill>
                        <a:effectLst/>
                        <a:latin typeface="Open Sans" panose="020B0606030504020204" pitchFamily="34" charset="0"/>
                        <a:ea typeface="Open Sans" panose="020B0606030504020204" pitchFamily="34" charset="0"/>
                        <a:cs typeface="Open Sans" panose="020B0606030504020204" pitchFamily="34" charset="0"/>
                      </a:defRPr>
                    </a:pPr>
                    <a:r>
                      <a:rPr lang="ru-RU" dirty="0" smtClean="0"/>
                      <a:t>0,5</a:t>
                    </a:r>
                    <a:r>
                      <a:rPr lang="ru-RU" baseline="0" dirty="0" smtClean="0"/>
                      <a:t> </a:t>
                    </a:r>
                    <a:r>
                      <a:rPr lang="en-US" dirty="0" smtClean="0"/>
                      <a:t>%</a:t>
                    </a:r>
                    <a:endParaRPr lang="en-US" dirty="0"/>
                  </a:p>
                </c:rich>
              </c:tx>
              <c:spPr>
                <a:solidFill>
                  <a:prstClr val="white">
                    <a:alpha val="90000"/>
                  </a:prstClr>
                </a:solidFill>
                <a:ln w="12700" cap="flat" cmpd="sng" algn="ctr">
                  <a:solidFill>
                    <a:srgbClr val="70AD47"/>
                  </a:solidFill>
                  <a:round/>
                </a:ln>
                <a:effectLst>
                  <a:outerShdw blurRad="50800" dist="38100" dir="2700000" algn="tl" rotWithShape="0">
                    <a:srgbClr val="70AD47">
                      <a:lumMod val="75000"/>
                      <a:alpha val="40000"/>
                    </a:srgbClr>
                  </a:outerShdw>
                </a:effectLst>
              </c:sp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6.4841505942861949E-2"/>
                      <c:h val="3.5371099355336146E-2"/>
                    </c:manualLayout>
                  </c15:layout>
                </c:ext>
                <c:ext xmlns:c16="http://schemas.microsoft.com/office/drawing/2014/chart" uri="{C3380CC4-5D6E-409C-BE32-E72D297353CC}">
                  <c16:uniqueId val="{0000000B-1959-4126-A4D1-A99845705119}"/>
                </c:ext>
              </c:extLst>
            </c:dLbl>
            <c:spPr>
              <a:solidFill>
                <a:prstClr val="white">
                  <a:alpha val="90000"/>
                </a:prstClr>
              </a:solidFill>
              <a:ln w="12700" cap="flat" cmpd="sng" algn="ctr">
                <a:solidFill>
                  <a:srgbClr val="70AD47"/>
                </a:solidFill>
                <a:round/>
              </a:ln>
              <a:effectLst>
                <a:outerShdw blurRad="50800" dist="38100" dir="2700000" algn="tl" rotWithShape="0">
                  <a:srgbClr val="70AD47">
                    <a:lumMod val="75000"/>
                    <a:alpha val="40000"/>
                  </a:srgbClr>
                </a:outerShdw>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accent5">
                        <a:lumMod val="50000"/>
                      </a:schemeClr>
                    </a:solidFill>
                    <a:effectLst/>
                    <a:latin typeface="Open Sans" panose="020B0606030504020204" pitchFamily="34" charset="0"/>
                    <a:ea typeface="Open Sans" panose="020B0606030504020204" pitchFamily="34" charset="0"/>
                    <a:cs typeface="Open Sans" panose="020B0606030504020204" pitchFamily="34" charset="0"/>
                  </a:defRPr>
                </a:pPr>
                <a:endParaRPr lang="ru-RU"/>
              </a:p>
            </c:txPr>
            <c:dLblPos val="outEnd"/>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xmlns:c16r2="http://schemas.microsoft.com/office/drawing/2015/06/chart">
              <c:ext xmlns:c15="http://schemas.microsoft.com/office/drawing/2012/chart" uri="{CE6537A1-D6FC-4f65-9D91-7224C49458BB}"/>
            </c:extLst>
          </c:dLbls>
          <c:cat>
            <c:strRef>
              <c:f>Лист1!$A$2:$A$7</c:f>
              <c:strCache>
                <c:ptCount val="6"/>
                <c:pt idx="0">
                  <c:v>Сельское хозяйство,охота, лесное хозяйство</c:v>
                </c:pt>
                <c:pt idx="1">
                  <c:v>Производство и распределение газа и воды</c:v>
                </c:pt>
                <c:pt idx="2">
                  <c:v>Транспорт и связь</c:v>
                </c:pt>
                <c:pt idx="3">
                  <c:v>Образование</c:v>
                </c:pt>
                <c:pt idx="4">
                  <c:v>Государственное управление</c:v>
                </c:pt>
                <c:pt idx="5">
                  <c:v>Здравохраниение и социальные услуги</c:v>
                </c:pt>
              </c:strCache>
            </c:strRef>
          </c:cat>
          <c:val>
            <c:numRef>
              <c:f>Лист1!$B$2:$B$7</c:f>
              <c:numCache>
                <c:formatCode>0.0%</c:formatCode>
                <c:ptCount val="6"/>
                <c:pt idx="0">
                  <c:v>0.82</c:v>
                </c:pt>
                <c:pt idx="1">
                  <c:v>0.04</c:v>
                </c:pt>
                <c:pt idx="2">
                  <c:v>0.05</c:v>
                </c:pt>
                <c:pt idx="3">
                  <c:v>2.5000000000000001E-2</c:v>
                </c:pt>
                <c:pt idx="4">
                  <c:v>0.06</c:v>
                </c:pt>
                <c:pt idx="5">
                  <c:v>5.0000000000000001E-3</c:v>
                </c:pt>
              </c:numCache>
            </c:numRef>
          </c:val>
          <c:extLst xmlns:c16r2="http://schemas.microsoft.com/office/drawing/2015/06/chart">
            <c:ext xmlns:c16="http://schemas.microsoft.com/office/drawing/2014/chart" uri="{C3380CC4-5D6E-409C-BE32-E72D297353CC}">
              <c16:uniqueId val="{00000016-1959-4126-A4D1-A99845705119}"/>
            </c:ext>
          </c:extLst>
        </c:ser>
        <c:dLbls>
          <c:dLblPos val="out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18673258494673162"/>
          <c:y val="0.8074914455159049"/>
          <c:w val="0.72115814293597302"/>
          <c:h val="0.1925085544840951"/>
        </c:manualLayout>
      </c:layout>
      <c:overlay val="0"/>
      <c:spPr>
        <a:noFill/>
        <a:ln>
          <a:noFill/>
        </a:ln>
        <a:effectLst/>
      </c:spPr>
      <c:txPr>
        <a:bodyPr rot="0" spcFirstLastPara="1" vertOverflow="ellipsis" vert="horz" wrap="square" anchor="b" anchorCtr="0"/>
        <a:lstStyle/>
        <a:p>
          <a:pPr>
            <a:defRPr sz="9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zero"/>
    <c:showDLblsOverMax val="0"/>
  </c:chart>
  <c:spPr>
    <a:noFill/>
    <a:ln>
      <a:noFill/>
    </a:ln>
    <a:effectLst/>
  </c:spPr>
  <c:txPr>
    <a:bodyPr/>
    <a:lstStyle/>
    <a:p>
      <a:pPr>
        <a:defRPr sz="900">
          <a:latin typeface="Open Sans" panose="020B0606030504020204" pitchFamily="34" charset="0"/>
          <a:ea typeface="Open Sans" panose="020B0606030504020204" pitchFamily="34" charset="0"/>
          <a:cs typeface="Open Sans" panose="020B0606030504020204" pitchFamily="34" charset="0"/>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Отраслевая структура малых предприятий, %</c:v>
                </c:pt>
              </c:strCache>
            </c:strRef>
          </c:tx>
          <c:spPr>
            <a:ln w="3175">
              <a:solidFill>
                <a:srgbClr val="0070C0"/>
              </a:solidFill>
            </a:ln>
          </c:spPr>
          <c:explosion val="8"/>
          <c:dPt>
            <c:idx val="0"/>
            <c:bubble3D val="0"/>
            <c:spPr>
              <a:solidFill>
                <a:srgbClr val="0070C0"/>
              </a:solidFill>
              <a:ln w="3175">
                <a:solidFill>
                  <a:srgbClr val="0070C0"/>
                </a:solidFill>
              </a:ln>
              <a:effectLst/>
            </c:spPr>
            <c:extLst xmlns:c16r2="http://schemas.microsoft.com/office/drawing/2015/06/chart">
              <c:ext xmlns:c16="http://schemas.microsoft.com/office/drawing/2014/chart" uri="{C3380CC4-5D6E-409C-BE32-E72D297353CC}">
                <c16:uniqueId val="{00000001-AB19-4056-BA0C-AD5E9B5B2677}"/>
              </c:ext>
            </c:extLst>
          </c:dPt>
          <c:dPt>
            <c:idx val="1"/>
            <c:bubble3D val="0"/>
            <c:explosion val="12"/>
            <c:spPr>
              <a:solidFill>
                <a:srgbClr val="C0D03C"/>
              </a:solidFill>
              <a:ln w="3175">
                <a:solidFill>
                  <a:srgbClr val="0070C0"/>
                </a:solidFill>
              </a:ln>
              <a:effectLst/>
            </c:spPr>
            <c:extLst xmlns:c16r2="http://schemas.microsoft.com/office/drawing/2015/06/chart">
              <c:ext xmlns:c16="http://schemas.microsoft.com/office/drawing/2014/chart" uri="{C3380CC4-5D6E-409C-BE32-E72D297353CC}">
                <c16:uniqueId val="{00000003-AB19-4056-BA0C-AD5E9B5B2677}"/>
              </c:ext>
            </c:extLst>
          </c:dPt>
          <c:dPt>
            <c:idx val="2"/>
            <c:bubble3D val="0"/>
            <c:spPr>
              <a:solidFill>
                <a:srgbClr val="EBE352"/>
              </a:solidFill>
              <a:ln w="3175">
                <a:solidFill>
                  <a:srgbClr val="0070C0"/>
                </a:solidFill>
              </a:ln>
              <a:effectLst/>
            </c:spPr>
            <c:extLst xmlns:c16r2="http://schemas.microsoft.com/office/drawing/2015/06/chart">
              <c:ext xmlns:c16="http://schemas.microsoft.com/office/drawing/2014/chart" uri="{C3380CC4-5D6E-409C-BE32-E72D297353CC}">
                <c16:uniqueId val="{00000005-AB19-4056-BA0C-AD5E9B5B2677}"/>
              </c:ext>
            </c:extLst>
          </c:dPt>
          <c:dPt>
            <c:idx val="3"/>
            <c:bubble3D val="0"/>
            <c:spPr>
              <a:solidFill>
                <a:srgbClr val="77CA82"/>
              </a:solidFill>
              <a:ln w="3175">
                <a:solidFill>
                  <a:srgbClr val="0070C0"/>
                </a:solidFill>
              </a:ln>
              <a:effectLst/>
            </c:spPr>
            <c:extLst xmlns:c16r2="http://schemas.microsoft.com/office/drawing/2015/06/chart">
              <c:ext xmlns:c16="http://schemas.microsoft.com/office/drawing/2014/chart" uri="{C3380CC4-5D6E-409C-BE32-E72D297353CC}">
                <c16:uniqueId val="{00000007-AB19-4056-BA0C-AD5E9B5B2677}"/>
              </c:ext>
            </c:extLst>
          </c:dPt>
          <c:dPt>
            <c:idx val="4"/>
            <c:bubble3D val="0"/>
            <c:spPr>
              <a:solidFill>
                <a:srgbClr val="00AEFF"/>
              </a:solidFill>
              <a:ln w="3175">
                <a:solidFill>
                  <a:srgbClr val="0070C0"/>
                </a:solidFill>
              </a:ln>
              <a:effectLst/>
            </c:spPr>
            <c:extLst xmlns:c16r2="http://schemas.microsoft.com/office/drawing/2015/06/chart">
              <c:ext xmlns:c16="http://schemas.microsoft.com/office/drawing/2014/chart" uri="{C3380CC4-5D6E-409C-BE32-E72D297353CC}">
                <c16:uniqueId val="{00000009-AB19-4056-BA0C-AD5E9B5B2677}"/>
              </c:ext>
            </c:extLst>
          </c:dPt>
          <c:dPt>
            <c:idx val="5"/>
            <c:bubble3D val="0"/>
            <c:spPr>
              <a:solidFill>
                <a:srgbClr val="8BDCDE"/>
              </a:solidFill>
              <a:ln w="3175">
                <a:solidFill>
                  <a:srgbClr val="0070C0"/>
                </a:solidFill>
              </a:ln>
              <a:effectLst/>
            </c:spPr>
            <c:extLst xmlns:c16r2="http://schemas.microsoft.com/office/drawing/2015/06/chart">
              <c:ext xmlns:c16="http://schemas.microsoft.com/office/drawing/2014/chart" uri="{C3380CC4-5D6E-409C-BE32-E72D297353CC}">
                <c16:uniqueId val="{0000000B-DEA9-4078-A26C-BA95FD8E8760}"/>
              </c:ext>
            </c:extLst>
          </c:dPt>
          <c:dLbls>
            <c:dLbl>
              <c:idx val="0"/>
              <c:layout>
                <c:manualLayout>
                  <c:x val="-2.5211582967137936E-3"/>
                  <c:y val="-3.6705474830374548E-4"/>
                </c:manualLayout>
              </c:layout>
              <c:tx>
                <c:rich>
                  <a:bodyPr/>
                  <a:lstStyle/>
                  <a:p>
                    <a:r>
                      <a:rPr lang="ru-RU" dirty="0" smtClean="0"/>
                      <a:t>7 </a:t>
                    </a:r>
                    <a:r>
                      <a:rPr lang="en-US" dirty="0" smtClean="0"/>
                      <a:t>%</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B19-4056-BA0C-AD5E9B5B2677}"/>
                </c:ext>
              </c:extLst>
            </c:dLbl>
            <c:dLbl>
              <c:idx val="1"/>
              <c:layout>
                <c:manualLayout>
                  <c:x val="-1.5767390524024687E-2"/>
                  <c:y val="1.0631382275643836E-2"/>
                </c:manualLayout>
              </c:layout>
              <c:tx>
                <c:rich>
                  <a:bodyPr/>
                  <a:lstStyle/>
                  <a:p>
                    <a:r>
                      <a:rPr lang="ru-RU" dirty="0" smtClean="0"/>
                      <a:t>5 </a:t>
                    </a:r>
                    <a:r>
                      <a:rPr lang="en-US" dirty="0" smtClean="0"/>
                      <a:t>%</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19-4056-BA0C-AD5E9B5B2677}"/>
                </c:ext>
              </c:extLst>
            </c:dLbl>
            <c:dLbl>
              <c:idx val="2"/>
              <c:layout>
                <c:manualLayout>
                  <c:x val="-6.5725244306899744E-2"/>
                  <c:y val="-3.8113605151026062E-3"/>
                </c:manualLayout>
              </c:layout>
              <c:tx>
                <c:rich>
                  <a:bodyPr/>
                  <a:lstStyle/>
                  <a:p>
                    <a:r>
                      <a:rPr lang="ru-RU" dirty="0" smtClean="0"/>
                      <a:t>38</a:t>
                    </a:r>
                    <a:r>
                      <a:rPr lang="ru-RU" baseline="0" dirty="0" smtClean="0"/>
                      <a:t> </a:t>
                    </a:r>
                    <a:r>
                      <a:rPr lang="en-US" dirty="0" smtClean="0"/>
                      <a:t>%</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AB19-4056-BA0C-AD5E9B5B2677}"/>
                </c:ext>
              </c:extLst>
            </c:dLbl>
            <c:dLbl>
              <c:idx val="3"/>
              <c:layout>
                <c:manualLayout>
                  <c:x val="-1.8522556628517668E-2"/>
                  <c:y val="-3.1289114400975086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r>
                      <a:rPr lang="en-US" dirty="0" smtClean="0"/>
                      <a:t>1</a:t>
                    </a:r>
                    <a:r>
                      <a:rPr lang="ru-RU" dirty="0" smtClean="0"/>
                      <a:t>6</a:t>
                    </a:r>
                    <a:r>
                      <a:rPr lang="ru-RU" baseline="0" dirty="0" smtClean="0"/>
                      <a:t> </a:t>
                    </a:r>
                    <a:r>
                      <a:rPr lang="en-US" dirty="0" smtClean="0"/>
                      <a:t>%</a:t>
                    </a:r>
                    <a:endParaRPr lang="en-US" dirty="0"/>
                  </a:p>
                </c:rich>
              </c:tx>
              <c:spPr>
                <a:solidFill>
                  <a:prstClr val="white">
                    <a:alpha val="90000"/>
                  </a:prstClr>
                </a:solidFill>
                <a:ln>
                  <a:solidFill>
                    <a:srgbClr val="B2D499"/>
                  </a:solidFill>
                </a:ln>
                <a:effectLst>
                  <a:outerShdw blurRad="50800" dist="38100" dir="2700000" algn="ctr" rotWithShape="0">
                    <a:srgbClr val="000000">
                      <a:alpha val="40000"/>
                    </a:srgbClr>
                  </a:outerShdw>
                </a:effectLst>
              </c:spPr>
              <c:showLegendKey val="0"/>
              <c:showVal val="0"/>
              <c:showCatName val="0"/>
              <c:showSerName val="0"/>
              <c:showPercent val="1"/>
              <c:showBubbleSize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AB19-4056-BA0C-AD5E9B5B2677}"/>
                </c:ext>
              </c:extLst>
            </c:dLbl>
            <c:dLbl>
              <c:idx val="4"/>
              <c:layout>
                <c:manualLayout>
                  <c:x val="1.4780348973366549E-2"/>
                  <c:y val="-3.7131458764118302E-2"/>
                </c:manualLayout>
              </c:layout>
              <c:tx>
                <c:rich>
                  <a:bodyPr/>
                  <a:lstStyle/>
                  <a:p>
                    <a:r>
                      <a:rPr lang="ru-RU" dirty="0" smtClean="0"/>
                      <a:t>4 </a:t>
                    </a:r>
                    <a:r>
                      <a:rPr lang="en-US" dirty="0" smtClean="0"/>
                      <a:t>%</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AB19-4056-BA0C-AD5E9B5B2677}"/>
                </c:ext>
              </c:extLst>
            </c:dLbl>
            <c:dLbl>
              <c:idx val="5"/>
              <c:layout>
                <c:manualLayout>
                  <c:x val="1.0747406039268294E-2"/>
                  <c:y val="-1.0059204978463924E-3"/>
                </c:manualLayout>
              </c:layout>
              <c:tx>
                <c:rich>
                  <a:bodyPr/>
                  <a:lstStyle/>
                  <a:p>
                    <a:r>
                      <a:rPr lang="en-US" dirty="0" smtClean="0"/>
                      <a:t>3</a:t>
                    </a:r>
                    <a:r>
                      <a:rPr lang="ru-RU" dirty="0" smtClean="0"/>
                      <a:t>0 </a:t>
                    </a:r>
                    <a:r>
                      <a:rPr lang="en-US" dirty="0" smtClean="0"/>
                      <a:t>%</a:t>
                    </a:r>
                    <a:endParaRPr lang="en-US" dirty="0"/>
                  </a:p>
                </c:rich>
              </c:tx>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DEA9-4078-A26C-BA95FD8E8760}"/>
                </c:ext>
              </c:extLst>
            </c:dLbl>
            <c:spPr>
              <a:solidFill>
                <a:prstClr val="white">
                  <a:alpha val="90000"/>
                </a:prstClr>
              </a:solidFill>
              <a:ln>
                <a:solidFill>
                  <a:srgbClr val="B2D499"/>
                </a:solidFill>
              </a:ln>
              <a:effectLst>
                <a:outerShdw blurRad="50800" dist="38100" dir="2700000" algn="ctr" rotWithShape="0">
                  <a:srgbClr val="000000">
                    <a:alpha val="40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Лист1!$A$2:$A$7</c:f>
              <c:strCache>
                <c:ptCount val="6"/>
                <c:pt idx="0">
                  <c:v>Промышленность</c:v>
                </c:pt>
                <c:pt idx="1">
                  <c:v>Строительство</c:v>
                </c:pt>
                <c:pt idx="2">
                  <c:v>Оптовая и розничная торговля</c:v>
                </c:pt>
                <c:pt idx="3">
                  <c:v>Сельское хозяйство</c:v>
                </c:pt>
                <c:pt idx="4">
                  <c:v>Заготовка и переработка дреесины</c:v>
                </c:pt>
                <c:pt idx="5">
                  <c:v>Прочие виды</c:v>
                </c:pt>
              </c:strCache>
            </c:strRef>
          </c:cat>
          <c:val>
            <c:numRef>
              <c:f>Лист1!$B$2:$B$7</c:f>
              <c:numCache>
                <c:formatCode>0.0</c:formatCode>
                <c:ptCount val="6"/>
                <c:pt idx="0">
                  <c:v>7</c:v>
                </c:pt>
                <c:pt idx="1">
                  <c:v>5</c:v>
                </c:pt>
                <c:pt idx="2">
                  <c:v>38</c:v>
                </c:pt>
                <c:pt idx="3">
                  <c:v>16</c:v>
                </c:pt>
                <c:pt idx="4">
                  <c:v>4</c:v>
                </c:pt>
                <c:pt idx="5">
                  <c:v>30</c:v>
                </c:pt>
              </c:numCache>
            </c:numRef>
          </c:val>
          <c:extLst xmlns:c16r2="http://schemas.microsoft.com/office/drawing/2015/06/chart">
            <c:ext xmlns:c16="http://schemas.microsoft.com/office/drawing/2014/chart" uri="{C3380CC4-5D6E-409C-BE32-E72D297353CC}">
              <c16:uniqueId val="{0000000A-AB19-4056-BA0C-AD5E9B5B2677}"/>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70189207099484"/>
          <c:y val="0.12260421803433813"/>
          <c:w val="0.81478311117592039"/>
          <c:h val="1"/>
        </c:manualLayout>
      </c:layout>
      <c:pieChart>
        <c:varyColors val="1"/>
        <c:ser>
          <c:idx val="0"/>
          <c:order val="0"/>
          <c:tx>
            <c:strRef>
              <c:f>Лист1!$B$1</c:f>
              <c:strCache>
                <c:ptCount val="1"/>
                <c:pt idx="0">
                  <c:v>Столбец1</c:v>
                </c:pt>
              </c:strCache>
            </c:strRef>
          </c:tx>
          <c:spPr>
            <a:ln w="3175">
              <a:solidFill>
                <a:schemeClr val="accent5">
                  <a:lumMod val="50000"/>
                </a:schemeClr>
              </a:solidFill>
            </a:ln>
          </c:spPr>
          <c:explosion val="19"/>
          <c:dPt>
            <c:idx val="0"/>
            <c:bubble3D val="0"/>
            <c:spPr>
              <a:solidFill>
                <a:srgbClr val="EBE352"/>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1-2FA3-4C9E-8347-B41F29429662}"/>
              </c:ext>
            </c:extLst>
          </c:dPt>
          <c:dPt>
            <c:idx val="1"/>
            <c:bubble3D val="0"/>
            <c:spPr>
              <a:solidFill>
                <a:srgbClr val="77CA82"/>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3-2FA3-4C9E-8347-B41F29429662}"/>
              </c:ext>
            </c:extLst>
          </c:dPt>
          <c:dPt>
            <c:idx val="2"/>
            <c:bubble3D val="0"/>
            <c:explosion val="9"/>
            <c:spPr>
              <a:solidFill>
                <a:srgbClr val="00AEFF"/>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5-2FA3-4C9E-8347-B41F29429662}"/>
              </c:ext>
            </c:extLst>
          </c:dPt>
          <c:dPt>
            <c:idx val="3"/>
            <c:bubble3D val="0"/>
            <c:explosion val="12"/>
            <c:spPr>
              <a:solidFill>
                <a:srgbClr val="8BDCDE"/>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7-2FA3-4C9E-8347-B41F29429662}"/>
              </c:ext>
            </c:extLst>
          </c:dPt>
          <c:dPt>
            <c:idx val="4"/>
            <c:bubble3D val="0"/>
            <c:spPr>
              <a:solidFill>
                <a:srgbClr val="6C8EBE"/>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9-2FA3-4C9E-8347-B41F29429662}"/>
              </c:ext>
            </c:extLst>
          </c:dPt>
          <c:dPt>
            <c:idx val="5"/>
            <c:bubble3D val="0"/>
            <c:spPr>
              <a:solidFill>
                <a:srgbClr val="C0D03C"/>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B-2FA3-4C9E-8347-B41F29429662}"/>
              </c:ext>
            </c:extLst>
          </c:dPt>
          <c:dLbls>
            <c:dLbl>
              <c:idx val="0"/>
              <c:layout>
                <c:manualLayout>
                  <c:x val="-2.0733562840780217E-2"/>
                  <c:y val="-1.0138298300446696E-2"/>
                </c:manualLayout>
              </c:layout>
              <c:tx>
                <c:rich>
                  <a:bodyPr/>
                  <a:lstStyle/>
                  <a:p>
                    <a:r>
                      <a:rPr lang="ru-RU" dirty="0" smtClean="0"/>
                      <a:t>13,0</a:t>
                    </a:r>
                    <a:r>
                      <a:rPr lang="en-US" dirty="0" smtClean="0"/>
                      <a:t>%</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FA3-4C9E-8347-B41F29429662}"/>
                </c:ext>
              </c:extLst>
            </c:dLbl>
            <c:dLbl>
              <c:idx val="1"/>
              <c:layout>
                <c:manualLayout>
                  <c:x val="1.537713347082246E-2"/>
                  <c:y val="1.46983862962615E-2"/>
                </c:manualLayout>
              </c:layout>
              <c:tx>
                <c:rich>
                  <a:bodyPr/>
                  <a:lstStyle/>
                  <a:p>
                    <a:r>
                      <a:rPr lang="ru-RU" dirty="0" smtClean="0"/>
                      <a:t>5</a:t>
                    </a:r>
                    <a:r>
                      <a:rPr lang="en-US" dirty="0" smtClean="0"/>
                      <a:t>,0</a:t>
                    </a:r>
                    <a:r>
                      <a:rPr lang="en-US" dirty="0"/>
                      <a:t>%</a:t>
                    </a:r>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FA3-4C9E-8347-B41F29429662}"/>
                </c:ext>
              </c:extLst>
            </c:dLbl>
            <c:dLbl>
              <c:idx val="2"/>
              <c:layout>
                <c:manualLayout>
                  <c:x val="-6.3914805550376264E-2"/>
                  <c:y val="-5.356995570874392E-2"/>
                </c:manualLayout>
              </c:layout>
              <c:tx>
                <c:rich>
                  <a:bodyPr/>
                  <a:lstStyle/>
                  <a:p>
                    <a:r>
                      <a:rPr lang="ru-RU" dirty="0" smtClean="0"/>
                      <a:t>45</a:t>
                    </a:r>
                    <a:r>
                      <a:rPr lang="en-US" dirty="0" smtClean="0"/>
                      <a:t>,0</a:t>
                    </a:r>
                    <a:r>
                      <a:rPr lang="en-US" dirty="0"/>
                      <a:t>%</a:t>
                    </a:r>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2FA3-4C9E-8347-B41F29429662}"/>
                </c:ext>
              </c:extLst>
            </c:dLbl>
            <c:dLbl>
              <c:idx val="3"/>
              <c:layout>
                <c:manualLayout>
                  <c:x val="3.0753661558578883E-2"/>
                  <c:y val="-4.8078109699660705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r>
                      <a:rPr lang="ru-RU" dirty="0" smtClean="0"/>
                      <a:t>30,0</a:t>
                    </a:r>
                    <a:r>
                      <a:rPr lang="en-US" dirty="0" smtClean="0"/>
                      <a:t>%</a:t>
                    </a:r>
                    <a:endParaRPr lang="en-US" dirty="0"/>
                  </a:p>
                </c:rich>
              </c:tx>
              <c:spPr>
                <a:solidFill>
                  <a:prstClr val="white">
                    <a:alpha val="90000"/>
                  </a:prstClr>
                </a:solidFill>
                <a:ln>
                  <a:solidFill>
                    <a:srgbClr val="A4C987">
                      <a:alpha val="85000"/>
                    </a:srgbClr>
                  </a:solidFill>
                </a:ln>
                <a:effectLst>
                  <a:outerShdw blurRad="50800" dist="38100" dir="2700000" algn="ctr" rotWithShape="0">
                    <a:srgbClr val="000000">
                      <a:alpha val="40000"/>
                    </a:srgbClr>
                  </a:outerShdw>
                </a:effectLst>
              </c:sp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0.15914632817475402"/>
                      <c:h val="6.0699808551799982E-2"/>
                    </c:manualLayout>
                  </c15:layout>
                </c:ext>
                <c:ext xmlns:c16="http://schemas.microsoft.com/office/drawing/2014/chart" uri="{C3380CC4-5D6E-409C-BE32-E72D297353CC}">
                  <c16:uniqueId val="{00000007-2FA3-4C9E-8347-B41F29429662}"/>
                </c:ext>
              </c:extLst>
            </c:dLbl>
            <c:dLbl>
              <c:idx val="4"/>
              <c:layout>
                <c:manualLayout>
                  <c:x val="-7.6884052999269509E-2"/>
                  <c:y val="2.3881272719956003E-2"/>
                </c:manualLayout>
              </c:layout>
              <c:tx>
                <c:rich>
                  <a:bodyPr/>
                  <a:lstStyle/>
                  <a:p>
                    <a:r>
                      <a:rPr lang="ru-RU" dirty="0" smtClean="0"/>
                      <a:t>7,0</a:t>
                    </a:r>
                    <a:r>
                      <a:rPr lang="ru-RU" baseline="0" dirty="0" smtClean="0"/>
                      <a:t> </a:t>
                    </a:r>
                    <a:r>
                      <a:rPr lang="en-US" dirty="0" smtClean="0"/>
                      <a:t>%</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2FA3-4C9E-8347-B41F29429662}"/>
                </c:ext>
              </c:extLst>
            </c:dLbl>
            <c:dLbl>
              <c:idx val="5"/>
              <c:layout>
                <c:manualLayout>
                  <c:x val="-7.0416140319722972E-2"/>
                  <c:y val="-1.1059504486981717E-2"/>
                </c:manualLayout>
              </c:layout>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2FA3-4C9E-8347-B41F29429662}"/>
                </c:ext>
              </c:extLst>
            </c:dLbl>
            <c:spPr>
              <a:solidFill>
                <a:prstClr val="white">
                  <a:alpha val="90000"/>
                </a:prstClr>
              </a:solidFill>
              <a:ln>
                <a:solidFill>
                  <a:srgbClr val="A4C987">
                    <a:alpha val="85000"/>
                  </a:srgbClr>
                </a:solidFill>
              </a:ln>
              <a:effectLst>
                <a:outerShdw blurRad="50800" dist="38100" dir="2700000" algn="ctr" rotWithShape="0">
                  <a:srgbClr val="000000">
                    <a:alpha val="40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Лист1!$A$2:$A$6</c:f>
              <c:strCache>
                <c:ptCount val="5"/>
                <c:pt idx="0">
                  <c:v>Производство строительных материалов</c:v>
                </c:pt>
                <c:pt idx="1">
                  <c:v>Производство стекла</c:v>
                </c:pt>
                <c:pt idx="2">
                  <c:v>Производство пиломатериалов</c:v>
                </c:pt>
                <c:pt idx="3">
                  <c:v>Производство газа, воды и электроэнергии</c:v>
                </c:pt>
                <c:pt idx="4">
                  <c:v>Прочие</c:v>
                </c:pt>
              </c:strCache>
            </c:strRef>
          </c:cat>
          <c:val>
            <c:numRef>
              <c:f>Лист1!$B$2:$B$6</c:f>
              <c:numCache>
                <c:formatCode>0.0%</c:formatCode>
                <c:ptCount val="5"/>
                <c:pt idx="0">
                  <c:v>5.8000000000000003E-2</c:v>
                </c:pt>
                <c:pt idx="1">
                  <c:v>0.02</c:v>
                </c:pt>
                <c:pt idx="2">
                  <c:v>0.08</c:v>
                </c:pt>
                <c:pt idx="3">
                  <c:v>6.7000000000000004E-2</c:v>
                </c:pt>
                <c:pt idx="4">
                  <c:v>1.9E-2</c:v>
                </c:pt>
              </c:numCache>
            </c:numRef>
          </c:val>
          <c:extLst xmlns:c16r2="http://schemas.microsoft.com/office/drawing/2015/06/chart">
            <c:ext xmlns:c16="http://schemas.microsoft.com/office/drawing/2014/chart" uri="{C3380CC4-5D6E-409C-BE32-E72D297353CC}">
              <c16:uniqueId val="{0000000C-2FA3-4C9E-8347-B41F29429662}"/>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35"/>
    </mc:Choice>
    <mc:Fallback>
      <c:style val="3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8656332431112141E-2"/>
          <c:y val="8.6205034094417807E-2"/>
          <c:w val="0.77830408398565576"/>
          <c:h val="0.62942337699218165"/>
        </c:manualLayout>
      </c:layout>
      <c:pieChart>
        <c:varyColors val="1"/>
        <c:dLbls>
          <c:showLegendKey val="0"/>
          <c:showVal val="0"/>
          <c:showCatName val="0"/>
          <c:showSerName val="0"/>
          <c:showPercent val="1"/>
          <c:showBubbleSize val="0"/>
          <c:showLeaderLines val="0"/>
        </c:dLbls>
        <c:firstSliceAng val="0"/>
      </c:pieChart>
      <c:spPr>
        <a:ln w="3175"/>
      </c:spPr>
    </c:plotArea>
    <c:legend>
      <c:legendPos val="t"/>
      <c:layout>
        <c:manualLayout>
          <c:xMode val="edge"/>
          <c:yMode val="edge"/>
          <c:x val="0.18978354637635148"/>
          <c:y val="0.79128273533839055"/>
          <c:w val="0.57015510813221293"/>
          <c:h val="0.17281614719461222"/>
        </c:manualLayout>
      </c:layout>
      <c:overlay val="0"/>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gap"/>
    <c:showDLblsOverMax val="0"/>
  </c:chart>
  <c:spPr>
    <a:ln>
      <a:noFill/>
    </a:ln>
  </c:spPr>
  <c:txPr>
    <a:bodyPr/>
    <a:lstStyle/>
    <a:p>
      <a:pPr>
        <a:defRPr>
          <a:ln>
            <a:noFill/>
          </a:ln>
        </a:defRPr>
      </a:pPr>
      <a:endParaRPr lang="ru-RU"/>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13836735529574"/>
          <c:y val="5.6849850136553089E-2"/>
          <c:w val="0.72451321635511146"/>
          <c:h val="0.73978987757957815"/>
        </c:manualLayout>
      </c:layout>
      <c:pieChart>
        <c:varyColors val="1"/>
        <c:ser>
          <c:idx val="0"/>
          <c:order val="0"/>
          <c:tx>
            <c:strRef>
              <c:f>Лист1!$B$1</c:f>
              <c:strCache>
                <c:ptCount val="1"/>
                <c:pt idx="0">
                  <c:v>Столбец1</c:v>
                </c:pt>
              </c:strCache>
            </c:strRef>
          </c:tx>
          <c:spPr>
            <a:ln w="3175">
              <a:solidFill>
                <a:schemeClr val="accent5">
                  <a:lumMod val="50000"/>
                </a:schemeClr>
              </a:solidFill>
            </a:ln>
          </c:spPr>
          <c:explosion val="8"/>
          <c:dPt>
            <c:idx val="0"/>
            <c:bubble3D val="0"/>
            <c:explosion val="5"/>
            <c:spPr>
              <a:solidFill>
                <a:srgbClr val="0070C0"/>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1-09DD-4903-8301-36BE8AE14F30}"/>
              </c:ext>
            </c:extLst>
          </c:dPt>
          <c:dPt>
            <c:idx val="1"/>
            <c:bubble3D val="0"/>
            <c:spPr>
              <a:solidFill>
                <a:srgbClr val="E3DE4C"/>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3-09DD-4903-8301-36BE8AE14F30}"/>
              </c:ext>
            </c:extLst>
          </c:dPt>
          <c:dLbls>
            <c:dLbl>
              <c:idx val="0"/>
              <c:layout>
                <c:manualLayout>
                  <c:x val="-0.27849758934393809"/>
                  <c:y val="3.1544218390507459E-2"/>
                </c:manualLayout>
              </c:layout>
              <c:tx>
                <c:rich>
                  <a:bodyPr/>
                  <a:lstStyle/>
                  <a:p>
                    <a:r>
                      <a:rPr lang="en-US" dirty="0" smtClean="0"/>
                      <a:t>3</a:t>
                    </a:r>
                    <a:r>
                      <a:rPr lang="ru-RU" dirty="0" smtClean="0"/>
                      <a:t>8</a:t>
                    </a:r>
                    <a:r>
                      <a:rPr lang="en-US" dirty="0" smtClean="0"/>
                      <a:t>%</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09DD-4903-8301-36BE8AE14F30}"/>
                </c:ext>
              </c:extLst>
            </c:dLbl>
            <c:dLbl>
              <c:idx val="1"/>
              <c:layout>
                <c:manualLayout>
                  <c:x val="0.26828209235010508"/>
                  <c:y val="-7.0784647002559264E-2"/>
                </c:manualLayout>
              </c:layout>
              <c:tx>
                <c:rich>
                  <a:bodyPr/>
                  <a:lstStyle/>
                  <a:p>
                    <a:r>
                      <a:rPr lang="en-US" dirty="0" smtClean="0"/>
                      <a:t>6</a:t>
                    </a:r>
                    <a:r>
                      <a:rPr lang="ru-RU" dirty="0" smtClean="0"/>
                      <a:t>2</a:t>
                    </a:r>
                    <a:r>
                      <a:rPr lang="en-US" dirty="0" smtClean="0"/>
                      <a:t>%</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09DD-4903-8301-36BE8AE14F30}"/>
                </c:ext>
              </c:extLst>
            </c:dLbl>
            <c:spPr>
              <a:solidFill>
                <a:prstClr val="white">
                  <a:alpha val="90000"/>
                </a:prstClr>
              </a:solidFill>
              <a:ln>
                <a:solidFill>
                  <a:srgbClr val="70AD47"/>
                </a:solidFill>
              </a:ln>
              <a:effectLst>
                <a:outerShdw blurRad="50800" dist="38100" dir="2700000" algn="ctr" rotWithShape="0">
                  <a:schemeClr val="accent6">
                    <a:lumMod val="75000"/>
                    <a:alpha val="40000"/>
                  </a:schemeClr>
                </a:outerShdw>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Лист1!$A$2:$A$3</c:f>
              <c:strCache>
                <c:ptCount val="2"/>
                <c:pt idx="0">
                  <c:v>Растениеводство</c:v>
                </c:pt>
                <c:pt idx="1">
                  <c:v>Животноводство</c:v>
                </c:pt>
              </c:strCache>
            </c:strRef>
          </c:cat>
          <c:val>
            <c:numRef>
              <c:f>Лист1!$B$2:$B$3</c:f>
              <c:numCache>
                <c:formatCode>0%</c:formatCode>
                <c:ptCount val="2"/>
                <c:pt idx="0">
                  <c:v>0.38</c:v>
                </c:pt>
                <c:pt idx="1">
                  <c:v>0.62</c:v>
                </c:pt>
              </c:numCache>
            </c:numRef>
          </c:val>
          <c:extLst xmlns:c16r2="http://schemas.microsoft.com/office/drawing/2015/06/chart">
            <c:ext xmlns:c16="http://schemas.microsoft.com/office/drawing/2014/chart" uri="{C3380CC4-5D6E-409C-BE32-E72D297353CC}">
              <c16:uniqueId val="{00000004-09DD-4903-8301-36BE8AE14F30}"/>
            </c:ext>
          </c:extLst>
        </c:ser>
        <c:dLbls>
          <c:dLblPos val="ctr"/>
          <c:showLegendKey val="0"/>
          <c:showVal val="1"/>
          <c:showCatName val="0"/>
          <c:showSerName val="0"/>
          <c:showPercent val="0"/>
          <c:showBubbleSize val="0"/>
          <c:showLeaderLines val="0"/>
        </c:dLbls>
        <c:firstSliceAng val="0"/>
      </c:pieChart>
      <c:spPr>
        <a:noFill/>
        <a:ln>
          <a:noFill/>
        </a:ln>
        <a:effectLst/>
      </c:spPr>
    </c:plotArea>
    <c:legend>
      <c:legendPos val="b"/>
      <c:layout>
        <c:manualLayout>
          <c:xMode val="edge"/>
          <c:yMode val="edge"/>
          <c:x val="0.13999510478141008"/>
          <c:y val="0.84464055881081257"/>
          <c:w val="0.6438471267699043"/>
          <c:h val="0.1504743814309329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0932006153765239"/>
          <c:y val="0.38485140171145477"/>
          <c:w val="0.31078092332776691"/>
          <c:h val="0.5037210061522408"/>
        </c:manualLayout>
      </c:layout>
      <c:pieChart>
        <c:varyColors val="1"/>
        <c:ser>
          <c:idx val="0"/>
          <c:order val="0"/>
          <c:tx>
            <c:strRef>
              <c:f>Лист1!$B$1</c:f>
              <c:strCache>
                <c:ptCount val="1"/>
                <c:pt idx="0">
                  <c:v>Столбец1</c:v>
                </c:pt>
              </c:strCache>
            </c:strRef>
          </c:tx>
          <c:spPr>
            <a:ln w="12700">
              <a:solidFill>
                <a:schemeClr val="accent5">
                  <a:lumMod val="50000"/>
                </a:schemeClr>
              </a:solidFill>
            </a:ln>
            <a:effectLst/>
            <a:scene3d>
              <a:camera prst="orthographicFront"/>
              <a:lightRig rig="threePt" dir="t"/>
            </a:scene3d>
            <a:sp3d>
              <a:contourClr>
                <a:srgbClr val="000000"/>
              </a:contourClr>
            </a:sp3d>
          </c:spPr>
          <c:explosion val="6"/>
          <c:dPt>
            <c:idx val="0"/>
            <c:bubble3D val="0"/>
            <c:spPr>
              <a:solidFill>
                <a:srgbClr val="B7C73E"/>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1-CD74-4828-AC9A-D7FF2275CF7B}"/>
              </c:ext>
            </c:extLst>
          </c:dPt>
          <c:dPt>
            <c:idx val="1"/>
            <c:bubble3D val="0"/>
            <c:explosion val="15"/>
            <c:spPr>
              <a:solidFill>
                <a:srgbClr val="8BDCDE"/>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3-CD74-4828-AC9A-D7FF2275CF7B}"/>
              </c:ext>
            </c:extLst>
          </c:dPt>
          <c:dPt>
            <c:idx val="2"/>
            <c:bubble3D val="0"/>
            <c:spPr>
              <a:solidFill>
                <a:srgbClr val="EBE352"/>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5-CD74-4828-AC9A-D7FF2275CF7B}"/>
              </c:ext>
            </c:extLst>
          </c:dPt>
          <c:dPt>
            <c:idx val="3"/>
            <c:bubble3D val="0"/>
            <c:explosion val="7"/>
            <c:spPr>
              <a:solidFill>
                <a:schemeClr val="accent5">
                  <a:lumMod val="50000"/>
                </a:schemeClr>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7-CD74-4828-AC9A-D7FF2275CF7B}"/>
              </c:ext>
            </c:extLst>
          </c:dPt>
          <c:dPt>
            <c:idx val="4"/>
            <c:bubble3D val="0"/>
            <c:explosion val="13"/>
            <c:spPr>
              <a:solidFill>
                <a:srgbClr val="00AEFF"/>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9-CD74-4828-AC9A-D7FF2275CF7B}"/>
              </c:ext>
            </c:extLst>
          </c:dPt>
          <c:dPt>
            <c:idx val="5"/>
            <c:bubble3D val="0"/>
            <c:spPr>
              <a:solidFill>
                <a:srgbClr val="6DC781"/>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B-CD74-4828-AC9A-D7FF2275CF7B}"/>
              </c:ext>
            </c:extLst>
          </c:dPt>
          <c:dPt>
            <c:idx val="6"/>
            <c:bubble3D val="0"/>
            <c:explosion val="10"/>
            <c:spPr>
              <a:solidFill>
                <a:srgbClr val="007FAC"/>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D-5BF3-4810-981A-8DE3B0382941}"/>
              </c:ext>
            </c:extLst>
          </c:dPt>
          <c:dLbls>
            <c:dLbl>
              <c:idx val="0"/>
              <c:layout/>
              <c:tx>
                <c:rich>
                  <a:bodyPr/>
                  <a:lstStyle/>
                  <a:p>
                    <a:r>
                      <a:rPr lang="en-US" dirty="0" smtClean="0"/>
                      <a:t>25,9</a:t>
                    </a:r>
                    <a:endParaRPr lang="en-US" dirty="0"/>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D74-4828-AC9A-D7FF2275CF7B}"/>
                </c:ext>
              </c:extLst>
            </c:dLbl>
            <c:dLbl>
              <c:idx val="1"/>
              <c:layout>
                <c:manualLayout>
                  <c:x val="4.6079462621565264E-3"/>
                  <c:y val="2.2354088494384813E-3"/>
                </c:manualLayout>
              </c:layout>
              <c:tx>
                <c:rich>
                  <a:bodyPr/>
                  <a:lstStyle/>
                  <a:p>
                    <a:r>
                      <a:rPr lang="en-US" dirty="0" smtClean="0"/>
                      <a:t>23,7</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CD74-4828-AC9A-D7FF2275CF7B}"/>
                </c:ext>
              </c:extLst>
            </c:dLbl>
            <c:dLbl>
              <c:idx val="2"/>
              <c:layout>
                <c:manualLayout>
                  <c:x val="4.8373111851412402E-4"/>
                  <c:y val="4.0087225067904821E-3"/>
                </c:manualLayout>
              </c:layout>
              <c:tx>
                <c:rich>
                  <a:bodyPr/>
                  <a:lstStyle/>
                  <a:p>
                    <a:r>
                      <a:rPr lang="en-US" dirty="0" smtClean="0"/>
                      <a:t>56,7</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CD74-4828-AC9A-D7FF2275CF7B}"/>
                </c:ext>
              </c:extLst>
            </c:dLbl>
            <c:dLbl>
              <c:idx val="3"/>
              <c:layout>
                <c:manualLayout>
                  <c:x val="5.2183248547607759E-3"/>
                  <c:y val="1.5492804834537396E-3"/>
                </c:manualLayout>
              </c:layout>
              <c:tx>
                <c:rich>
                  <a:bodyPr/>
                  <a:lstStyle/>
                  <a:p>
                    <a:r>
                      <a:rPr lang="en-US" dirty="0" smtClean="0"/>
                      <a:t>0,01</a:t>
                    </a:r>
                    <a:endParaRPr lang="en-US" dirty="0"/>
                  </a:p>
                </c:rich>
              </c:tx>
              <c:dLblPos val="bestFit"/>
              <c:showLegendKey val="0"/>
              <c:showVal val="1"/>
              <c:showCatName val="0"/>
              <c:showSerName val="0"/>
              <c:showPercent val="0"/>
              <c:showBubbleSize val="0"/>
            </c:dLbl>
            <c:dLbl>
              <c:idx val="4"/>
              <c:layout>
                <c:manualLayout>
                  <c:x val="-4.1025875051339386E-3"/>
                  <c:y val="8.6778762797109447E-3"/>
                </c:manualLayout>
              </c:layout>
              <c:tx>
                <c:rich>
                  <a:bodyPr rot="0" spcFirstLastPara="1" vertOverflow="ellipsis" vert="horz" wrap="square" lIns="38100" tIns="19050" rIns="38100" bIns="19050" anchor="ctr" anchorCtr="1">
                    <a:noAutofit/>
                  </a:bodyPr>
                  <a:lstStyle/>
                  <a:p>
                    <a:pPr>
                      <a:defRPr sz="1000" b="0" i="0" u="none" strike="noStrike" kern="1200" baseline="0">
                        <a:solidFill>
                          <a:schemeClr val="tx1"/>
                        </a:solidFill>
                        <a:latin typeface="+mn-lt"/>
                        <a:ea typeface="+mn-ea"/>
                        <a:cs typeface="+mn-cs"/>
                      </a:defRPr>
                    </a:pPr>
                    <a:r>
                      <a:rPr lang="en-US" dirty="0" smtClean="0"/>
                      <a:t>14,7</a:t>
                    </a:r>
                    <a:endParaRPr lang="en-US" dirty="0"/>
                  </a:p>
                </c:rich>
              </c:tx>
              <c:spPr>
                <a:solidFill>
                  <a:prstClr val="white">
                    <a:alpha val="90000"/>
                  </a:prstClr>
                </a:solidFill>
                <a:ln>
                  <a:solidFill>
                    <a:srgbClr val="70AD47">
                      <a:alpha val="90000"/>
                    </a:srgbClr>
                  </a:solidFill>
                </a:ln>
                <a:effectLst>
                  <a:outerShdw blurRad="50800" dist="38100" dir="2700000" algn="ctr" rotWithShape="0">
                    <a:schemeClr val="accent6">
                      <a:lumMod val="60000"/>
                      <a:lumOff val="40000"/>
                      <a:alpha val="40000"/>
                    </a:schemeClr>
                  </a:outerShdw>
                </a:effectLst>
              </c:sp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3.7602939822889744E-2"/>
                      <c:h val="4.5233273399739191E-2"/>
                    </c:manualLayout>
                  </c15:layout>
                </c:ext>
                <c:ext xmlns:c16="http://schemas.microsoft.com/office/drawing/2014/chart" uri="{C3380CC4-5D6E-409C-BE32-E72D297353CC}">
                  <c16:uniqueId val="{00000009-CD74-4828-AC9A-D7FF2275CF7B}"/>
                </c:ext>
              </c:extLst>
            </c:dLbl>
            <c:dLbl>
              <c:idx val="5"/>
              <c:layout>
                <c:manualLayout>
                  <c:x val="-9.8231295253108728E-3"/>
                  <c:y val="-6.3686234471152271E-3"/>
                </c:manualLayout>
              </c:layout>
              <c:tx>
                <c:rich>
                  <a:bodyPr/>
                  <a:lstStyle/>
                  <a:p>
                    <a:r>
                      <a:rPr lang="en-US" dirty="0" smtClean="0"/>
                      <a:t>155,1</a:t>
                    </a:r>
                    <a:endParaRPr lang="en-US" dirty="0"/>
                  </a:p>
                </c:rich>
              </c:tx>
              <c:dLblPos val="bestFit"/>
              <c:showLegendKey val="0"/>
              <c:showVal val="1"/>
              <c:showCatName val="0"/>
              <c:showSerName val="0"/>
              <c:showPercent val="0"/>
              <c:showBubbleSize val="0"/>
            </c:dLbl>
            <c:dLbl>
              <c:idx val="6"/>
              <c:layout/>
              <c:tx>
                <c:rich>
                  <a:bodyPr/>
                  <a:lstStyle/>
                  <a:p>
                    <a:r>
                      <a:rPr lang="en-US" dirty="0" smtClean="0"/>
                      <a:t>52,59</a:t>
                    </a:r>
                    <a:endParaRPr lang="en-US" dirty="0"/>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5BF3-4810-981A-8DE3B0382941}"/>
                </c:ext>
              </c:extLst>
            </c:dLbl>
            <c:spPr>
              <a:solidFill>
                <a:prstClr val="white">
                  <a:alpha val="90000"/>
                </a:prstClr>
              </a:solidFill>
              <a:ln>
                <a:solidFill>
                  <a:srgbClr val="70AD47">
                    <a:alpha val="90000"/>
                  </a:srgbClr>
                </a:solidFill>
              </a:ln>
              <a:effectLst>
                <a:outerShdw blurRad="50800" dist="38100" dir="2700000" algn="ctr" rotWithShape="0">
                  <a:schemeClr val="accent6">
                    <a:lumMod val="60000"/>
                    <a:lumOff val="40000"/>
                    <a:alpha val="40000"/>
                  </a:schemeClr>
                </a:outerShdw>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xmlns:c16r2="http://schemas.microsoft.com/office/drawing/2015/06/chart">
              <c:ext xmlns:c15="http://schemas.microsoft.com/office/drawing/2012/chart" uri="{CE6537A1-D6FC-4f65-9D91-7224C49458BB}"/>
            </c:extLst>
          </c:dLbls>
          <c:cat>
            <c:strRef>
              <c:f>Лист1!$A$2:$A$8</c:f>
              <c:strCache>
                <c:ptCount val="7"/>
                <c:pt idx="0">
                  <c:v>Национальная экономика</c:v>
                </c:pt>
                <c:pt idx="1">
                  <c:v>Жилищно-коммунальное хозяйство</c:v>
                </c:pt>
                <c:pt idx="2">
                  <c:v>Общегосударственные расходы</c:v>
                </c:pt>
                <c:pt idx="3">
                  <c:v>Здравоохранение и спорт</c:v>
                </c:pt>
                <c:pt idx="4">
                  <c:v>Социальная политика</c:v>
                </c:pt>
                <c:pt idx="5">
                  <c:v>Образование</c:v>
                </c:pt>
                <c:pt idx="6">
                  <c:v>Другое</c:v>
                </c:pt>
              </c:strCache>
            </c:strRef>
          </c:cat>
          <c:val>
            <c:numRef>
              <c:f>Лист1!$B$2:$B$8</c:f>
              <c:numCache>
                <c:formatCode>General</c:formatCode>
                <c:ptCount val="7"/>
                <c:pt idx="0">
                  <c:v>25.9</c:v>
                </c:pt>
                <c:pt idx="1">
                  <c:v>23.7</c:v>
                </c:pt>
                <c:pt idx="2">
                  <c:v>56.7</c:v>
                </c:pt>
                <c:pt idx="3">
                  <c:v>0.01</c:v>
                </c:pt>
                <c:pt idx="4">
                  <c:v>14.7</c:v>
                </c:pt>
                <c:pt idx="5">
                  <c:v>155.1</c:v>
                </c:pt>
                <c:pt idx="6">
                  <c:v>52.59</c:v>
                </c:pt>
              </c:numCache>
            </c:numRef>
          </c:val>
          <c:extLst xmlns:c16r2="http://schemas.microsoft.com/office/drawing/2015/06/chart">
            <c:ext xmlns:c16="http://schemas.microsoft.com/office/drawing/2014/chart" uri="{C3380CC4-5D6E-409C-BE32-E72D297353CC}">
              <c16:uniqueId val="{0000000C-CD74-4828-AC9A-D7FF2275CF7B}"/>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10791937608431494"/>
          <c:y val="0.50160933108642958"/>
          <c:w val="0.46009522227758404"/>
          <c:h val="0.34867928815743293"/>
        </c:manualLayout>
      </c:layout>
      <c:overlay val="0"/>
      <c:spPr>
        <a:noFill/>
        <a:ln>
          <a:noFill/>
        </a:ln>
        <a:effectLst/>
      </c:spPr>
      <c:txPr>
        <a:bodyPr rot="0" spcFirstLastPara="1" vertOverflow="ellipsis" vert="horz" wrap="square" anchor="ctr" anchorCtr="0"/>
        <a:lstStyle/>
        <a:p>
          <a:pPr>
            <a:defRPr sz="10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zero"/>
    <c:showDLblsOverMax val="0"/>
  </c:chart>
  <c:spPr>
    <a:noFill/>
    <a:ln w="6350" cap="flat" cmpd="sng" algn="ctr">
      <a:noFill/>
      <a:prstDash val="solid"/>
      <a:miter lim="800000"/>
    </a:ln>
    <a:effectLst/>
  </c:spPr>
  <c:txPr>
    <a:bodyPr/>
    <a:lstStyle/>
    <a:p>
      <a:pPr>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363548839068996"/>
          <c:y val="7.2450340922172091E-2"/>
          <c:w val="0.43104628206449658"/>
          <c:h val="0.52907778898026991"/>
        </c:manualLayout>
      </c:layout>
      <c:pieChart>
        <c:varyColors val="1"/>
        <c:ser>
          <c:idx val="0"/>
          <c:order val="0"/>
          <c:tx>
            <c:strRef>
              <c:f>Лист1!$B$1</c:f>
              <c:strCache>
                <c:ptCount val="1"/>
                <c:pt idx="0">
                  <c:v>2025</c:v>
                </c:pt>
              </c:strCache>
            </c:strRef>
          </c:tx>
          <c:spPr>
            <a:solidFill>
              <a:srgbClr val="05BAFF"/>
            </a:solidFill>
            <a:ln>
              <a:solidFill>
                <a:schemeClr val="accent5">
                  <a:lumMod val="50000"/>
                </a:schemeClr>
              </a:solidFill>
            </a:ln>
          </c:spPr>
          <c:explosion val="8"/>
          <c:dPt>
            <c:idx val="0"/>
            <c:bubble3D val="0"/>
            <c:spPr>
              <a:solidFill>
                <a:srgbClr val="81D78C"/>
              </a:solidFill>
              <a:ln>
                <a:solidFill>
                  <a:schemeClr val="accent5">
                    <a:lumMod val="50000"/>
                  </a:schemeClr>
                </a:solidFill>
              </a:ln>
              <a:effectLst/>
            </c:spPr>
            <c:extLst xmlns:c16r2="http://schemas.microsoft.com/office/drawing/2015/06/chart">
              <c:ext xmlns:c16="http://schemas.microsoft.com/office/drawing/2014/chart" uri="{C3380CC4-5D6E-409C-BE32-E72D297353CC}">
                <c16:uniqueId val="{00000001-9D68-4A1E-A033-589A9083948E}"/>
              </c:ext>
            </c:extLst>
          </c:dPt>
          <c:dPt>
            <c:idx val="1"/>
            <c:bubble3D val="0"/>
            <c:spPr>
              <a:solidFill>
                <a:srgbClr val="05BAFF"/>
              </a:solidFill>
              <a:ln>
                <a:solidFill>
                  <a:schemeClr val="accent5">
                    <a:lumMod val="50000"/>
                  </a:schemeClr>
                </a:solidFill>
              </a:ln>
              <a:effectLst/>
            </c:spPr>
            <c:extLst xmlns:c16r2="http://schemas.microsoft.com/office/drawing/2015/06/chart">
              <c:ext xmlns:c16="http://schemas.microsoft.com/office/drawing/2014/chart" uri="{C3380CC4-5D6E-409C-BE32-E72D297353CC}">
                <c16:uniqueId val="{00000003-9D68-4A1E-A033-589A9083948E}"/>
              </c:ext>
            </c:extLst>
          </c:dPt>
          <c:dPt>
            <c:idx val="2"/>
            <c:bubble3D val="0"/>
            <c:spPr>
              <a:solidFill>
                <a:srgbClr val="C3D445"/>
              </a:solidFill>
              <a:ln>
                <a:solidFill>
                  <a:schemeClr val="accent5">
                    <a:lumMod val="50000"/>
                  </a:schemeClr>
                </a:solidFill>
              </a:ln>
              <a:effectLst/>
            </c:spPr>
            <c:extLst xmlns:c16r2="http://schemas.microsoft.com/office/drawing/2015/06/chart">
              <c:ext xmlns:c16="http://schemas.microsoft.com/office/drawing/2014/chart" uri="{C3380CC4-5D6E-409C-BE32-E72D297353CC}">
                <c16:uniqueId val="{00000005-9D68-4A1E-A033-589A9083948E}"/>
              </c:ext>
            </c:extLst>
          </c:dPt>
          <c:dLbls>
            <c:dLbl>
              <c:idx val="0"/>
              <c:layout>
                <c:manualLayout>
                  <c:x val="2.5895554596460941E-2"/>
                  <c:y val="9.7911227154046914E-3"/>
                </c:manualLayout>
              </c:layout>
              <c:tx>
                <c:rich>
                  <a:bodyPr/>
                  <a:lstStyle/>
                  <a:p>
                    <a:r>
                      <a:rPr lang="ru-RU" dirty="0" smtClean="0"/>
                      <a:t>43</a:t>
                    </a:r>
                    <a:r>
                      <a:rPr lang="en-US" dirty="0" smtClean="0"/>
                      <a:t>,2</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D68-4A1E-A033-589A9083948E}"/>
                </c:ext>
              </c:extLst>
            </c:dLbl>
            <c:dLbl>
              <c:idx val="1"/>
              <c:layout>
                <c:manualLayout>
                  <c:x val="9.7233842748508395E-2"/>
                  <c:y val="-0.15334157398079809"/>
                </c:manualLayout>
              </c:layout>
              <c:tx>
                <c:rich>
                  <a:bodyPr/>
                  <a:lstStyle/>
                  <a:p>
                    <a:r>
                      <a:rPr lang="ru-RU" dirty="0" smtClean="0"/>
                      <a:t>303</a:t>
                    </a:r>
                    <a:r>
                      <a:rPr lang="en-US" dirty="0" smtClean="0"/>
                      <a:t>,1</a:t>
                    </a:r>
                    <a:endParaRPr lang="en-US" dirty="0"/>
                  </a:p>
                </c:rich>
              </c:tx>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D68-4A1E-A033-589A9083948E}"/>
                </c:ext>
              </c:extLst>
            </c:dLbl>
            <c:dLbl>
              <c:idx val="2"/>
              <c:layout>
                <c:manualLayout>
                  <c:x val="-3.7149585909012128E-2"/>
                  <c:y val="1.7482936206081282E-2"/>
                </c:manualLayout>
              </c:layout>
              <c:tx>
                <c:rich>
                  <a:bodyPr rot="0" spcFirstLastPara="1" vertOverflow="ellipsis" vert="horz" wrap="square" lIns="38100" tIns="19050" rIns="38100" bIns="19050" anchor="ctr" anchorCtr="0">
                    <a:spAutoFit/>
                  </a:bodyPr>
                  <a:lstStyle/>
                  <a:p>
                    <a:pPr algn="ctr">
                      <a:defRPr lang="ru-RU" sz="10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r>
                      <a:rPr lang="en-US" dirty="0" smtClean="0"/>
                      <a:t>4,3</a:t>
                    </a:r>
                    <a:endParaRPr lang="en-US" dirty="0"/>
                  </a:p>
                </c:rich>
              </c:tx>
              <c:spPr>
                <a:solidFill>
                  <a:prstClr val="white">
                    <a:alpha val="90000"/>
                  </a:prstClr>
                </a:solidFill>
                <a:ln>
                  <a:solidFill>
                    <a:srgbClr val="70AD47">
                      <a:alpha val="90000"/>
                    </a:srgbClr>
                  </a:solidFill>
                </a:ln>
                <a:effectLst>
                  <a:outerShdw blurRad="50800" dist="38100" dir="2700000" algn="ctr" rotWithShape="0">
                    <a:schemeClr val="accent6">
                      <a:lumMod val="60000"/>
                      <a:lumOff val="40000"/>
                      <a:alpha val="40000"/>
                    </a:schemeClr>
                  </a:outerShdw>
                </a:effectLst>
              </c:sp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9D68-4A1E-A033-589A9083948E}"/>
                </c:ext>
              </c:extLst>
            </c:dLbl>
            <c:spPr>
              <a:solidFill>
                <a:prstClr val="white">
                  <a:alpha val="90000"/>
                </a:prstClr>
              </a:solidFill>
              <a:ln>
                <a:solidFill>
                  <a:srgbClr val="70AD47">
                    <a:alpha val="90000"/>
                  </a:srgbClr>
                </a:solidFill>
              </a:ln>
              <a:effectLst>
                <a:outerShdw blurRad="50800" dist="50800" dir="2700000" algn="ctr" rotWithShape="0">
                  <a:schemeClr val="accent6">
                    <a:lumMod val="60000"/>
                    <a:lumOff val="40000"/>
                    <a:alpha val="40000"/>
                  </a:schemeClr>
                </a:outerShdw>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Лист1!$A$2:$A$4</c:f>
              <c:strCache>
                <c:ptCount val="3"/>
                <c:pt idx="0">
                  <c:v>Налоговые поступления</c:v>
                </c:pt>
                <c:pt idx="1">
                  <c:v>Безвозмездные поступления</c:v>
                </c:pt>
                <c:pt idx="2">
                  <c:v>Прочие доходы</c:v>
                </c:pt>
              </c:strCache>
            </c:strRef>
          </c:cat>
          <c:val>
            <c:numRef>
              <c:f>Лист1!$B$2:$B$4</c:f>
              <c:numCache>
                <c:formatCode>General</c:formatCode>
                <c:ptCount val="3"/>
                <c:pt idx="0">
                  <c:v>43.2</c:v>
                </c:pt>
                <c:pt idx="1">
                  <c:v>303.10000000000002</c:v>
                </c:pt>
                <c:pt idx="2">
                  <c:v>4.3</c:v>
                </c:pt>
              </c:numCache>
            </c:numRef>
          </c:val>
          <c:extLst xmlns:c16r2="http://schemas.microsoft.com/office/drawing/2015/06/chart">
            <c:ext xmlns:c16="http://schemas.microsoft.com/office/drawing/2014/chart" uri="{C3380CC4-5D6E-409C-BE32-E72D297353CC}">
              <c16:uniqueId val="{00000006-9D68-4A1E-A033-589A9083948E}"/>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7.7336633319683185E-2"/>
          <c:y val="0.54641326247404454"/>
          <c:w val="0.59686019050818606"/>
          <c:h val="0.29175086672202366"/>
        </c:manualLayout>
      </c:layout>
      <c:overlay val="0"/>
      <c:spPr>
        <a:noFill/>
        <a:ln>
          <a:noFill/>
        </a:ln>
        <a:effectLst/>
      </c:spPr>
      <c:txPr>
        <a:bodyPr rot="0" spcFirstLastPara="1" vertOverflow="ellipsis" vert="horz" wrap="square" anchor="ctr" anchorCtr="0"/>
        <a:lstStyle/>
        <a:p>
          <a:pPr rtl="0">
            <a:defRPr sz="10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0.24562</cdr:x>
      <cdr:y>0.84129</cdr:y>
    </cdr:from>
    <cdr:to>
      <cdr:x>0.76873</cdr:x>
      <cdr:y>0.89459</cdr:y>
    </cdr:to>
    <cdr:sp macro="" textlink="">
      <cdr:nvSpPr>
        <cdr:cNvPr id="2" name="Прямоугольник 1"/>
        <cdr:cNvSpPr/>
      </cdr:nvSpPr>
      <cdr:spPr>
        <a:xfrm xmlns:a="http://schemas.openxmlformats.org/drawingml/2006/main">
          <a:off x="608580" y="2508707"/>
          <a:ext cx="1296157" cy="158928"/>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351" cy="497839"/>
          </a:xfrm>
          <a:prstGeom prst="rect">
            <a:avLst/>
          </a:prstGeom>
        </p:spPr>
        <p:txBody>
          <a:bodyPr vert="horz" lIns="91557" tIns="45778" rIns="91557" bIns="45778" rtlCol="0"/>
          <a:lstStyle>
            <a:lvl1pPr algn="l">
              <a:defRPr sz="1200"/>
            </a:lvl1pPr>
          </a:lstStyle>
          <a:p>
            <a:endParaRPr lang="ru-RU" dirty="0"/>
          </a:p>
        </p:txBody>
      </p:sp>
      <p:sp>
        <p:nvSpPr>
          <p:cNvPr id="3" name="Дата 2"/>
          <p:cNvSpPr>
            <a:spLocks noGrp="1"/>
          </p:cNvSpPr>
          <p:nvPr>
            <p:ph type="dt" idx="1"/>
          </p:nvPr>
        </p:nvSpPr>
        <p:spPr>
          <a:xfrm>
            <a:off x="3849728" y="0"/>
            <a:ext cx="2946351" cy="497839"/>
          </a:xfrm>
          <a:prstGeom prst="rect">
            <a:avLst/>
          </a:prstGeom>
        </p:spPr>
        <p:txBody>
          <a:bodyPr vert="horz" lIns="91557" tIns="45778" rIns="91557" bIns="45778" rtlCol="0"/>
          <a:lstStyle>
            <a:lvl1pPr algn="r">
              <a:defRPr sz="1200"/>
            </a:lvl1pPr>
          </a:lstStyle>
          <a:p>
            <a:fld id="{A371B3DC-399D-44FA-8619-304EA245A766}" type="datetimeFigureOut">
              <a:rPr lang="ru-RU" smtClean="0"/>
              <a:t>17.07.2026</a:t>
            </a:fld>
            <a:endParaRPr lang="ru-RU" dirty="0"/>
          </a:p>
        </p:txBody>
      </p:sp>
      <p:sp>
        <p:nvSpPr>
          <p:cNvPr id="4" name="Образ слайда 3"/>
          <p:cNvSpPr>
            <a:spLocks noGrp="1" noRot="1" noChangeAspect="1"/>
          </p:cNvSpPr>
          <p:nvPr>
            <p:ph type="sldImg" idx="2"/>
          </p:nvPr>
        </p:nvSpPr>
        <p:spPr>
          <a:xfrm>
            <a:off x="1724025" y="1241425"/>
            <a:ext cx="3349625" cy="3351213"/>
          </a:xfrm>
          <a:prstGeom prst="rect">
            <a:avLst/>
          </a:prstGeom>
          <a:noFill/>
          <a:ln w="12700">
            <a:solidFill>
              <a:prstClr val="black"/>
            </a:solidFill>
          </a:ln>
        </p:spPr>
        <p:txBody>
          <a:bodyPr vert="horz" lIns="91557" tIns="45778" rIns="91557" bIns="45778" rtlCol="0" anchor="ctr"/>
          <a:lstStyle/>
          <a:p>
            <a:endParaRPr lang="ru-RU" dirty="0"/>
          </a:p>
        </p:txBody>
      </p:sp>
      <p:sp>
        <p:nvSpPr>
          <p:cNvPr id="5" name="Заметки 4"/>
          <p:cNvSpPr>
            <a:spLocks noGrp="1"/>
          </p:cNvSpPr>
          <p:nvPr>
            <p:ph type="body" sz="quarter" idx="3"/>
          </p:nvPr>
        </p:nvSpPr>
        <p:spPr>
          <a:xfrm>
            <a:off x="679928" y="4778614"/>
            <a:ext cx="5437821" cy="3909774"/>
          </a:xfrm>
          <a:prstGeom prst="rect">
            <a:avLst/>
          </a:prstGeom>
        </p:spPr>
        <p:txBody>
          <a:bodyPr vert="horz" lIns="91557" tIns="45778" rIns="91557" bIns="45778"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31975"/>
            <a:ext cx="2946351" cy="497839"/>
          </a:xfrm>
          <a:prstGeom prst="rect">
            <a:avLst/>
          </a:prstGeom>
        </p:spPr>
        <p:txBody>
          <a:bodyPr vert="horz" lIns="91557" tIns="45778" rIns="91557" bIns="45778" rtlCol="0" anchor="b"/>
          <a:lstStyle>
            <a:lvl1pPr algn="l">
              <a:defRPr sz="1200"/>
            </a:lvl1pPr>
          </a:lstStyle>
          <a:p>
            <a:endParaRPr lang="ru-RU" dirty="0"/>
          </a:p>
        </p:txBody>
      </p:sp>
      <p:sp>
        <p:nvSpPr>
          <p:cNvPr id="7" name="Номер слайда 6"/>
          <p:cNvSpPr>
            <a:spLocks noGrp="1"/>
          </p:cNvSpPr>
          <p:nvPr>
            <p:ph type="sldNum" sz="quarter" idx="5"/>
          </p:nvPr>
        </p:nvSpPr>
        <p:spPr>
          <a:xfrm>
            <a:off x="3849728" y="9431975"/>
            <a:ext cx="2946351" cy="497839"/>
          </a:xfrm>
          <a:prstGeom prst="rect">
            <a:avLst/>
          </a:prstGeom>
        </p:spPr>
        <p:txBody>
          <a:bodyPr vert="horz" lIns="91557" tIns="45778" rIns="91557" bIns="45778" rtlCol="0" anchor="b"/>
          <a:lstStyle>
            <a:lvl1pPr algn="r">
              <a:defRPr sz="1200"/>
            </a:lvl1pPr>
          </a:lstStyle>
          <a:p>
            <a:fld id="{2C823618-DF07-46CB-B655-B5123BD5FC91}" type="slidenum">
              <a:rPr lang="ru-RU" smtClean="0"/>
              <a:t>‹#›</a:t>
            </a:fld>
            <a:endParaRPr lang="ru-RU" dirty="0"/>
          </a:p>
        </p:txBody>
      </p:sp>
    </p:spTree>
    <p:extLst>
      <p:ext uri="{BB962C8B-B14F-4D97-AF65-F5344CB8AC3E}">
        <p14:creationId xmlns:p14="http://schemas.microsoft.com/office/powerpoint/2010/main" val="1040731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5</a:t>
            </a:fld>
            <a:endParaRPr lang="ru-RU" dirty="0"/>
          </a:p>
        </p:txBody>
      </p:sp>
    </p:spTree>
    <p:extLst>
      <p:ext uri="{BB962C8B-B14F-4D97-AF65-F5344CB8AC3E}">
        <p14:creationId xmlns:p14="http://schemas.microsoft.com/office/powerpoint/2010/main" val="94402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7</a:t>
            </a:fld>
            <a:endParaRPr lang="ru-RU" dirty="0"/>
          </a:p>
        </p:txBody>
      </p:sp>
    </p:spTree>
    <p:extLst>
      <p:ext uri="{BB962C8B-B14F-4D97-AF65-F5344CB8AC3E}">
        <p14:creationId xmlns:p14="http://schemas.microsoft.com/office/powerpoint/2010/main" val="241638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10</a:t>
            </a:fld>
            <a:endParaRPr lang="ru-RU" dirty="0"/>
          </a:p>
        </p:txBody>
      </p:sp>
    </p:spTree>
    <p:extLst>
      <p:ext uri="{BB962C8B-B14F-4D97-AF65-F5344CB8AC3E}">
        <p14:creationId xmlns:p14="http://schemas.microsoft.com/office/powerpoint/2010/main" val="3972333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11</a:t>
            </a:fld>
            <a:endParaRPr lang="ru-RU" dirty="0"/>
          </a:p>
        </p:txBody>
      </p:sp>
    </p:spTree>
    <p:extLst>
      <p:ext uri="{BB962C8B-B14F-4D97-AF65-F5344CB8AC3E}">
        <p14:creationId xmlns:p14="http://schemas.microsoft.com/office/powerpoint/2010/main" val="2599404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12</a:t>
            </a:fld>
            <a:endParaRPr lang="ru-RU" dirty="0"/>
          </a:p>
        </p:txBody>
      </p:sp>
    </p:spTree>
    <p:extLst>
      <p:ext uri="{BB962C8B-B14F-4D97-AF65-F5344CB8AC3E}">
        <p14:creationId xmlns:p14="http://schemas.microsoft.com/office/powerpoint/2010/main" val="554065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13</a:t>
            </a:fld>
            <a:endParaRPr lang="ru-RU" dirty="0"/>
          </a:p>
        </p:txBody>
      </p:sp>
    </p:spTree>
    <p:extLst>
      <p:ext uri="{BB962C8B-B14F-4D97-AF65-F5344CB8AC3E}">
        <p14:creationId xmlns:p14="http://schemas.microsoft.com/office/powerpoint/2010/main" val="4037887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14</a:t>
            </a:fld>
            <a:endParaRPr lang="ru-RU" dirty="0"/>
          </a:p>
        </p:txBody>
      </p:sp>
    </p:spTree>
    <p:extLst>
      <p:ext uri="{BB962C8B-B14F-4D97-AF65-F5344CB8AC3E}">
        <p14:creationId xmlns:p14="http://schemas.microsoft.com/office/powerpoint/2010/main" val="2525477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15</a:t>
            </a:fld>
            <a:endParaRPr lang="ru-RU" dirty="0"/>
          </a:p>
        </p:txBody>
      </p:sp>
    </p:spTree>
    <p:extLst>
      <p:ext uri="{BB962C8B-B14F-4D97-AF65-F5344CB8AC3E}">
        <p14:creationId xmlns:p14="http://schemas.microsoft.com/office/powerpoint/2010/main" val="2920476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16</a:t>
            </a:fld>
            <a:endParaRPr lang="ru-RU" dirty="0"/>
          </a:p>
        </p:txBody>
      </p:sp>
    </p:spTree>
    <p:extLst>
      <p:ext uri="{BB962C8B-B14F-4D97-AF65-F5344CB8AC3E}">
        <p14:creationId xmlns:p14="http://schemas.microsoft.com/office/powerpoint/2010/main" val="2696786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17</a:t>
            </a:fld>
            <a:endParaRPr lang="ru-RU" dirty="0"/>
          </a:p>
        </p:txBody>
      </p:sp>
    </p:spTree>
    <p:extLst>
      <p:ext uri="{BB962C8B-B14F-4D97-AF65-F5344CB8AC3E}">
        <p14:creationId xmlns:p14="http://schemas.microsoft.com/office/powerpoint/2010/main" val="1040151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18</a:t>
            </a:fld>
            <a:endParaRPr lang="ru-RU" dirty="0"/>
          </a:p>
        </p:txBody>
      </p:sp>
    </p:spTree>
    <p:extLst>
      <p:ext uri="{BB962C8B-B14F-4D97-AF65-F5344CB8AC3E}">
        <p14:creationId xmlns:p14="http://schemas.microsoft.com/office/powerpoint/2010/main" val="722766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19</a:t>
            </a:fld>
            <a:endParaRPr lang="ru-RU" dirty="0"/>
          </a:p>
        </p:txBody>
      </p:sp>
    </p:spTree>
    <p:extLst>
      <p:ext uri="{BB962C8B-B14F-4D97-AF65-F5344CB8AC3E}">
        <p14:creationId xmlns:p14="http://schemas.microsoft.com/office/powerpoint/2010/main" val="652209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20</a:t>
            </a:fld>
            <a:endParaRPr lang="ru-RU" dirty="0"/>
          </a:p>
        </p:txBody>
      </p:sp>
    </p:spTree>
    <p:extLst>
      <p:ext uri="{BB962C8B-B14F-4D97-AF65-F5344CB8AC3E}">
        <p14:creationId xmlns:p14="http://schemas.microsoft.com/office/powerpoint/2010/main" val="1726093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24</a:t>
            </a:fld>
            <a:endParaRPr lang="ru-RU" dirty="0"/>
          </a:p>
        </p:txBody>
      </p:sp>
    </p:spTree>
    <p:extLst>
      <p:ext uri="{BB962C8B-B14F-4D97-AF65-F5344CB8AC3E}">
        <p14:creationId xmlns:p14="http://schemas.microsoft.com/office/powerpoint/2010/main" val="2233526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25</a:t>
            </a:fld>
            <a:endParaRPr lang="ru-RU" dirty="0"/>
          </a:p>
        </p:txBody>
      </p:sp>
    </p:spTree>
    <p:extLst>
      <p:ext uri="{BB962C8B-B14F-4D97-AF65-F5344CB8AC3E}">
        <p14:creationId xmlns:p14="http://schemas.microsoft.com/office/powerpoint/2010/main" val="500449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10</a:t>
            </a:r>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26</a:t>
            </a:fld>
            <a:endParaRPr lang="ru-RU" dirty="0"/>
          </a:p>
        </p:txBody>
      </p:sp>
    </p:spTree>
    <p:extLst>
      <p:ext uri="{BB962C8B-B14F-4D97-AF65-F5344CB8AC3E}">
        <p14:creationId xmlns:p14="http://schemas.microsoft.com/office/powerpoint/2010/main" val="3578251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28</a:t>
            </a:fld>
            <a:endParaRPr lang="ru-RU" dirty="0"/>
          </a:p>
        </p:txBody>
      </p:sp>
    </p:spTree>
    <p:extLst>
      <p:ext uri="{BB962C8B-B14F-4D97-AF65-F5344CB8AC3E}">
        <p14:creationId xmlns:p14="http://schemas.microsoft.com/office/powerpoint/2010/main" val="3342599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t>29</a:t>
            </a:fld>
            <a:endParaRPr lang="ru-RU" dirty="0"/>
          </a:p>
        </p:txBody>
      </p:sp>
    </p:spTree>
    <p:extLst>
      <p:ext uri="{BB962C8B-B14F-4D97-AF65-F5344CB8AC3E}">
        <p14:creationId xmlns:p14="http://schemas.microsoft.com/office/powerpoint/2010/main" val="4075722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237197"/>
            <a:ext cx="6425724" cy="2631887"/>
          </a:xfrm>
        </p:spPr>
        <p:txBody>
          <a:bodyPr anchor="b"/>
          <a:lstStyle>
            <a:lvl1pPr algn="ctr">
              <a:defRPr sz="4960"/>
            </a:lvl1pPr>
          </a:lstStyle>
          <a:p>
            <a:r>
              <a:rPr lang="ru-RU" smtClean="0"/>
              <a:t>Образец заголовка</a:t>
            </a:r>
            <a:endParaRPr lang="en-US" dirty="0"/>
          </a:p>
        </p:txBody>
      </p:sp>
      <p:sp>
        <p:nvSpPr>
          <p:cNvPr id="3" name="Subtitle 2"/>
          <p:cNvSpPr>
            <a:spLocks noGrp="1"/>
          </p:cNvSpPr>
          <p:nvPr>
            <p:ph type="subTitle" idx="1"/>
          </p:nvPr>
        </p:nvSpPr>
        <p:spPr>
          <a:xfrm>
            <a:off x="944960" y="3970580"/>
            <a:ext cx="5669756" cy="182517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B54F4B1-7501-4FBD-9D17-2142E827AE0D}" type="datetimeFigureOut">
              <a:rPr lang="ru-RU" smtClean="0"/>
              <a:t>17.07.2026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t>‹#›</a:t>
            </a:fld>
            <a:endParaRPr lang="ru-RU" dirty="0"/>
          </a:p>
        </p:txBody>
      </p:sp>
    </p:spTree>
    <p:extLst>
      <p:ext uri="{BB962C8B-B14F-4D97-AF65-F5344CB8AC3E}">
        <p14:creationId xmlns:p14="http://schemas.microsoft.com/office/powerpoint/2010/main" val="2174214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B54F4B1-7501-4FBD-9D17-2142E827AE0D}" type="datetimeFigureOut">
              <a:rPr lang="ru-RU" smtClean="0"/>
              <a:t>17.07.2026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t>‹#›</a:t>
            </a:fld>
            <a:endParaRPr lang="ru-RU" dirty="0"/>
          </a:p>
        </p:txBody>
      </p:sp>
    </p:spTree>
    <p:extLst>
      <p:ext uri="{BB962C8B-B14F-4D97-AF65-F5344CB8AC3E}">
        <p14:creationId xmlns:p14="http://schemas.microsoft.com/office/powerpoint/2010/main" val="2245908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15791" y="1884671"/>
            <a:ext cx="6520220" cy="3144614"/>
          </a:xfrm>
        </p:spPr>
        <p:txBody>
          <a:bodyPr anchor="b"/>
          <a:lstStyle>
            <a:lvl1pPr>
              <a:defRPr sz="4960"/>
            </a:lvl1pPr>
          </a:lstStyle>
          <a:p>
            <a:r>
              <a:rPr lang="ru-RU" smtClean="0"/>
              <a:t>Образец заголовка</a:t>
            </a:r>
            <a:endParaRPr lang="en-US" dirty="0"/>
          </a:p>
        </p:txBody>
      </p:sp>
      <p:sp>
        <p:nvSpPr>
          <p:cNvPr id="3" name="Text Placeholder 2"/>
          <p:cNvSpPr>
            <a:spLocks noGrp="1"/>
          </p:cNvSpPr>
          <p:nvPr>
            <p:ph type="body" idx="1"/>
          </p:nvPr>
        </p:nvSpPr>
        <p:spPr>
          <a:xfrm>
            <a:off x="515791" y="5059035"/>
            <a:ext cx="6520220" cy="1653678"/>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B54F4B1-7501-4FBD-9D17-2142E827AE0D}" type="datetimeFigureOut">
              <a:rPr lang="ru-RU" smtClean="0"/>
              <a:t>17.07.2026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t>‹#›</a:t>
            </a:fld>
            <a:endParaRPr lang="ru-RU" dirty="0"/>
          </a:p>
        </p:txBody>
      </p:sp>
    </p:spTree>
    <p:extLst>
      <p:ext uri="{BB962C8B-B14F-4D97-AF65-F5344CB8AC3E}">
        <p14:creationId xmlns:p14="http://schemas.microsoft.com/office/powerpoint/2010/main" val="1264561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519728" y="2012414"/>
            <a:ext cx="3212862" cy="479654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27085" y="2012414"/>
            <a:ext cx="3212862" cy="479654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B54F4B1-7501-4FBD-9D17-2142E827AE0D}" type="datetimeFigureOut">
              <a:rPr lang="ru-RU" smtClean="0"/>
              <a:t>17.07.2026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t>‹#›</a:t>
            </a:fld>
            <a:endParaRPr lang="ru-RU" dirty="0"/>
          </a:p>
        </p:txBody>
      </p:sp>
    </p:spTree>
    <p:extLst>
      <p:ext uri="{BB962C8B-B14F-4D97-AF65-F5344CB8AC3E}">
        <p14:creationId xmlns:p14="http://schemas.microsoft.com/office/powerpoint/2010/main" val="3939480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520712" y="402484"/>
            <a:ext cx="6520220" cy="1461188"/>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520713" y="1853171"/>
            <a:ext cx="3198096" cy="908210"/>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ru-RU" smtClean="0"/>
              <a:t>Образец текста</a:t>
            </a:r>
          </a:p>
        </p:txBody>
      </p:sp>
      <p:sp>
        <p:nvSpPr>
          <p:cNvPr id="4" name="Content Placeholder 3"/>
          <p:cNvSpPr>
            <a:spLocks noGrp="1"/>
          </p:cNvSpPr>
          <p:nvPr>
            <p:ph sz="half" idx="2"/>
          </p:nvPr>
        </p:nvSpPr>
        <p:spPr>
          <a:xfrm>
            <a:off x="520713" y="2761381"/>
            <a:ext cx="3198096" cy="40615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27086" y="1853171"/>
            <a:ext cx="3213847" cy="908210"/>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ru-RU" smtClean="0"/>
              <a:t>Образец текста</a:t>
            </a:r>
          </a:p>
        </p:txBody>
      </p:sp>
      <p:sp>
        <p:nvSpPr>
          <p:cNvPr id="6" name="Content Placeholder 5"/>
          <p:cNvSpPr>
            <a:spLocks noGrp="1"/>
          </p:cNvSpPr>
          <p:nvPr>
            <p:ph sz="quarter" idx="4"/>
          </p:nvPr>
        </p:nvSpPr>
        <p:spPr>
          <a:xfrm>
            <a:off x="3827086" y="2761381"/>
            <a:ext cx="3213847" cy="40615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B54F4B1-7501-4FBD-9D17-2142E827AE0D}" type="datetimeFigureOut">
              <a:rPr lang="ru-RU" smtClean="0"/>
              <a:t>17.07.2026</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F69C61C7-1292-4BD5-ADB5-D2D0DBF4AA6A}" type="slidenum">
              <a:rPr lang="ru-RU" smtClean="0"/>
              <a:t>‹#›</a:t>
            </a:fld>
            <a:endParaRPr lang="ru-RU" dirty="0"/>
          </a:p>
        </p:txBody>
      </p:sp>
    </p:spTree>
    <p:extLst>
      <p:ext uri="{BB962C8B-B14F-4D97-AF65-F5344CB8AC3E}">
        <p14:creationId xmlns:p14="http://schemas.microsoft.com/office/powerpoint/2010/main" val="731561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B54F4B1-7501-4FBD-9D17-2142E827AE0D}" type="datetimeFigureOut">
              <a:rPr lang="ru-RU" smtClean="0"/>
              <a:t>17.07.2026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F69C61C7-1292-4BD5-ADB5-D2D0DBF4AA6A}" type="slidenum">
              <a:rPr lang="ru-RU" smtClean="0"/>
              <a:t>‹#›</a:t>
            </a:fld>
            <a:endParaRPr lang="ru-RU" dirty="0"/>
          </a:p>
        </p:txBody>
      </p:sp>
    </p:spTree>
    <p:extLst>
      <p:ext uri="{BB962C8B-B14F-4D97-AF65-F5344CB8AC3E}">
        <p14:creationId xmlns:p14="http://schemas.microsoft.com/office/powerpoint/2010/main" val="3116225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54F4B1-7501-4FBD-9D17-2142E827AE0D}" type="datetimeFigureOut">
              <a:rPr lang="ru-RU" smtClean="0"/>
              <a:t>17.07.2026</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F69C61C7-1292-4BD5-ADB5-D2D0DBF4AA6A}" type="slidenum">
              <a:rPr lang="ru-RU" smtClean="0"/>
              <a:t>‹#›</a:t>
            </a:fld>
            <a:endParaRPr lang="ru-RU" dirty="0"/>
          </a:p>
        </p:txBody>
      </p:sp>
    </p:spTree>
    <p:extLst>
      <p:ext uri="{BB962C8B-B14F-4D97-AF65-F5344CB8AC3E}">
        <p14:creationId xmlns:p14="http://schemas.microsoft.com/office/powerpoint/2010/main" val="466862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20712" y="503978"/>
            <a:ext cx="2438192" cy="1763924"/>
          </a:xfrm>
        </p:spPr>
        <p:txBody>
          <a:bodyPr anchor="b"/>
          <a:lstStyle>
            <a:lvl1pPr>
              <a:defRPr sz="2645"/>
            </a:lvl1pPr>
          </a:lstStyle>
          <a:p>
            <a:r>
              <a:rPr lang="ru-RU" smtClean="0"/>
              <a:t>Образец заголовка</a:t>
            </a:r>
            <a:endParaRPr lang="en-US" dirty="0"/>
          </a:p>
        </p:txBody>
      </p:sp>
      <p:sp>
        <p:nvSpPr>
          <p:cNvPr id="3" name="Content Placeholder 2"/>
          <p:cNvSpPr>
            <a:spLocks noGrp="1"/>
          </p:cNvSpPr>
          <p:nvPr>
            <p:ph idx="1"/>
          </p:nvPr>
        </p:nvSpPr>
        <p:spPr>
          <a:xfrm>
            <a:off x="3213847" y="1088455"/>
            <a:ext cx="3827085" cy="5372269"/>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20712" y="2267902"/>
            <a:ext cx="2438192"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ru-RU" smtClean="0"/>
              <a:t>Образец текста</a:t>
            </a:r>
          </a:p>
        </p:txBody>
      </p:sp>
      <p:sp>
        <p:nvSpPr>
          <p:cNvPr id="5" name="Date Placeholder 4"/>
          <p:cNvSpPr>
            <a:spLocks noGrp="1"/>
          </p:cNvSpPr>
          <p:nvPr>
            <p:ph type="dt" sz="half" idx="10"/>
          </p:nvPr>
        </p:nvSpPr>
        <p:spPr/>
        <p:txBody>
          <a:bodyPr/>
          <a:lstStyle/>
          <a:p>
            <a:fld id="{CB54F4B1-7501-4FBD-9D17-2142E827AE0D}" type="datetimeFigureOut">
              <a:rPr lang="ru-RU" smtClean="0"/>
              <a:t>17.07.2026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t>‹#›</a:t>
            </a:fld>
            <a:endParaRPr lang="ru-RU" dirty="0"/>
          </a:p>
        </p:txBody>
      </p:sp>
    </p:spTree>
    <p:extLst>
      <p:ext uri="{BB962C8B-B14F-4D97-AF65-F5344CB8AC3E}">
        <p14:creationId xmlns:p14="http://schemas.microsoft.com/office/powerpoint/2010/main" val="182286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20712" y="503978"/>
            <a:ext cx="2438192" cy="1763924"/>
          </a:xfrm>
        </p:spPr>
        <p:txBody>
          <a:bodyPr anchor="b"/>
          <a:lstStyle>
            <a:lvl1pPr>
              <a:defRPr sz="2645"/>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213847" y="1088455"/>
            <a:ext cx="3827085" cy="5372269"/>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520712" y="2267902"/>
            <a:ext cx="2438192"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ru-RU" smtClean="0"/>
              <a:t>Образец текста</a:t>
            </a:r>
          </a:p>
        </p:txBody>
      </p:sp>
      <p:sp>
        <p:nvSpPr>
          <p:cNvPr id="5" name="Date Placeholder 4"/>
          <p:cNvSpPr>
            <a:spLocks noGrp="1"/>
          </p:cNvSpPr>
          <p:nvPr>
            <p:ph type="dt" sz="half" idx="10"/>
          </p:nvPr>
        </p:nvSpPr>
        <p:spPr/>
        <p:txBody>
          <a:bodyPr/>
          <a:lstStyle/>
          <a:p>
            <a:fld id="{CB54F4B1-7501-4FBD-9D17-2142E827AE0D}" type="datetimeFigureOut">
              <a:rPr lang="ru-RU" smtClean="0"/>
              <a:t>17.07.2026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t>‹#›</a:t>
            </a:fld>
            <a:endParaRPr lang="ru-RU" dirty="0"/>
          </a:p>
        </p:txBody>
      </p:sp>
    </p:spTree>
    <p:extLst>
      <p:ext uri="{BB962C8B-B14F-4D97-AF65-F5344CB8AC3E}">
        <p14:creationId xmlns:p14="http://schemas.microsoft.com/office/powerpoint/2010/main" val="3427437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B54F4B1-7501-4FBD-9D17-2142E827AE0D}" type="datetimeFigureOut">
              <a:rPr lang="ru-RU" smtClean="0"/>
              <a:t>17.07.2026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t>‹#›</a:t>
            </a:fld>
            <a:endParaRPr lang="ru-RU" dirty="0"/>
          </a:p>
        </p:txBody>
      </p:sp>
    </p:spTree>
    <p:extLst>
      <p:ext uri="{BB962C8B-B14F-4D97-AF65-F5344CB8AC3E}">
        <p14:creationId xmlns:p14="http://schemas.microsoft.com/office/powerpoint/2010/main" val="1275527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402483"/>
            <a:ext cx="1630055" cy="640647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19728" y="402483"/>
            <a:ext cx="4795669" cy="64064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B54F4B1-7501-4FBD-9D17-2142E827AE0D}" type="datetimeFigureOut">
              <a:rPr lang="ru-RU" smtClean="0"/>
              <a:t>17.07.2026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t>‹#›</a:t>
            </a:fld>
            <a:endParaRPr lang="ru-RU" dirty="0"/>
          </a:p>
        </p:txBody>
      </p:sp>
    </p:spTree>
    <p:extLst>
      <p:ext uri="{BB962C8B-B14F-4D97-AF65-F5344CB8AC3E}">
        <p14:creationId xmlns:p14="http://schemas.microsoft.com/office/powerpoint/2010/main" val="3991032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402484"/>
            <a:ext cx="6520220" cy="146118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519728" y="2012414"/>
            <a:ext cx="6520220" cy="479654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19728" y="7006700"/>
            <a:ext cx="1700927"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CB54F4B1-7501-4FBD-9D17-2142E827AE0D}" type="datetimeFigureOut">
              <a:rPr lang="ru-RU" smtClean="0"/>
              <a:t>17.07.2026</a:t>
            </a:fld>
            <a:endParaRPr lang="ru-RU" dirty="0"/>
          </a:p>
        </p:txBody>
      </p:sp>
      <p:sp>
        <p:nvSpPr>
          <p:cNvPr id="5" name="Footer Placeholder 4"/>
          <p:cNvSpPr>
            <a:spLocks noGrp="1"/>
          </p:cNvSpPr>
          <p:nvPr>
            <p:ph type="ftr" sz="quarter" idx="3"/>
          </p:nvPr>
        </p:nvSpPr>
        <p:spPr>
          <a:xfrm>
            <a:off x="2504143" y="7006700"/>
            <a:ext cx="2551390"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5339020" y="7006700"/>
            <a:ext cx="1700927"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F69C61C7-1292-4BD5-ADB5-D2D0DBF4AA6A}" type="slidenum">
              <a:rPr lang="ru-RU" smtClean="0"/>
              <a:t>‹#›</a:t>
            </a:fld>
            <a:endParaRPr lang="ru-RU" dirty="0"/>
          </a:p>
        </p:txBody>
      </p:sp>
    </p:spTree>
    <p:extLst>
      <p:ext uri="{BB962C8B-B14F-4D97-AF65-F5344CB8AC3E}">
        <p14:creationId xmlns:p14="http://schemas.microsoft.com/office/powerpoint/2010/main" val="20256938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microsoft.com/office/2007/relationships/hdphoto" Target="../media/hdphoto1.wdp"/><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4.png"/><Relationship Id="rId10" Type="http://schemas.openxmlformats.org/officeDocument/2006/relationships/image" Target="../media/image15.png"/><Relationship Id="rId4" Type="http://schemas.microsoft.com/office/2007/relationships/hdphoto" Target="../media/hdphoto2.wdp"/><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5.png"/><Relationship Id="rId3" Type="http://schemas.openxmlformats.org/officeDocument/2006/relationships/image" Target="../media/image18.png"/><Relationship Id="rId7" Type="http://schemas.microsoft.com/office/2007/relationships/hdphoto" Target="../media/hdphoto3.wdp"/><Relationship Id="rId12"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32.png"/><Relationship Id="rId5" Type="http://schemas.openxmlformats.org/officeDocument/2006/relationships/image" Target="../media/image28.png"/><Relationship Id="rId15" Type="http://schemas.openxmlformats.org/officeDocument/2006/relationships/image" Target="../media/image35.png"/><Relationship Id="rId10" Type="http://schemas.openxmlformats.org/officeDocument/2006/relationships/image" Target="../media/image31.png"/><Relationship Id="rId4" Type="http://schemas.microsoft.com/office/2007/relationships/hdphoto" Target="../media/hdphoto2.wdp"/><Relationship Id="rId9" Type="http://schemas.openxmlformats.org/officeDocument/2006/relationships/image" Target="../media/image30.png"/><Relationship Id="rId14" Type="http://schemas.openxmlformats.org/officeDocument/2006/relationships/image" Target="../media/image34.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42.png"/><Relationship Id="rId3" Type="http://schemas.openxmlformats.org/officeDocument/2006/relationships/image" Target="../media/image36.png"/><Relationship Id="rId7" Type="http://schemas.microsoft.com/office/2007/relationships/hdphoto" Target="../media/hdphoto4.wdp"/><Relationship Id="rId12" Type="http://schemas.microsoft.com/office/2007/relationships/hdphoto" Target="../media/hdphoto5.wdp"/><Relationship Id="rId2" Type="http://schemas.openxmlformats.org/officeDocument/2006/relationships/image" Target="../media/image14.png"/><Relationship Id="rId16"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1.png"/><Relationship Id="rId5" Type="http://schemas.openxmlformats.org/officeDocument/2006/relationships/image" Target="../media/image37.png"/><Relationship Id="rId15" Type="http://schemas.openxmlformats.org/officeDocument/2006/relationships/image" Target="../media/image43.png"/><Relationship Id="rId10" Type="http://schemas.openxmlformats.org/officeDocument/2006/relationships/image" Target="../media/image40.png"/><Relationship Id="rId4" Type="http://schemas.microsoft.com/office/2007/relationships/hdphoto" Target="../media/hdphoto2.wdp"/><Relationship Id="rId9" Type="http://schemas.openxmlformats.org/officeDocument/2006/relationships/image" Target="../media/image39.png"/><Relationship Id="rId14" Type="http://schemas.microsoft.com/office/2007/relationships/hdphoto" Target="../media/hdphoto6.wdp"/></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52.png"/><Relationship Id="rId3" Type="http://schemas.openxmlformats.org/officeDocument/2006/relationships/chart" Target="../charts/chart1.xml"/><Relationship Id="rId7" Type="http://schemas.openxmlformats.org/officeDocument/2006/relationships/image" Target="../media/image48.png"/><Relationship Id="rId12" Type="http://schemas.openxmlformats.org/officeDocument/2006/relationships/image" Target="../media/image51.png"/><Relationship Id="rId2" Type="http://schemas.openxmlformats.org/officeDocument/2006/relationships/notesSlide" Target="../notesSlides/notesSlide2.xm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47.jpeg"/><Relationship Id="rId11" Type="http://schemas.openxmlformats.org/officeDocument/2006/relationships/image" Target="../media/image50.png"/><Relationship Id="rId5" Type="http://schemas.openxmlformats.org/officeDocument/2006/relationships/image" Target="../media/image46.png"/><Relationship Id="rId15" Type="http://schemas.openxmlformats.org/officeDocument/2006/relationships/image" Target="../media/image54.jpeg"/><Relationship Id="rId10" Type="http://schemas.openxmlformats.org/officeDocument/2006/relationships/image" Target="../media/image49.png"/><Relationship Id="rId4" Type="http://schemas.openxmlformats.org/officeDocument/2006/relationships/image" Target="../media/image45.jpg"/><Relationship Id="rId9" Type="http://schemas.openxmlformats.org/officeDocument/2006/relationships/image" Target="../media/image14.png"/><Relationship Id="rId14" Type="http://schemas.openxmlformats.org/officeDocument/2006/relationships/image" Target="../media/image53.png"/></Relationships>
</file>

<file path=ppt/slides/_rels/slide8.xml.rels><?xml version="1.0" encoding="UTF-8" standalone="yes"?>
<Relationships xmlns="http://schemas.openxmlformats.org/package/2006/relationships"><Relationship Id="rId8" Type="http://schemas.microsoft.com/office/2007/relationships/hdphoto" Target="../media/hdphoto7.wdp"/><Relationship Id="rId3" Type="http://schemas.microsoft.com/office/2007/relationships/hdphoto" Target="../media/hdphoto2.wdp"/><Relationship Id="rId7" Type="http://schemas.openxmlformats.org/officeDocument/2006/relationships/image" Target="../media/image57.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15.png"/><Relationship Id="rId5" Type="http://schemas.openxmlformats.org/officeDocument/2006/relationships/image" Target="../media/image55.png"/><Relationship Id="rId10" Type="http://schemas.microsoft.com/office/2007/relationships/hdphoto" Target="../media/hdphoto8.wdp"/><Relationship Id="rId4" Type="http://schemas.openxmlformats.org/officeDocument/2006/relationships/image" Target="../media/image14.png"/><Relationship Id="rId9" Type="http://schemas.openxmlformats.org/officeDocument/2006/relationships/image" Target="../media/image58.png"/></Relationships>
</file>

<file path=ppt/slides/_rels/slide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0.png"/><Relationship Id="rId7" Type="http://schemas.openxmlformats.org/officeDocument/2006/relationships/image" Target="../media/image63.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66.png"/><Relationship Id="rId4" Type="http://schemas.microsoft.com/office/2007/relationships/hdphoto" Target="../media/hdphoto9.wdp"/><Relationship Id="rId9" Type="http://schemas.openxmlformats.org/officeDocument/2006/relationships/image" Target="../media/image6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71.jpe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72.jpe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2.png"/><Relationship Id="rId18" Type="http://schemas.openxmlformats.org/officeDocument/2006/relationships/image" Target="../media/image48.png"/><Relationship Id="rId3" Type="http://schemas.openxmlformats.org/officeDocument/2006/relationships/image" Target="../media/image14.png"/><Relationship Id="rId21" Type="http://schemas.openxmlformats.org/officeDocument/2006/relationships/image" Target="../media/image15.png"/><Relationship Id="rId7" Type="http://schemas.openxmlformats.org/officeDocument/2006/relationships/image" Target="../media/image76.png"/><Relationship Id="rId12" Type="http://schemas.openxmlformats.org/officeDocument/2006/relationships/image" Target="../media/image81.png"/><Relationship Id="rId17" Type="http://schemas.openxmlformats.org/officeDocument/2006/relationships/image" Target="../media/image85.png"/><Relationship Id="rId2" Type="http://schemas.openxmlformats.org/officeDocument/2006/relationships/notesSlide" Target="../notesSlides/notesSlide7.xml"/><Relationship Id="rId16" Type="http://schemas.microsoft.com/office/2007/relationships/hdphoto" Target="../media/hdphoto10.wdp"/><Relationship Id="rId20" Type="http://schemas.openxmlformats.org/officeDocument/2006/relationships/image" Target="../media/image86.png"/><Relationship Id="rId1" Type="http://schemas.openxmlformats.org/officeDocument/2006/relationships/slideLayout" Target="../slideLayouts/slideLayout1.xml"/><Relationship Id="rId6" Type="http://schemas.openxmlformats.org/officeDocument/2006/relationships/image" Target="../media/image75.png"/><Relationship Id="rId11" Type="http://schemas.openxmlformats.org/officeDocument/2006/relationships/image" Target="../media/image80.png"/><Relationship Id="rId24" Type="http://schemas.openxmlformats.org/officeDocument/2006/relationships/chart" Target="../charts/chart2.xml"/><Relationship Id="rId5" Type="http://schemas.openxmlformats.org/officeDocument/2006/relationships/image" Target="../media/image74.png"/><Relationship Id="rId15" Type="http://schemas.openxmlformats.org/officeDocument/2006/relationships/image" Target="../media/image84.png"/><Relationship Id="rId23" Type="http://schemas.microsoft.com/office/2007/relationships/hdphoto" Target="../media/hdphoto11.wdp"/><Relationship Id="rId10" Type="http://schemas.openxmlformats.org/officeDocument/2006/relationships/image" Target="../media/image79.png"/><Relationship Id="rId19" Type="http://schemas.microsoft.com/office/2007/relationships/hdphoto" Target="../media/hdphoto2.wdp"/><Relationship Id="rId4" Type="http://schemas.openxmlformats.org/officeDocument/2006/relationships/image" Target="../media/image73.png"/><Relationship Id="rId9" Type="http://schemas.openxmlformats.org/officeDocument/2006/relationships/image" Target="../media/image78.png"/><Relationship Id="rId14" Type="http://schemas.openxmlformats.org/officeDocument/2006/relationships/image" Target="../media/image83.png"/><Relationship Id="rId22" Type="http://schemas.openxmlformats.org/officeDocument/2006/relationships/image" Target="../media/image87.png"/></Relationships>
</file>

<file path=ppt/slides/_rels/slide15.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59.png"/><Relationship Id="rId7" Type="http://schemas.openxmlformats.org/officeDocument/2006/relationships/image" Target="../media/image91.png"/><Relationship Id="rId12" Type="http://schemas.openxmlformats.org/officeDocument/2006/relationships/image" Target="../media/image9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94.png"/><Relationship Id="rId5" Type="http://schemas.openxmlformats.org/officeDocument/2006/relationships/image" Target="../media/image89.png"/><Relationship Id="rId10" Type="http://schemas.openxmlformats.org/officeDocument/2006/relationships/image" Target="../media/image93.png"/><Relationship Id="rId4" Type="http://schemas.openxmlformats.org/officeDocument/2006/relationships/image" Target="../media/image88.png"/><Relationship Id="rId9" Type="http://schemas.openxmlformats.org/officeDocument/2006/relationships/hyperlink" Target="mailto:dep@smolinvest.com"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04.png"/><Relationship Id="rId3" Type="http://schemas.openxmlformats.org/officeDocument/2006/relationships/image" Target="../media/image96.png"/><Relationship Id="rId7" Type="http://schemas.microsoft.com/office/2007/relationships/hdphoto" Target="../media/hdphoto2.wdp"/><Relationship Id="rId12" Type="http://schemas.openxmlformats.org/officeDocument/2006/relationships/image" Target="../media/image103.png"/><Relationship Id="rId2" Type="http://schemas.openxmlformats.org/officeDocument/2006/relationships/notesSlide" Target="../notesSlides/notesSlide9.xml"/><Relationship Id="rId16" Type="http://schemas.openxmlformats.org/officeDocument/2006/relationships/chart" Target="../charts/chart3.xml"/><Relationship Id="rId1" Type="http://schemas.openxmlformats.org/officeDocument/2006/relationships/slideLayout" Target="../slideLayouts/slideLayout1.xml"/><Relationship Id="rId6" Type="http://schemas.openxmlformats.org/officeDocument/2006/relationships/image" Target="../media/image99.png"/><Relationship Id="rId11" Type="http://schemas.openxmlformats.org/officeDocument/2006/relationships/image" Target="../media/image14.png"/><Relationship Id="rId5" Type="http://schemas.openxmlformats.org/officeDocument/2006/relationships/image" Target="../media/image98.png"/><Relationship Id="rId15" Type="http://schemas.openxmlformats.org/officeDocument/2006/relationships/image" Target="../media/image15.png"/><Relationship Id="rId10" Type="http://schemas.openxmlformats.org/officeDocument/2006/relationships/image" Target="../media/image102.png"/><Relationship Id="rId4" Type="http://schemas.openxmlformats.org/officeDocument/2006/relationships/image" Target="../media/image97.jpeg"/><Relationship Id="rId9" Type="http://schemas.openxmlformats.org/officeDocument/2006/relationships/image" Target="../media/image101.png"/><Relationship Id="rId14" Type="http://schemas.openxmlformats.org/officeDocument/2006/relationships/image" Target="../media/image105.png"/></Relationships>
</file>

<file path=ppt/slides/_rels/slide17.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chart" Target="../charts/chart4.xml"/><Relationship Id="rId18" Type="http://schemas.openxmlformats.org/officeDocument/2006/relationships/image" Target="../media/image116.png"/><Relationship Id="rId3" Type="http://schemas.openxmlformats.org/officeDocument/2006/relationships/image" Target="../media/image106.png"/><Relationship Id="rId21" Type="http://schemas.openxmlformats.org/officeDocument/2006/relationships/chart" Target="../charts/chart5.xml"/><Relationship Id="rId7" Type="http://schemas.openxmlformats.org/officeDocument/2006/relationships/image" Target="../media/image14.png"/><Relationship Id="rId12" Type="http://schemas.openxmlformats.org/officeDocument/2006/relationships/image" Target="../media/image111.png"/><Relationship Id="rId17" Type="http://schemas.openxmlformats.org/officeDocument/2006/relationships/image" Target="../media/image115.png"/><Relationship Id="rId2" Type="http://schemas.openxmlformats.org/officeDocument/2006/relationships/notesSlide" Target="../notesSlides/notesSlide10.xml"/><Relationship Id="rId16" Type="http://schemas.openxmlformats.org/officeDocument/2006/relationships/image" Target="../media/image114.png"/><Relationship Id="rId20" Type="http://schemas.openxmlformats.org/officeDocument/2006/relationships/image" Target="../media/image15.png"/><Relationship Id="rId1" Type="http://schemas.openxmlformats.org/officeDocument/2006/relationships/slideLayout" Target="../slideLayouts/slideLayout1.xml"/><Relationship Id="rId6" Type="http://schemas.microsoft.com/office/2007/relationships/hdphoto" Target="../media/hdphoto12.wdp"/><Relationship Id="rId11" Type="http://schemas.openxmlformats.org/officeDocument/2006/relationships/image" Target="../media/image110.png"/><Relationship Id="rId5" Type="http://schemas.openxmlformats.org/officeDocument/2006/relationships/image" Target="../media/image107.png"/><Relationship Id="rId15" Type="http://schemas.openxmlformats.org/officeDocument/2006/relationships/image" Target="../media/image113.png"/><Relationship Id="rId10" Type="http://schemas.microsoft.com/office/2007/relationships/hdphoto" Target="../media/hdphoto13.wdp"/><Relationship Id="rId19" Type="http://schemas.openxmlformats.org/officeDocument/2006/relationships/image" Target="../media/image117.png"/><Relationship Id="rId4" Type="http://schemas.microsoft.com/office/2007/relationships/hdphoto" Target="../media/hdphoto2.wdp"/><Relationship Id="rId9" Type="http://schemas.openxmlformats.org/officeDocument/2006/relationships/image" Target="../media/image109.png"/><Relationship Id="rId14" Type="http://schemas.openxmlformats.org/officeDocument/2006/relationships/image" Target="../media/image112.png"/></Relationships>
</file>

<file path=ppt/slides/_rels/slide18.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3.png"/><Relationship Id="rId18" Type="http://schemas.openxmlformats.org/officeDocument/2006/relationships/image" Target="../media/image127.png"/><Relationship Id="rId3" Type="http://schemas.openxmlformats.org/officeDocument/2006/relationships/image" Target="../media/image118.png"/><Relationship Id="rId7" Type="http://schemas.microsoft.com/office/2007/relationships/hdphoto" Target="../media/hdphoto15.wdp"/><Relationship Id="rId12" Type="http://schemas.microsoft.com/office/2007/relationships/hdphoto" Target="../media/hdphoto17.wdp"/><Relationship Id="rId17" Type="http://schemas.microsoft.com/office/2007/relationships/hdphoto" Target="../media/hdphoto18.wdp"/><Relationship Id="rId2" Type="http://schemas.openxmlformats.org/officeDocument/2006/relationships/notesSlide" Target="../notesSlides/notesSlide11.xml"/><Relationship Id="rId16"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image" Target="../media/image120.png"/><Relationship Id="rId11" Type="http://schemas.openxmlformats.org/officeDocument/2006/relationships/image" Target="../media/image122.png"/><Relationship Id="rId5" Type="http://schemas.microsoft.com/office/2007/relationships/hdphoto" Target="../media/hdphoto14.wdp"/><Relationship Id="rId15" Type="http://schemas.openxmlformats.org/officeDocument/2006/relationships/image" Target="../media/image125.png"/><Relationship Id="rId10" Type="http://schemas.openxmlformats.org/officeDocument/2006/relationships/image" Target="../media/image59.png"/><Relationship Id="rId4" Type="http://schemas.openxmlformats.org/officeDocument/2006/relationships/image" Target="../media/image119.png"/><Relationship Id="rId9" Type="http://schemas.microsoft.com/office/2007/relationships/hdphoto" Target="../media/hdphoto16.wdp"/><Relationship Id="rId14" Type="http://schemas.openxmlformats.org/officeDocument/2006/relationships/image" Target="../media/image124.png"/></Relationships>
</file>

<file path=ppt/slides/_rels/slide19.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1.png"/><Relationship Id="rId3" Type="http://schemas.openxmlformats.org/officeDocument/2006/relationships/image" Target="../media/image124.png"/><Relationship Id="rId7" Type="http://schemas.microsoft.com/office/2007/relationships/hdphoto" Target="../media/hdphoto19.wdp"/><Relationship Id="rId12" Type="http://schemas.openxmlformats.org/officeDocument/2006/relationships/image" Target="../media/image13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8.png"/><Relationship Id="rId11" Type="http://schemas.openxmlformats.org/officeDocument/2006/relationships/image" Target="../media/image125.png"/><Relationship Id="rId5" Type="http://schemas.openxmlformats.org/officeDocument/2006/relationships/image" Target="../media/image118.png"/><Relationship Id="rId10" Type="http://schemas.microsoft.com/office/2007/relationships/hdphoto" Target="../media/hdphoto17.wdp"/><Relationship Id="rId4" Type="http://schemas.openxmlformats.org/officeDocument/2006/relationships/image" Target="../media/image123.png"/><Relationship Id="rId9" Type="http://schemas.openxmlformats.org/officeDocument/2006/relationships/image" Target="../media/image122.png"/></Relationships>
</file>

<file path=ppt/slides/_rels/slide20.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4.png"/><Relationship Id="rId7" Type="http://schemas.microsoft.com/office/2007/relationships/hdphoto" Target="../media/hdphoto20.wdp"/><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34.png"/><Relationship Id="rId11" Type="http://schemas.openxmlformats.org/officeDocument/2006/relationships/image" Target="../media/image137.png"/><Relationship Id="rId5" Type="http://schemas.openxmlformats.org/officeDocument/2006/relationships/image" Target="../media/image133.png"/><Relationship Id="rId10" Type="http://schemas.openxmlformats.org/officeDocument/2006/relationships/image" Target="../media/image15.png"/><Relationship Id="rId4" Type="http://schemas.openxmlformats.org/officeDocument/2006/relationships/image" Target="../media/image132.jpeg"/><Relationship Id="rId9" Type="http://schemas.openxmlformats.org/officeDocument/2006/relationships/image" Target="../media/image136.png"/></Relationships>
</file>

<file path=ppt/slides/_rels/slide21.xml.rels><?xml version="1.0" encoding="UTF-8" standalone="yes"?>
<Relationships xmlns="http://schemas.openxmlformats.org/package/2006/relationships"><Relationship Id="rId8" Type="http://schemas.openxmlformats.org/officeDocument/2006/relationships/image" Target="../media/image143.png"/><Relationship Id="rId13" Type="http://schemas.openxmlformats.org/officeDocument/2006/relationships/image" Target="../media/image148.png"/><Relationship Id="rId3" Type="http://schemas.openxmlformats.org/officeDocument/2006/relationships/image" Target="../media/image138.png"/><Relationship Id="rId7" Type="http://schemas.openxmlformats.org/officeDocument/2006/relationships/image" Target="../media/image142.png"/><Relationship Id="rId12" Type="http://schemas.openxmlformats.org/officeDocument/2006/relationships/image" Target="../media/image147.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41.png"/><Relationship Id="rId11" Type="http://schemas.openxmlformats.org/officeDocument/2006/relationships/image" Target="../media/image146.png"/><Relationship Id="rId5" Type="http://schemas.openxmlformats.org/officeDocument/2006/relationships/image" Target="../media/image140.png"/><Relationship Id="rId10" Type="http://schemas.openxmlformats.org/officeDocument/2006/relationships/image" Target="../media/image145.png"/><Relationship Id="rId4" Type="http://schemas.openxmlformats.org/officeDocument/2006/relationships/image" Target="../media/image139.png"/><Relationship Id="rId9" Type="http://schemas.openxmlformats.org/officeDocument/2006/relationships/image" Target="../media/image144.png"/><Relationship Id="rId14" Type="http://schemas.openxmlformats.org/officeDocument/2006/relationships/image" Target="../media/image15.png"/></Relationships>
</file>

<file path=ppt/slides/_rels/slide22.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image" Target="../media/image149.png"/><Relationship Id="rId7" Type="http://schemas.openxmlformats.org/officeDocument/2006/relationships/image" Target="../media/image151.jpeg"/><Relationship Id="rId2" Type="http://schemas.openxmlformats.org/officeDocument/2006/relationships/image" Target="../media/image14.png"/><Relationship Id="rId1" Type="http://schemas.openxmlformats.org/officeDocument/2006/relationships/slideLayout" Target="../slideLayouts/slideLayout1.xml"/><Relationship Id="rId6" Type="http://schemas.microsoft.com/office/2007/relationships/hdphoto" Target="../media/hdphoto22.wdp"/><Relationship Id="rId11" Type="http://schemas.openxmlformats.org/officeDocument/2006/relationships/image" Target="../media/image153.png"/><Relationship Id="rId5" Type="http://schemas.openxmlformats.org/officeDocument/2006/relationships/image" Target="../media/image150.png"/><Relationship Id="rId10" Type="http://schemas.openxmlformats.org/officeDocument/2006/relationships/image" Target="../media/image15.png"/><Relationship Id="rId4" Type="http://schemas.microsoft.com/office/2007/relationships/hdphoto" Target="../media/hdphoto21.wdp"/><Relationship Id="rId9" Type="http://schemas.microsoft.com/office/2007/relationships/hdphoto" Target="../media/hdphoto2.wdp"/></Relationships>
</file>

<file path=ppt/slides/_rels/slide23.xml.rels><?xml version="1.0" encoding="UTF-8" standalone="yes"?>
<Relationships xmlns="http://schemas.openxmlformats.org/package/2006/relationships"><Relationship Id="rId8" Type="http://schemas.openxmlformats.org/officeDocument/2006/relationships/image" Target="../media/image158.jpeg"/><Relationship Id="rId3" Type="http://schemas.microsoft.com/office/2007/relationships/hdphoto" Target="../media/hdphoto2.wdp"/><Relationship Id="rId7" Type="http://schemas.openxmlformats.org/officeDocument/2006/relationships/image" Target="../media/image157.jpeg"/><Relationship Id="rId12" Type="http://schemas.openxmlformats.org/officeDocument/2006/relationships/image" Target="../media/image15.png"/><Relationship Id="rId2" Type="http://schemas.openxmlformats.org/officeDocument/2006/relationships/image" Target="../media/image154.png"/><Relationship Id="rId1" Type="http://schemas.openxmlformats.org/officeDocument/2006/relationships/slideLayout" Target="../slideLayouts/slideLayout1.xml"/><Relationship Id="rId6" Type="http://schemas.openxmlformats.org/officeDocument/2006/relationships/image" Target="../media/image156.png"/><Relationship Id="rId11" Type="http://schemas.openxmlformats.org/officeDocument/2006/relationships/image" Target="../media/image85.png"/><Relationship Id="rId5" Type="http://schemas.openxmlformats.org/officeDocument/2006/relationships/image" Target="../media/image155.png"/><Relationship Id="rId10" Type="http://schemas.openxmlformats.org/officeDocument/2006/relationships/image" Target="../media/image160.jpeg"/><Relationship Id="rId4" Type="http://schemas.openxmlformats.org/officeDocument/2006/relationships/image" Target="../media/image14.png"/><Relationship Id="rId9" Type="http://schemas.openxmlformats.org/officeDocument/2006/relationships/image" Target="../media/image159.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61.png"/><Relationship Id="rId7" Type="http://schemas.openxmlformats.org/officeDocument/2006/relationships/image" Target="../media/image16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62.png"/><Relationship Id="rId5" Type="http://schemas.openxmlformats.org/officeDocument/2006/relationships/image" Target="../media/image14.png"/><Relationship Id="rId4" Type="http://schemas.microsoft.com/office/2007/relationships/hdphoto" Target="../media/hdphoto23.wdp"/><Relationship Id="rId9" Type="http://schemas.openxmlformats.org/officeDocument/2006/relationships/image" Target="../media/image15.png"/></Relationships>
</file>

<file path=ppt/slides/_rels/slide26.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image" Target="../media/image14.png"/><Relationship Id="rId7" Type="http://schemas.openxmlformats.org/officeDocument/2006/relationships/image" Target="../media/image168.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67.png"/><Relationship Id="rId5" Type="http://schemas.openxmlformats.org/officeDocument/2006/relationships/image" Target="../media/image166.png"/><Relationship Id="rId10" Type="http://schemas.openxmlformats.org/officeDocument/2006/relationships/image" Target="../media/image170.png"/><Relationship Id="rId4" Type="http://schemas.openxmlformats.org/officeDocument/2006/relationships/image" Target="../media/image165.jpeg"/><Relationship Id="rId9"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73.png"/><Relationship Id="rId4" Type="http://schemas.openxmlformats.org/officeDocument/2006/relationships/image" Target="../media/image172.png"/></Relationships>
</file>

<file path=ppt/slides/_rels/slide2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74.jpg"/><Relationship Id="rId7" Type="http://schemas.openxmlformats.org/officeDocument/2006/relationships/image" Target="../media/image177.jpg"/><Relationship Id="rId12" Type="http://schemas.openxmlformats.org/officeDocument/2006/relationships/image" Target="../media/image18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76.png"/><Relationship Id="rId11" Type="http://schemas.openxmlformats.org/officeDocument/2006/relationships/image" Target="../media/image179.jpeg"/><Relationship Id="rId5" Type="http://schemas.openxmlformats.org/officeDocument/2006/relationships/image" Target="../media/image175.png"/><Relationship Id="rId10" Type="http://schemas.microsoft.com/office/2007/relationships/hdphoto" Target="../media/hdphoto24.wdp"/><Relationship Id="rId4" Type="http://schemas.openxmlformats.org/officeDocument/2006/relationships/image" Target="../media/image14.png"/><Relationship Id="rId9" Type="http://schemas.openxmlformats.org/officeDocument/2006/relationships/image" Target="../media/image178.png"/></Relationships>
</file>

<file path=ppt/slides/_rels/slide29.xml.rels><?xml version="1.0" encoding="UTF-8" standalone="yes"?>
<Relationships xmlns="http://schemas.openxmlformats.org/package/2006/relationships"><Relationship Id="rId8" Type="http://schemas.openxmlformats.org/officeDocument/2006/relationships/image" Target="../media/image184.png"/><Relationship Id="rId13" Type="http://schemas.openxmlformats.org/officeDocument/2006/relationships/image" Target="../media/image186.jpeg"/><Relationship Id="rId18" Type="http://schemas.openxmlformats.org/officeDocument/2006/relationships/image" Target="../media/image191.png"/><Relationship Id="rId3" Type="http://schemas.openxmlformats.org/officeDocument/2006/relationships/image" Target="../media/image181.png"/><Relationship Id="rId7" Type="http://schemas.microsoft.com/office/2007/relationships/hdphoto" Target="../media/hdphoto2.wdp"/><Relationship Id="rId12" Type="http://schemas.microsoft.com/office/2007/relationships/hdphoto" Target="../media/hdphoto24.wdp"/><Relationship Id="rId17" Type="http://schemas.openxmlformats.org/officeDocument/2006/relationships/image" Target="../media/image190.png"/><Relationship Id="rId2" Type="http://schemas.openxmlformats.org/officeDocument/2006/relationships/notesSlide" Target="../notesSlides/notesSlide18.xml"/><Relationship Id="rId16" Type="http://schemas.openxmlformats.org/officeDocument/2006/relationships/image" Target="../media/image189.png"/><Relationship Id="rId1" Type="http://schemas.openxmlformats.org/officeDocument/2006/relationships/slideLayout" Target="../slideLayouts/slideLayout7.xml"/><Relationship Id="rId6" Type="http://schemas.openxmlformats.org/officeDocument/2006/relationships/image" Target="../media/image183.png"/><Relationship Id="rId11" Type="http://schemas.openxmlformats.org/officeDocument/2006/relationships/image" Target="../media/image178.png"/><Relationship Id="rId5" Type="http://schemas.openxmlformats.org/officeDocument/2006/relationships/image" Target="../media/image14.png"/><Relationship Id="rId15" Type="http://schemas.openxmlformats.org/officeDocument/2006/relationships/image" Target="../media/image188.png"/><Relationship Id="rId10" Type="http://schemas.openxmlformats.org/officeDocument/2006/relationships/image" Target="../media/image185.jpeg"/><Relationship Id="rId4" Type="http://schemas.openxmlformats.org/officeDocument/2006/relationships/image" Target="../media/image182.png"/><Relationship Id="rId9" Type="http://schemas.openxmlformats.org/officeDocument/2006/relationships/image" Target="../media/image15.png"/><Relationship Id="rId14" Type="http://schemas.openxmlformats.org/officeDocument/2006/relationships/image" Target="../media/image187.pn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mailto:dep@smolinvest.com" TargetMode="External"/><Relationship Id="rId7" Type="http://schemas.openxmlformats.org/officeDocument/2006/relationships/image" Target="../media/image15.png"/><Relationship Id="rId2" Type="http://schemas.openxmlformats.org/officeDocument/2006/relationships/hyperlink" Target="mailto:ershadm@yandex.ru" TargetMode="Externa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hyperlink" Target="mailto:smolregion67@yandex.ru" TargetMode="External"/><Relationship Id="rId4" Type="http://schemas.openxmlformats.org/officeDocument/2006/relationships/hyperlink" Target="https://dep-invest.admin-smolensk.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tretch>
            <a:fillRect/>
          </a:stretch>
        </p:blipFill>
        <p:spPr>
          <a:xfrm>
            <a:off x="1394768" y="1709520"/>
            <a:ext cx="4800600" cy="4743450"/>
          </a:xfrm>
          <a:prstGeom prst="rect">
            <a:avLst/>
          </a:prstGeom>
        </p:spPr>
      </p:pic>
      <p:pic>
        <p:nvPicPr>
          <p:cNvPr id="16" name="Рисунок 15"/>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143" y="195109"/>
            <a:ext cx="7560818" cy="777717"/>
          </a:xfrm>
          <a:prstGeom prst="rect">
            <a:avLst/>
          </a:prstGeom>
        </p:spPr>
      </p:pic>
      <p:pic>
        <p:nvPicPr>
          <p:cNvPr id="20" name="Рисунок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21699" y="6226508"/>
            <a:ext cx="1043484" cy="1294279"/>
          </a:xfrm>
          <a:prstGeom prst="rect">
            <a:avLst/>
          </a:prstGeom>
        </p:spPr>
      </p:pic>
      <p:sp>
        <p:nvSpPr>
          <p:cNvPr id="21" name="TextBox 20"/>
          <p:cNvSpPr txBox="1"/>
          <p:nvPr/>
        </p:nvSpPr>
        <p:spPr>
          <a:xfrm>
            <a:off x="-41564" y="299833"/>
            <a:ext cx="7559676" cy="523220"/>
          </a:xfrm>
          <a:prstGeom prst="rect">
            <a:avLst/>
          </a:prstGeom>
          <a:noFill/>
        </p:spPr>
        <p:txBody>
          <a:bodyPr wrap="square" rtlCol="0">
            <a:spAutoFit/>
          </a:bodyPr>
          <a:lstStyle/>
          <a:p>
            <a:pPr algn="ctr"/>
            <a:r>
              <a:rPr lang="ru-RU" sz="28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Инвестиционный паспорт</a:t>
            </a:r>
            <a:endParaRPr lang="ru-RU" sz="28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2" name="Группа 1"/>
          <p:cNvGrpSpPr/>
          <p:nvPr/>
        </p:nvGrpSpPr>
        <p:grpSpPr>
          <a:xfrm>
            <a:off x="698130" y="1087242"/>
            <a:ext cx="6055490" cy="5786405"/>
            <a:chOff x="698130" y="1087242"/>
            <a:chExt cx="6055490" cy="5786405"/>
          </a:xfrm>
        </p:grpSpPr>
        <p:pic>
          <p:nvPicPr>
            <p:cNvPr id="22" name="Рисунок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47200" y="5213164"/>
              <a:ext cx="1660483" cy="1660483"/>
            </a:xfrm>
            <a:prstGeom prst="rect">
              <a:avLst/>
            </a:prstGeom>
          </p:spPr>
        </p:pic>
        <p:pic>
          <p:nvPicPr>
            <p:cNvPr id="23" name="Рисунок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8130" y="3196056"/>
              <a:ext cx="1667052" cy="1667052"/>
            </a:xfrm>
            <a:prstGeom prst="rect">
              <a:avLst/>
            </a:prstGeom>
          </p:spPr>
        </p:pic>
        <p:pic>
          <p:nvPicPr>
            <p:cNvPr id="24" name="Рисунок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57167" y="3244752"/>
              <a:ext cx="1696453" cy="1696453"/>
            </a:xfrm>
            <a:prstGeom prst="rect">
              <a:avLst/>
            </a:prstGeom>
          </p:spPr>
        </p:pic>
        <p:pic>
          <p:nvPicPr>
            <p:cNvPr id="25" name="Рисунок 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22742" y="1709520"/>
              <a:ext cx="1684421" cy="1684421"/>
            </a:xfrm>
            <a:prstGeom prst="rect">
              <a:avLst/>
            </a:prstGeom>
          </p:spPr>
        </p:pic>
        <p:pic>
          <p:nvPicPr>
            <p:cNvPr id="26" name="Рисунок 2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01037" y="4726130"/>
              <a:ext cx="1684421" cy="1684421"/>
            </a:xfrm>
            <a:prstGeom prst="rect">
              <a:avLst/>
            </a:prstGeom>
          </p:spPr>
        </p:pic>
        <p:sp>
          <p:nvSpPr>
            <p:cNvPr id="27" name="TextBox 26"/>
            <p:cNvSpPr txBox="1"/>
            <p:nvPr/>
          </p:nvSpPr>
          <p:spPr>
            <a:xfrm>
              <a:off x="1632173" y="3196056"/>
              <a:ext cx="4090535" cy="1015663"/>
            </a:xfrm>
            <a:prstGeom prst="rect">
              <a:avLst/>
            </a:prstGeom>
            <a:noFill/>
          </p:spPr>
          <p:txBody>
            <a:bodyPr wrap="square" rtlCol="0">
              <a:spAutoFit/>
            </a:bodyPr>
            <a:lstStyle/>
            <a:p>
              <a:pPr algn="ctr"/>
              <a:r>
                <a:rPr lang="ru-RU" sz="2000" b="1" dirty="0" smtClean="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Муниципальное образование «Ершичский муниципальный округ» Смоленской области</a:t>
              </a:r>
              <a:endParaRPr lang="ru-RU" sz="2000" b="1" dirty="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28" name="Рисунок 2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54260" y="4710467"/>
              <a:ext cx="1667052" cy="1667052"/>
            </a:xfrm>
            <a:prstGeom prst="rect">
              <a:avLst/>
            </a:prstGeom>
          </p:spPr>
        </p:pic>
        <p:pic>
          <p:nvPicPr>
            <p:cNvPr id="29" name="Рисунок 2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916844" y="1087242"/>
              <a:ext cx="1684422" cy="1684422"/>
            </a:xfrm>
            <a:prstGeom prst="rect">
              <a:avLst/>
            </a:prstGeom>
          </p:spPr>
        </p:pic>
        <p:pic>
          <p:nvPicPr>
            <p:cNvPr id="30" name="Рисунок 2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40287" y="1738860"/>
              <a:ext cx="1655081" cy="1655081"/>
            </a:xfrm>
            <a:prstGeom prst="rect">
              <a:avLst/>
            </a:prstGeom>
          </p:spPr>
        </p:pic>
      </p:grpSp>
      <p:sp>
        <p:nvSpPr>
          <p:cNvPr id="4" name="Прямоугольник 3"/>
          <p:cNvSpPr/>
          <p:nvPr/>
        </p:nvSpPr>
        <p:spPr>
          <a:xfrm>
            <a:off x="3215253" y="4916647"/>
            <a:ext cx="1062599" cy="369332"/>
          </a:xfrm>
          <a:prstGeom prst="rect">
            <a:avLst/>
          </a:prstGeom>
        </p:spPr>
        <p:txBody>
          <a:bodyPr wrap="none">
            <a:spAutoFit/>
          </a:bodyPr>
          <a:lstStyle/>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2026 год</a:t>
            </a:r>
            <a:endParaRPr lang="ru-RU"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27217467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p:cNvPicPr>
            <a:picLocks noChangeAspect="1"/>
          </p:cNvPicPr>
          <p:nvPr/>
        </p:nvPicPr>
        <p:blipFill>
          <a:blip r:embed="rId2"/>
          <a:stretch>
            <a:fillRect/>
          </a:stretch>
        </p:blipFill>
        <p:spPr>
          <a:xfrm>
            <a:off x="1971675" y="143587"/>
            <a:ext cx="5588000" cy="791079"/>
          </a:xfrm>
          <a:prstGeom prst="rect">
            <a:avLst/>
          </a:prstGeom>
        </p:spPr>
      </p:pic>
      <p:sp>
        <p:nvSpPr>
          <p:cNvPr id="18" name="TextBox 17"/>
          <p:cNvSpPr txBox="1"/>
          <p:nvPr/>
        </p:nvSpPr>
        <p:spPr>
          <a:xfrm>
            <a:off x="1666172" y="232505"/>
            <a:ext cx="6116912" cy="615553"/>
          </a:xfrm>
          <a:prstGeom prst="rect">
            <a:avLst/>
          </a:prstGeom>
          <a:noFill/>
        </p:spPr>
        <p:txBody>
          <a:bodyPr wrap="square" rtlCol="0">
            <a:spAutoFit/>
          </a:bodyPr>
          <a:lstStyle/>
          <a:p>
            <a:pPr algn="ctr"/>
            <a:r>
              <a:rPr lang="ru-RU" sz="16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Обращение </a:t>
            </a:r>
            <a:r>
              <a:rPr lang="ru-RU" sz="165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Главы муниципального образования</a:t>
            </a:r>
            <a:r>
              <a:rPr lang="ru-RU" sz="16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65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«Ершичский муниципальный округ» Смоленской </a:t>
            </a:r>
            <a:r>
              <a:rPr lang="ru-RU" sz="16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области</a:t>
            </a:r>
            <a:endParaRPr lang="ru-RU" sz="165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9" name="TextBox 18"/>
          <p:cNvSpPr txBox="1"/>
          <p:nvPr/>
        </p:nvSpPr>
        <p:spPr>
          <a:xfrm>
            <a:off x="7257989" y="7190343"/>
            <a:ext cx="31130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1" name="TextBox 20"/>
          <p:cNvSpPr txBox="1"/>
          <p:nvPr/>
        </p:nvSpPr>
        <p:spPr>
          <a:xfrm>
            <a:off x="3015951" y="1728063"/>
            <a:ext cx="4307958" cy="2677656"/>
          </a:xfrm>
          <a:prstGeom prst="rect">
            <a:avLst/>
          </a:prstGeom>
          <a:noFill/>
        </p:spPr>
        <p:txBody>
          <a:bodyPr wrap="square" rtlCol="0">
            <a:spAutoFit/>
          </a:bodyPr>
          <a:lstStyle/>
          <a:p>
            <a:pPr indent="355600" algn="just"/>
            <a:r>
              <a:rPr lang="ru-RU" sz="1200" dirty="0" smtClean="0">
                <a:latin typeface="Open Sans" panose="020B0606030504020204" pitchFamily="34" charset="0"/>
                <a:ea typeface="Open Sans" panose="020B0606030504020204" pitchFamily="34" charset="0"/>
                <a:cs typeface="Open Sans" panose="020B0606030504020204" pitchFamily="34" charset="0"/>
              </a:rPr>
              <a:t>Рад </a:t>
            </a:r>
            <a:r>
              <a:rPr lang="ru-RU" sz="1200" dirty="0">
                <a:latin typeface="Open Sans" panose="020B0606030504020204" pitchFamily="34" charset="0"/>
                <a:ea typeface="Open Sans" panose="020B0606030504020204" pitchFamily="34" charset="0"/>
                <a:cs typeface="Open Sans" panose="020B0606030504020204" pitchFamily="34" charset="0"/>
              </a:rPr>
              <a:t>приветствовать вас от имени жителей муниципального </a:t>
            </a:r>
            <a:r>
              <a:rPr lang="ru-RU" sz="1200" dirty="0" smtClean="0">
                <a:latin typeface="Open Sans" panose="020B0606030504020204" pitchFamily="34" charset="0"/>
                <a:ea typeface="Open Sans" panose="020B0606030504020204" pitchFamily="34" charset="0"/>
                <a:cs typeface="Open Sans" panose="020B0606030504020204" pitchFamily="34" charset="0"/>
              </a:rPr>
              <a:t>образования «Ершичский муниципальный округ» </a:t>
            </a:r>
            <a:r>
              <a:rPr lang="ru-RU" sz="1200" dirty="0">
                <a:latin typeface="Open Sans" panose="020B0606030504020204" pitchFamily="34" charset="0"/>
                <a:ea typeface="Open Sans" panose="020B0606030504020204" pitchFamily="34" charset="0"/>
                <a:cs typeface="Open Sans" panose="020B0606030504020204" pitchFamily="34" charset="0"/>
              </a:rPr>
              <a:t>Смоленской области.  Благоприятные признаки инвестиционной привлекательности заключаются в том, что район </a:t>
            </a:r>
            <a:r>
              <a:rPr lang="ru-RU" sz="1200" dirty="0" smtClean="0">
                <a:latin typeface="Open Sans" panose="020B0606030504020204" pitchFamily="34" charset="0"/>
                <a:ea typeface="Open Sans" panose="020B0606030504020204" pitchFamily="34" charset="0"/>
                <a:cs typeface="Open Sans" panose="020B0606030504020204" pitchFamily="34" charset="0"/>
              </a:rPr>
              <a:t>имеет выгодное географическое положение. Прохождение </a:t>
            </a:r>
            <a:r>
              <a:rPr lang="ru-RU" sz="1200" dirty="0">
                <a:latin typeface="Open Sans" panose="020B0606030504020204" pitchFamily="34" charset="0"/>
                <a:ea typeface="Open Sans" panose="020B0606030504020204" pitchFamily="34" charset="0"/>
                <a:cs typeface="Open Sans" panose="020B0606030504020204" pitchFamily="34" charset="0"/>
              </a:rPr>
              <a:t>по территории района нефтепровода </a:t>
            </a:r>
            <a:r>
              <a:rPr lang="ru-RU" sz="1200" dirty="0" smtClean="0">
                <a:latin typeface="Open Sans" panose="020B0606030504020204" pitchFamily="34" charset="0"/>
                <a:ea typeface="Open Sans" panose="020B0606030504020204" pitchFamily="34" charset="0"/>
                <a:cs typeface="Open Sans" panose="020B0606030504020204" pitchFamily="34" charset="0"/>
              </a:rPr>
              <a:t>(</a:t>
            </a:r>
            <a:r>
              <a:rPr lang="ru-RU" sz="1200" dirty="0">
                <a:latin typeface="Open Sans" panose="020B0606030504020204" pitchFamily="34" charset="0"/>
                <a:ea typeface="Open Sans" panose="020B0606030504020204" pitchFamily="34" charset="0"/>
                <a:cs typeface="Open Sans" panose="020B0606030504020204" pitchFamily="34" charset="0"/>
              </a:rPr>
              <a:t>БТС-2) и наличие природного газа открывает для всех инвесторов возможность производства конкурентоспособной продукции с низкой себестоимостью. В настоящее время на </a:t>
            </a:r>
            <a:r>
              <a:rPr lang="ru-RU" sz="1200" dirty="0" smtClean="0">
                <a:latin typeface="Open Sans" panose="020B0606030504020204" pitchFamily="34" charset="0"/>
                <a:ea typeface="Open Sans" panose="020B0606030504020204" pitchFamily="34" charset="0"/>
                <a:cs typeface="Open Sans" panose="020B0606030504020204" pitchFamily="34" charset="0"/>
              </a:rPr>
              <a:t>территории Ершичского </a:t>
            </a:r>
            <a:r>
              <a:rPr lang="ru-RU" sz="1200" dirty="0" smtClean="0">
                <a:latin typeface="Open Sans" panose="020B0606030504020204" pitchFamily="34" charset="0"/>
                <a:ea typeface="Open Sans" panose="020B0606030504020204" pitchFamily="34" charset="0"/>
                <a:cs typeface="Open Sans" panose="020B0606030504020204" pitchFamily="34" charset="0"/>
              </a:rPr>
              <a:t>муниципального </a:t>
            </a:r>
            <a:r>
              <a:rPr lang="ru-RU" sz="1200" dirty="0" smtClean="0">
                <a:latin typeface="Open Sans" panose="020B0606030504020204" pitchFamily="34" charset="0"/>
                <a:ea typeface="Open Sans" panose="020B0606030504020204" pitchFamily="34" charset="0"/>
                <a:cs typeface="Open Sans" panose="020B0606030504020204" pitchFamily="34" charset="0"/>
              </a:rPr>
              <a:t>округа </a:t>
            </a:r>
            <a:r>
              <a:rPr lang="ru-RU" sz="1200" dirty="0">
                <a:latin typeface="Open Sans" panose="020B0606030504020204" pitchFamily="34" charset="0"/>
                <a:ea typeface="Open Sans" panose="020B0606030504020204" pitchFamily="34" charset="0"/>
                <a:cs typeface="Open Sans" panose="020B0606030504020204" pitchFamily="34" charset="0"/>
              </a:rPr>
              <a:t>работают предприятия по производству строительных материалов, полимерпесчаной плитки, древесного угля и топливных </a:t>
            </a:r>
            <a:r>
              <a:rPr lang="ru-RU" sz="1200" dirty="0" smtClean="0">
                <a:latin typeface="Open Sans" panose="020B0606030504020204" pitchFamily="34" charset="0"/>
                <a:ea typeface="Open Sans" panose="020B0606030504020204" pitchFamily="34" charset="0"/>
                <a:cs typeface="Open Sans" panose="020B0606030504020204" pitchFamily="34" charset="0"/>
              </a:rPr>
              <a:t>брикетов.</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21"/>
          <p:cNvSpPr txBox="1"/>
          <p:nvPr/>
        </p:nvSpPr>
        <p:spPr>
          <a:xfrm>
            <a:off x="361518" y="4073490"/>
            <a:ext cx="2422465" cy="523220"/>
          </a:xfrm>
          <a:prstGeom prst="rect">
            <a:avLst/>
          </a:prstGeom>
          <a:noFill/>
        </p:spPr>
        <p:txBody>
          <a:bodyPr wrap="square" rtlCol="0">
            <a:spAutoFit/>
          </a:bodyPr>
          <a:lstStyle/>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Абраменков</a:t>
            </a:r>
          </a:p>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Василий Евгеньевич</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3" name="TextBox 22"/>
          <p:cNvSpPr txBox="1"/>
          <p:nvPr/>
        </p:nvSpPr>
        <p:spPr>
          <a:xfrm>
            <a:off x="4172911" y="1295324"/>
            <a:ext cx="2049613" cy="307777"/>
          </a:xfrm>
          <a:prstGeom prst="rect">
            <a:avLst/>
          </a:prstGeom>
          <a:noFill/>
        </p:spPr>
        <p:txBody>
          <a:bodyPr wrap="square" rtlCol="0">
            <a:spAutoFit/>
          </a:bodyPr>
          <a:lstStyle/>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Дорогие друзья!</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4" name="TextBox 23"/>
          <p:cNvSpPr txBox="1"/>
          <p:nvPr/>
        </p:nvSpPr>
        <p:spPr>
          <a:xfrm>
            <a:off x="1342850" y="6302635"/>
            <a:ext cx="4377457" cy="523220"/>
          </a:xfrm>
          <a:prstGeom prst="rect">
            <a:avLst/>
          </a:prstGeom>
          <a:noFill/>
        </p:spPr>
        <p:txBody>
          <a:bodyPr wrap="square" rtlCol="0">
            <a:spAutoFit/>
          </a:bodyPr>
          <a:lstStyle/>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Добро пожаловать в Ершичский муниципальный округ!</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TextBox 14"/>
          <p:cNvSpPr txBox="1"/>
          <p:nvPr/>
        </p:nvSpPr>
        <p:spPr>
          <a:xfrm>
            <a:off x="784989" y="143587"/>
            <a:ext cx="1255925"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sp>
        <p:nvSpPr>
          <p:cNvPr id="3" name="TextBox 2"/>
          <p:cNvSpPr txBox="1"/>
          <p:nvPr/>
        </p:nvSpPr>
        <p:spPr>
          <a:xfrm>
            <a:off x="361517" y="4867384"/>
            <a:ext cx="6627391" cy="1292662"/>
          </a:xfrm>
          <a:prstGeom prst="rect">
            <a:avLst/>
          </a:prstGeom>
          <a:noFill/>
        </p:spPr>
        <p:txBody>
          <a:bodyPr wrap="square" rtlCol="0">
            <a:spAutoFit/>
          </a:bodyPr>
          <a:lstStyle/>
          <a:p>
            <a:pPr indent="361950" algn="just"/>
            <a:r>
              <a:rPr lang="ru-RU" sz="1200" dirty="0" smtClean="0">
                <a:latin typeface="Open Sans" panose="020B0606030504020204" pitchFamily="34" charset="0"/>
                <a:ea typeface="Open Sans" panose="020B0606030504020204" pitchFamily="34" charset="0"/>
                <a:cs typeface="Open Sans" panose="020B0606030504020204" pitchFamily="34" charset="0"/>
              </a:rPr>
              <a:t>Живописнейший </a:t>
            </a:r>
            <a:r>
              <a:rPr lang="ru-RU" sz="1200" dirty="0">
                <a:latin typeface="Open Sans" panose="020B0606030504020204" pitchFamily="34" charset="0"/>
                <a:ea typeface="Open Sans" panose="020B0606030504020204" pitchFamily="34" charset="0"/>
                <a:cs typeface="Open Sans" panose="020B0606030504020204" pitchFamily="34" charset="0"/>
              </a:rPr>
              <a:t>ландшафт </a:t>
            </a:r>
            <a:r>
              <a:rPr lang="ru-RU" sz="1200" dirty="0" smtClean="0">
                <a:latin typeface="Open Sans" panose="020B0606030504020204" pitchFamily="34" charset="0"/>
                <a:ea typeface="Open Sans" panose="020B0606030504020204" pitchFamily="34" charset="0"/>
                <a:cs typeface="Open Sans" panose="020B0606030504020204" pitchFamily="34" charset="0"/>
              </a:rPr>
              <a:t>округа, </a:t>
            </a:r>
            <a:r>
              <a:rPr lang="ru-RU" sz="1200" dirty="0">
                <a:latin typeface="Open Sans" panose="020B0606030504020204" pitchFamily="34" charset="0"/>
                <a:ea typeface="Open Sans" panose="020B0606030504020204" pitchFamily="34" charset="0"/>
                <a:cs typeface="Open Sans" panose="020B0606030504020204" pitchFamily="34" charset="0"/>
              </a:rPr>
              <a:t>экология, водные источники и смешанные леса располагают к созданию санаторно-курортных зон для людей, ведущих активный и здоровый образ жизни. Приглашаем посетить наш район, мы открыты к сотрудничеству со всеми лицами, заинтересованными в развитии бизнеса на территории </a:t>
            </a:r>
            <a:r>
              <a:rPr lang="ru-RU" sz="1200" dirty="0" smtClean="0">
                <a:latin typeface="Open Sans" panose="020B0606030504020204" pitchFamily="34" charset="0"/>
                <a:ea typeface="Open Sans" panose="020B0606030504020204" pitchFamily="34" charset="0"/>
                <a:cs typeface="Open Sans" panose="020B0606030504020204" pitchFamily="34" charset="0"/>
              </a:rPr>
              <a:t>Ершичского </a:t>
            </a:r>
            <a:r>
              <a:rPr lang="ru-RU" sz="1200" dirty="0" smtClean="0">
                <a:latin typeface="Open Sans" panose="020B0606030504020204" pitchFamily="34" charset="0"/>
                <a:ea typeface="Open Sans" panose="020B0606030504020204" pitchFamily="34" charset="0"/>
                <a:cs typeface="Open Sans" panose="020B0606030504020204" pitchFamily="34" charset="0"/>
              </a:rPr>
              <a:t>муниципального </a:t>
            </a:r>
            <a:r>
              <a:rPr lang="ru-RU" sz="1200" dirty="0" smtClean="0">
                <a:latin typeface="Open Sans" panose="020B0606030504020204" pitchFamily="34" charset="0"/>
                <a:ea typeface="Open Sans" panose="020B0606030504020204" pitchFamily="34" charset="0"/>
                <a:cs typeface="Open Sans" panose="020B0606030504020204" pitchFamily="34" charset="0"/>
              </a:rPr>
              <a:t>округа. </a:t>
            </a:r>
            <a:endParaRPr lang="ru-RU" sz="1200" dirty="0">
              <a:latin typeface="Open Sans" panose="020B0606030504020204" pitchFamily="34" charset="0"/>
              <a:ea typeface="Open Sans" panose="020B0606030504020204" pitchFamily="34" charset="0"/>
              <a:cs typeface="Open Sans" panose="020B0606030504020204" pitchFamily="34" charset="0"/>
            </a:endParaRPr>
          </a:p>
          <a:p>
            <a:endParaRPr lang="ru-RU" dirty="0"/>
          </a:p>
        </p:txBody>
      </p:sp>
      <p:pic>
        <p:nvPicPr>
          <p:cNvPr id="16" name="Рисунок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13" name="Прямоугольник 12"/>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pic>
        <p:nvPicPr>
          <p:cNvPr id="2" name="Picture 2" descr="https://ershichadm.admin-smolensk.ru/files/78/zlbovpltma8-kopiy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9351" y="1562719"/>
            <a:ext cx="2733874" cy="3149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890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Рисунок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615" y="1168590"/>
            <a:ext cx="1690011" cy="1690011"/>
          </a:xfrm>
          <a:prstGeom prst="rect">
            <a:avLst/>
          </a:prstGeom>
        </p:spPr>
      </p:pic>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2196" y="1205927"/>
            <a:ext cx="1690011" cy="1690011"/>
          </a:xfrm>
          <a:prstGeom prst="rect">
            <a:avLst/>
          </a:prstGeom>
        </p:spPr>
      </p:pic>
      <p:sp>
        <p:nvSpPr>
          <p:cNvPr id="40" name="Стрелка вправо 39"/>
          <p:cNvSpPr/>
          <p:nvPr/>
        </p:nvSpPr>
        <p:spPr>
          <a:xfrm>
            <a:off x="4475168" y="5314915"/>
            <a:ext cx="812936" cy="143148"/>
          </a:xfrm>
          <a:prstGeom prst="rightArrow">
            <a:avLst/>
          </a:prstGeom>
          <a:solidFill>
            <a:srgbClr val="48F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6" name="Стрелка вправо 35"/>
          <p:cNvSpPr/>
          <p:nvPr/>
        </p:nvSpPr>
        <p:spPr>
          <a:xfrm>
            <a:off x="2867749" y="5314915"/>
            <a:ext cx="812936" cy="143148"/>
          </a:xfrm>
          <a:prstGeom prst="rightArrow">
            <a:avLst/>
          </a:prstGeom>
          <a:solidFill>
            <a:srgbClr val="48F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Стрелка вправо 2"/>
          <p:cNvSpPr/>
          <p:nvPr/>
        </p:nvSpPr>
        <p:spPr>
          <a:xfrm>
            <a:off x="1238763" y="5300775"/>
            <a:ext cx="812936" cy="143148"/>
          </a:xfrm>
          <a:prstGeom prst="rightArrow">
            <a:avLst/>
          </a:prstGeom>
          <a:solidFill>
            <a:srgbClr val="48F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9" name="Рисунок 38"/>
          <p:cNvPicPr>
            <a:picLocks noChangeAspect="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68720" y="3198104"/>
            <a:ext cx="3958424" cy="1656423"/>
          </a:xfrm>
          <a:prstGeom prst="rect">
            <a:avLst/>
          </a:prstGeom>
          <a:ln w="38100">
            <a:solidFill>
              <a:srgbClr val="77DAFF"/>
            </a:solidFill>
            <a:prstDash val="sysDash"/>
          </a:ln>
        </p:spPr>
      </p:pic>
      <p:pic>
        <p:nvPicPr>
          <p:cNvPr id="30" name="Рисунок 29"/>
          <p:cNvPicPr>
            <a:picLocks noChangeAspect="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304037" y="1126458"/>
            <a:ext cx="3941000" cy="1839464"/>
          </a:xfrm>
          <a:prstGeom prst="rect">
            <a:avLst/>
          </a:prstGeom>
          <a:ln w="38100">
            <a:solidFill>
              <a:srgbClr val="77DAFF"/>
            </a:solidFill>
            <a:prstDash val="sysDash"/>
          </a:ln>
        </p:spPr>
      </p:pic>
      <p:sp>
        <p:nvSpPr>
          <p:cNvPr id="34" name="Овал 33"/>
          <p:cNvSpPr/>
          <p:nvPr/>
        </p:nvSpPr>
        <p:spPr>
          <a:xfrm>
            <a:off x="5288104" y="4916188"/>
            <a:ext cx="942420" cy="912323"/>
          </a:xfrm>
          <a:prstGeom prst="ellipse">
            <a:avLst/>
          </a:prstGeom>
          <a:solidFill>
            <a:srgbClr val="A2D7D7"/>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3" name="Овал 32"/>
          <p:cNvSpPr/>
          <p:nvPr/>
        </p:nvSpPr>
        <p:spPr>
          <a:xfrm>
            <a:off x="3685824" y="4917932"/>
            <a:ext cx="942420" cy="912323"/>
          </a:xfrm>
          <a:prstGeom prst="ellipse">
            <a:avLst/>
          </a:prstGeom>
          <a:solidFill>
            <a:srgbClr val="D4EA8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2" name="Овал 31"/>
          <p:cNvSpPr/>
          <p:nvPr/>
        </p:nvSpPr>
        <p:spPr>
          <a:xfrm>
            <a:off x="2055510" y="4917933"/>
            <a:ext cx="942420" cy="912323"/>
          </a:xfrm>
          <a:prstGeom prst="ellipse">
            <a:avLst/>
          </a:prstGeom>
          <a:solidFill>
            <a:srgbClr val="77DAFF"/>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Овал 1"/>
          <p:cNvSpPr/>
          <p:nvPr/>
        </p:nvSpPr>
        <p:spPr>
          <a:xfrm>
            <a:off x="545661" y="4917934"/>
            <a:ext cx="942420" cy="912323"/>
          </a:xfrm>
          <a:prstGeom prst="ellipse">
            <a:avLst/>
          </a:prstGeom>
          <a:solidFill>
            <a:srgbClr val="C0C966"/>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7" name="Рисунок 36"/>
          <p:cNvPicPr>
            <a:picLocks noChangeAspect="1"/>
          </p:cNvPicPr>
          <p:nvPr/>
        </p:nvPicPr>
        <p:blipFill>
          <a:blip r:embed="rId5"/>
          <a:stretch>
            <a:fillRect/>
          </a:stretch>
        </p:blipFill>
        <p:spPr>
          <a:xfrm>
            <a:off x="2061031" y="156237"/>
            <a:ext cx="5498644" cy="768091"/>
          </a:xfrm>
          <a:prstGeom prst="rect">
            <a:avLst/>
          </a:prstGeom>
        </p:spPr>
      </p:pic>
      <p:sp>
        <p:nvSpPr>
          <p:cNvPr id="42" name="TextBox 41"/>
          <p:cNvSpPr txBox="1"/>
          <p:nvPr/>
        </p:nvSpPr>
        <p:spPr>
          <a:xfrm>
            <a:off x="2061031" y="312564"/>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Историческая справка</a:t>
            </a:r>
          </a:p>
        </p:txBody>
      </p:sp>
      <p:sp>
        <p:nvSpPr>
          <p:cNvPr id="43" name="TextBox 42"/>
          <p:cNvSpPr txBox="1"/>
          <p:nvPr/>
        </p:nvSpPr>
        <p:spPr>
          <a:xfrm>
            <a:off x="7257989" y="7190343"/>
            <a:ext cx="31130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3</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3" name="TextBox 52"/>
          <p:cNvSpPr txBox="1"/>
          <p:nvPr/>
        </p:nvSpPr>
        <p:spPr>
          <a:xfrm>
            <a:off x="486291" y="5143265"/>
            <a:ext cx="1031328" cy="461665"/>
          </a:xfrm>
          <a:prstGeom prst="rect">
            <a:avLst/>
          </a:prstGeom>
          <a:noFill/>
        </p:spPr>
        <p:txBody>
          <a:bodyPr wrap="square" rtlCol="0">
            <a:spAutoFit/>
          </a:bodyPr>
          <a:lstStyle/>
          <a:p>
            <a:pPr algn="ctr"/>
            <a:r>
              <a:rPr lang="ru-RU" sz="24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1802</a:t>
            </a:r>
            <a:endPar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4" name="TextBox 53"/>
          <p:cNvSpPr txBox="1"/>
          <p:nvPr/>
        </p:nvSpPr>
        <p:spPr>
          <a:xfrm>
            <a:off x="303805" y="5872820"/>
            <a:ext cx="1394886" cy="646331"/>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Достоверное упоминание о поселении</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55" name="TextBox 54"/>
          <p:cNvSpPr txBox="1"/>
          <p:nvPr/>
        </p:nvSpPr>
        <p:spPr>
          <a:xfrm>
            <a:off x="1728236" y="5867593"/>
            <a:ext cx="1596968" cy="830997"/>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Год основания стекольного завода, одного из старейших предприятия в области</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56" name="TextBox 55"/>
          <p:cNvSpPr txBox="1"/>
          <p:nvPr/>
        </p:nvSpPr>
        <p:spPr>
          <a:xfrm>
            <a:off x="3467832" y="5867593"/>
            <a:ext cx="1378403" cy="461665"/>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Волостной центр Рославльского уезда</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57" name="TextBox 56"/>
          <p:cNvSpPr txBox="1"/>
          <p:nvPr/>
        </p:nvSpPr>
        <p:spPr>
          <a:xfrm>
            <a:off x="4941074" y="5863775"/>
            <a:ext cx="1646992" cy="461665"/>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Ершичи – центр района</a:t>
            </a:r>
          </a:p>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Смоленской области</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60" name="TextBox 59"/>
          <p:cNvSpPr txBox="1"/>
          <p:nvPr/>
        </p:nvSpPr>
        <p:spPr>
          <a:xfrm>
            <a:off x="337425" y="3226670"/>
            <a:ext cx="3989719" cy="1615827"/>
          </a:xfrm>
          <a:prstGeom prst="rect">
            <a:avLst/>
          </a:prstGeom>
          <a:noFill/>
        </p:spPr>
        <p:txBody>
          <a:bodyPr wrap="square" rtlCol="0">
            <a:spAutoFit/>
          </a:bodyPr>
          <a:lstStyle/>
          <a:p>
            <a:pPr indent="271463" algn="just"/>
            <a:r>
              <a:rPr lang="ru-RU" sz="1100" dirty="0" smtClean="0">
                <a:latin typeface="Open Sans" panose="020B0606030504020204" pitchFamily="34" charset="0"/>
                <a:ea typeface="Open Sans" panose="020B0606030504020204" pitchFamily="34" charset="0"/>
                <a:cs typeface="Open Sans" panose="020B0606030504020204" pitchFamily="34" charset="0"/>
              </a:rPr>
              <a:t>Здесь проходил </a:t>
            </a:r>
            <a:r>
              <a:rPr lang="ru-RU" sz="1100" dirty="0">
                <a:latin typeface="Open Sans" panose="020B0606030504020204" pitchFamily="34" charset="0"/>
                <a:ea typeface="Open Sans" panose="020B0606030504020204" pitchFamily="34" charset="0"/>
                <a:cs typeface="Open Sans" panose="020B0606030504020204" pitchFamily="34" charset="0"/>
              </a:rPr>
              <a:t>старинный Мглинский </a:t>
            </a:r>
            <a:r>
              <a:rPr lang="ru-RU" sz="1100" dirty="0" smtClean="0">
                <a:latin typeface="Open Sans" panose="020B0606030504020204" pitchFamily="34" charset="0"/>
                <a:ea typeface="Open Sans" panose="020B0606030504020204" pitchFamily="34" charset="0"/>
                <a:cs typeface="Open Sans" panose="020B0606030504020204" pitchFamily="34" charset="0"/>
              </a:rPr>
              <a:t>тракт. Известные уроженцы района: академик </a:t>
            </a:r>
            <a:r>
              <a:rPr lang="ru-RU" sz="1100" dirty="0">
                <a:latin typeface="Open Sans" panose="020B0606030504020204" pitchFamily="34" charset="0"/>
                <a:ea typeface="Open Sans" panose="020B0606030504020204" pitchFamily="34" charset="0"/>
                <a:cs typeface="Open Sans" panose="020B0606030504020204" pitchFamily="34" charset="0"/>
              </a:rPr>
              <a:t>РАСХН </a:t>
            </a:r>
            <a:r>
              <a:rPr lang="ru-RU" sz="1100" dirty="0" smtClean="0">
                <a:latin typeface="Open Sans" panose="020B0606030504020204" pitchFamily="34" charset="0"/>
                <a:ea typeface="Open Sans" panose="020B0606030504020204" pitchFamily="34" charset="0"/>
                <a:cs typeface="Open Sans" panose="020B0606030504020204" pitchFamily="34" charset="0"/>
              </a:rPr>
              <a:t/>
            </a:r>
            <a:br>
              <a:rPr lang="ru-RU" sz="1100" dirty="0" smtClean="0">
                <a:latin typeface="Open Sans" panose="020B0606030504020204" pitchFamily="34" charset="0"/>
                <a:ea typeface="Open Sans" panose="020B0606030504020204" pitchFamily="34" charset="0"/>
                <a:cs typeface="Open Sans" panose="020B0606030504020204" pitchFamily="34" charset="0"/>
              </a:rPr>
            </a:br>
            <a:r>
              <a:rPr lang="ru-RU" sz="1100" dirty="0" smtClean="0">
                <a:latin typeface="Open Sans" panose="020B0606030504020204" pitchFamily="34" charset="0"/>
                <a:ea typeface="Open Sans" panose="020B0606030504020204" pitchFamily="34" charset="0"/>
                <a:cs typeface="Open Sans" panose="020B0606030504020204" pitchFamily="34" charset="0"/>
              </a:rPr>
              <a:t>А.М. Емельянов</a:t>
            </a:r>
            <a:r>
              <a:rPr lang="ru-RU" sz="1100" dirty="0">
                <a:latin typeface="Open Sans" panose="020B0606030504020204" pitchFamily="34" charset="0"/>
                <a:ea typeface="Open Sans" panose="020B0606030504020204" pitchFamily="34" charset="0"/>
                <a:cs typeface="Open Sans" panose="020B0606030504020204" pitchFamily="34" charset="0"/>
              </a:rPr>
              <a:t>, </a:t>
            </a:r>
            <a:r>
              <a:rPr lang="ru-RU" sz="1100" dirty="0" smtClean="0">
                <a:latin typeface="Open Sans" panose="020B0606030504020204" pitchFamily="34" charset="0"/>
                <a:ea typeface="Open Sans" panose="020B0606030504020204" pitchFamily="34" charset="0"/>
                <a:cs typeface="Open Sans" panose="020B0606030504020204" pitchFamily="34" charset="0"/>
              </a:rPr>
              <a:t>народный </a:t>
            </a:r>
            <a:r>
              <a:rPr lang="ru-RU" sz="1100" dirty="0">
                <a:latin typeface="Open Sans" panose="020B0606030504020204" pitchFamily="34" charset="0"/>
                <a:ea typeface="Open Sans" panose="020B0606030504020204" pitchFamily="34" charset="0"/>
                <a:cs typeface="Open Sans" panose="020B0606030504020204" pitchFamily="34" charset="0"/>
              </a:rPr>
              <a:t>учитель СССР </a:t>
            </a:r>
            <a:r>
              <a:rPr lang="ru-RU" sz="1100" dirty="0" smtClean="0">
                <a:latin typeface="Open Sans" panose="020B0606030504020204" pitchFamily="34" charset="0"/>
                <a:ea typeface="Open Sans" panose="020B0606030504020204" pitchFamily="34" charset="0"/>
                <a:cs typeface="Open Sans" panose="020B0606030504020204" pitchFamily="34" charset="0"/>
              </a:rPr>
              <a:t/>
            </a:r>
            <a:br>
              <a:rPr lang="ru-RU" sz="1100" dirty="0" smtClean="0">
                <a:latin typeface="Open Sans" panose="020B0606030504020204" pitchFamily="34" charset="0"/>
                <a:ea typeface="Open Sans" panose="020B0606030504020204" pitchFamily="34" charset="0"/>
                <a:cs typeface="Open Sans" panose="020B0606030504020204" pitchFamily="34" charset="0"/>
              </a:rPr>
            </a:br>
            <a:r>
              <a:rPr lang="ru-RU" sz="1100" dirty="0" smtClean="0">
                <a:latin typeface="Open Sans" panose="020B0606030504020204" pitchFamily="34" charset="0"/>
                <a:ea typeface="Open Sans" panose="020B0606030504020204" pitchFamily="34" charset="0"/>
                <a:cs typeface="Open Sans" panose="020B0606030504020204" pitchFamily="34" charset="0"/>
              </a:rPr>
              <a:t>В.Ф. Алешин</a:t>
            </a:r>
            <a:r>
              <a:rPr lang="ru-RU" sz="1100" dirty="0">
                <a:latin typeface="Open Sans" panose="020B0606030504020204" pitchFamily="34" charset="0"/>
                <a:ea typeface="Open Sans" panose="020B0606030504020204" pitchFamily="34" charset="0"/>
                <a:cs typeface="Open Sans" panose="020B0606030504020204" pitchFamily="34" charset="0"/>
              </a:rPr>
              <a:t>, Герой Советского </a:t>
            </a:r>
            <a:r>
              <a:rPr lang="ru-RU" sz="1100" dirty="0" smtClean="0">
                <a:latin typeface="Open Sans" panose="020B0606030504020204" pitchFamily="34" charset="0"/>
                <a:ea typeface="Open Sans" panose="020B0606030504020204" pitchFamily="34" charset="0"/>
                <a:cs typeface="Open Sans" panose="020B0606030504020204" pitchFamily="34" charset="0"/>
              </a:rPr>
              <a:t>Союза, Г</a:t>
            </a:r>
            <a:r>
              <a:rPr lang="ru-RU" sz="1100" dirty="0">
                <a:latin typeface="Open Sans" panose="020B0606030504020204" pitchFamily="34" charset="0"/>
                <a:ea typeface="Open Sans" panose="020B0606030504020204" pitchFamily="34" charset="0"/>
                <a:cs typeface="Open Sans" panose="020B0606030504020204" pitchFamily="34" charset="0"/>
              </a:rPr>
              <a:t>. И. </a:t>
            </a:r>
            <a:r>
              <a:rPr lang="ru-RU" sz="1100" dirty="0" smtClean="0">
                <a:latin typeface="Open Sans" panose="020B0606030504020204" pitchFamily="34" charset="0"/>
                <a:ea typeface="Open Sans" panose="020B0606030504020204" pitchFamily="34" charset="0"/>
                <a:cs typeface="Open Sans" panose="020B0606030504020204" pitchFamily="34" charset="0"/>
              </a:rPr>
              <a:t>Бояринов, сержант морской пехоты А.Л. Тимошенков.</a:t>
            </a:r>
            <a:endParaRPr lang="ru-RU" sz="1100" dirty="0">
              <a:latin typeface="Open Sans" pitchFamily="34" charset="0"/>
              <a:ea typeface="Open Sans" pitchFamily="34" charset="0"/>
              <a:cs typeface="Open Sans" pitchFamily="34" charset="0"/>
            </a:endParaRPr>
          </a:p>
          <a:p>
            <a:pPr indent="271463" algn="just"/>
            <a:r>
              <a:rPr lang="ru-RU" sz="1100" dirty="0">
                <a:latin typeface="Open Sans" pitchFamily="34" charset="0"/>
                <a:ea typeface="Open Sans" pitchFamily="34" charset="0"/>
                <a:cs typeface="Open Sans" pitchFamily="34" charset="0"/>
              </a:rPr>
              <a:t>В</a:t>
            </a:r>
            <a:r>
              <a:rPr lang="ru-RU" sz="1100" dirty="0" smtClean="0">
                <a:latin typeface="Open Sans" panose="020B0606030504020204" pitchFamily="34" charset="0"/>
                <a:ea typeface="Open Sans" panose="020B0606030504020204" pitchFamily="34" charset="0"/>
                <a:cs typeface="Open Sans" panose="020B0606030504020204" pitchFamily="34" charset="0"/>
              </a:rPr>
              <a:t> </a:t>
            </a:r>
            <a:r>
              <a:rPr lang="ru-RU" sz="1100" dirty="0">
                <a:latin typeface="Open Sans" panose="020B0606030504020204" pitchFamily="34" charset="0"/>
                <a:ea typeface="Open Sans" panose="020B0606030504020204" pitchFamily="34" charset="0"/>
                <a:cs typeface="Open Sans" panose="020B0606030504020204" pitchFamily="34" charset="0"/>
              </a:rPr>
              <a:t>ходе Смоленской наступательной операции войска 10-й армии </a:t>
            </a:r>
            <a:r>
              <a:rPr lang="ru-RU" sz="1100" dirty="0" smtClean="0">
                <a:latin typeface="Open Sans" panose="020B0606030504020204" pitchFamily="34" charset="0"/>
                <a:ea typeface="Open Sans" panose="020B0606030504020204" pitchFamily="34" charset="0"/>
                <a:cs typeface="Open Sans" panose="020B0606030504020204" pitchFamily="34" charset="0"/>
              </a:rPr>
              <a:t>в 1943 году освободили район. </a:t>
            </a:r>
            <a:r>
              <a:rPr lang="ru-RU" sz="1100" dirty="0">
                <a:latin typeface="Open Sans" panose="020B0606030504020204" pitchFamily="34" charset="0"/>
                <a:ea typeface="Open Sans" panose="020B0606030504020204" pitchFamily="34" charset="0"/>
                <a:cs typeface="Open Sans" panose="020B0606030504020204" pitchFamily="34" charset="0"/>
              </a:rPr>
              <a:t>Началось восстановление разрушенного хозяйства района. </a:t>
            </a:r>
          </a:p>
        </p:txBody>
      </p:sp>
      <p:sp>
        <p:nvSpPr>
          <p:cNvPr id="61" name="TextBox 60"/>
          <p:cNvSpPr txBox="1"/>
          <p:nvPr/>
        </p:nvSpPr>
        <p:spPr>
          <a:xfrm>
            <a:off x="2023003" y="5155657"/>
            <a:ext cx="1031328" cy="461665"/>
          </a:xfrm>
          <a:prstGeom prst="rect">
            <a:avLst/>
          </a:prstGeom>
          <a:noFill/>
        </p:spPr>
        <p:txBody>
          <a:bodyPr wrap="square" rtlCol="0">
            <a:spAutoFit/>
          </a:bodyPr>
          <a:lstStyle/>
          <a:p>
            <a:pPr algn="ctr"/>
            <a:r>
              <a:rPr lang="ru-RU" sz="24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1855</a:t>
            </a:r>
            <a:endPar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2" name="TextBox 61"/>
          <p:cNvSpPr txBox="1"/>
          <p:nvPr/>
        </p:nvSpPr>
        <p:spPr>
          <a:xfrm>
            <a:off x="3641370" y="5143265"/>
            <a:ext cx="1031328" cy="461665"/>
          </a:xfrm>
          <a:prstGeom prst="rect">
            <a:avLst/>
          </a:prstGeom>
          <a:noFill/>
        </p:spPr>
        <p:txBody>
          <a:bodyPr wrap="square" rtlCol="0">
            <a:spAutoFit/>
          </a:bodyPr>
          <a:lstStyle/>
          <a:p>
            <a:pPr algn="ctr"/>
            <a:r>
              <a:rPr lang="ru-RU" sz="24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1928</a:t>
            </a:r>
            <a:endPar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3" name="TextBox 62"/>
          <p:cNvSpPr txBox="1"/>
          <p:nvPr/>
        </p:nvSpPr>
        <p:spPr>
          <a:xfrm>
            <a:off x="5243650" y="5143265"/>
            <a:ext cx="1031328" cy="461665"/>
          </a:xfrm>
          <a:prstGeom prst="rect">
            <a:avLst/>
          </a:prstGeom>
          <a:noFill/>
        </p:spPr>
        <p:txBody>
          <a:bodyPr wrap="square" rtlCol="0">
            <a:spAutoFit/>
          </a:bodyPr>
          <a:lstStyle/>
          <a:p>
            <a:pPr algn="ctr"/>
            <a:r>
              <a:rPr lang="ru-RU" sz="24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1972</a:t>
            </a:r>
            <a:endPar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 name="TextBox 49"/>
          <p:cNvSpPr txBox="1"/>
          <p:nvPr/>
        </p:nvSpPr>
        <p:spPr>
          <a:xfrm>
            <a:off x="1904766" y="1820099"/>
            <a:ext cx="1051867" cy="461665"/>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Место для фото</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51" name="TextBox 50"/>
          <p:cNvSpPr txBox="1"/>
          <p:nvPr/>
        </p:nvSpPr>
        <p:spPr>
          <a:xfrm>
            <a:off x="400723" y="1782762"/>
            <a:ext cx="1051867" cy="461665"/>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Место для фото</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38" name="TextBox 37"/>
          <p:cNvSpPr txBox="1"/>
          <p:nvPr/>
        </p:nvSpPr>
        <p:spPr>
          <a:xfrm>
            <a:off x="3376720" y="1167769"/>
            <a:ext cx="3941000" cy="1615827"/>
          </a:xfrm>
          <a:prstGeom prst="rect">
            <a:avLst/>
          </a:prstGeom>
          <a:noFill/>
        </p:spPr>
        <p:txBody>
          <a:bodyPr wrap="square" rtlCol="0">
            <a:spAutoFit/>
          </a:bodyPr>
          <a:lstStyle/>
          <a:p>
            <a:pPr indent="271463" algn="just"/>
            <a:r>
              <a:rPr lang="ru-RU" sz="1100" dirty="0" smtClean="0">
                <a:latin typeface="Open Sans" pitchFamily="34" charset="0"/>
                <a:ea typeface="Open Sans" pitchFamily="34" charset="0"/>
                <a:cs typeface="Open Sans" pitchFamily="34" charset="0"/>
              </a:rPr>
              <a:t>По </a:t>
            </a:r>
            <a:r>
              <a:rPr lang="ru-RU" sz="1100" dirty="0">
                <a:latin typeface="Open Sans" pitchFamily="34" charset="0"/>
                <a:ea typeface="Open Sans" pitchFamily="34" charset="0"/>
                <a:cs typeface="Open Sans" pitchFamily="34" charset="0"/>
              </a:rPr>
              <a:t>преданию, название села Ершичи произошло от слова «ёрш» - рыбы, в </a:t>
            </a:r>
            <a:r>
              <a:rPr lang="ru-RU" sz="1100" dirty="0" smtClean="0">
                <a:latin typeface="Open Sans" pitchFamily="34" charset="0"/>
                <a:ea typeface="Open Sans" pitchFamily="34" charset="0"/>
                <a:cs typeface="Open Sans" pitchFamily="34" charset="0"/>
              </a:rPr>
              <a:t>изобилии </a:t>
            </a:r>
            <a:r>
              <a:rPr lang="ru-RU" sz="1100" dirty="0">
                <a:latin typeface="Open Sans" pitchFamily="34" charset="0"/>
                <a:ea typeface="Open Sans" pitchFamily="34" charset="0"/>
                <a:cs typeface="Open Sans" pitchFamily="34" charset="0"/>
              </a:rPr>
              <a:t>водившейся в реке. Возникшая на рубеже XVI-XVII вв. деревня в </a:t>
            </a:r>
            <a:r>
              <a:rPr lang="ru-RU" sz="1100" dirty="0" smtClean="0">
                <a:latin typeface="Open Sans" pitchFamily="34" charset="0"/>
                <a:ea typeface="Open Sans" pitchFamily="34" charset="0"/>
                <a:cs typeface="Open Sans" pitchFamily="34" charset="0"/>
              </a:rPr>
              <a:t/>
            </a:r>
            <a:br>
              <a:rPr lang="ru-RU" sz="1100" dirty="0" smtClean="0">
                <a:latin typeface="Open Sans" pitchFamily="34" charset="0"/>
                <a:ea typeface="Open Sans" pitchFamily="34" charset="0"/>
                <a:cs typeface="Open Sans" pitchFamily="34" charset="0"/>
              </a:rPr>
            </a:br>
            <a:r>
              <a:rPr lang="ru-RU" sz="1100" dirty="0" smtClean="0">
                <a:latin typeface="Open Sans" pitchFamily="34" charset="0"/>
                <a:ea typeface="Open Sans" pitchFamily="34" charset="0"/>
                <a:cs typeface="Open Sans" pitchFamily="34" charset="0"/>
              </a:rPr>
              <a:t>1730 </a:t>
            </a:r>
            <a:r>
              <a:rPr lang="ru-RU" sz="1100" dirty="0">
                <a:latin typeface="Open Sans" pitchFamily="34" charset="0"/>
                <a:ea typeface="Open Sans" pitchFamily="34" charset="0"/>
                <a:cs typeface="Open Sans" pitchFamily="34" charset="0"/>
              </a:rPr>
              <a:t>г. стала селом, когда помещики Лайкевичи вместе с усадьбой построили здесь деревянную церковь во имя св. Симеона Богоприимца и Анны </a:t>
            </a:r>
            <a:r>
              <a:rPr lang="ru-RU" sz="1100" dirty="0" smtClean="0">
                <a:latin typeface="Open Sans" pitchFamily="34" charset="0"/>
                <a:ea typeface="Open Sans" pitchFamily="34" charset="0"/>
                <a:cs typeface="Open Sans" pitchFamily="34" charset="0"/>
              </a:rPr>
              <a:t>Пророчицы. В </a:t>
            </a:r>
            <a:r>
              <a:rPr lang="ru-RU" sz="1100" dirty="0">
                <a:latin typeface="Open Sans" pitchFamily="34" charset="0"/>
                <a:ea typeface="Open Sans" pitchFamily="34" charset="0"/>
                <a:cs typeface="Open Sans" pitchFamily="34" charset="0"/>
              </a:rPr>
              <a:t>районе значительное число археологических памятников, около 25 курганных групп </a:t>
            </a:r>
            <a:r>
              <a:rPr lang="ru-RU" sz="1100" dirty="0" smtClean="0">
                <a:latin typeface="Open Sans" pitchFamily="34" charset="0"/>
                <a:ea typeface="Open Sans" pitchFamily="34" charset="0"/>
                <a:cs typeface="Open Sans" pitchFamily="34" charset="0"/>
              </a:rPr>
              <a:t>днепродвинских </a:t>
            </a:r>
            <a:r>
              <a:rPr lang="ru-RU" sz="1100" dirty="0">
                <a:latin typeface="Open Sans" pitchFamily="34" charset="0"/>
                <a:ea typeface="Open Sans" pitchFamily="34" charset="0"/>
                <a:cs typeface="Open Sans" pitchFamily="34" charset="0"/>
              </a:rPr>
              <a:t>племен, около 50 славянских городищ, селищ и </a:t>
            </a:r>
            <a:r>
              <a:rPr lang="ru-RU" sz="1100" dirty="0" smtClean="0">
                <a:latin typeface="Open Sans" pitchFamily="34" charset="0"/>
                <a:ea typeface="Open Sans" pitchFamily="34" charset="0"/>
                <a:cs typeface="Open Sans" pitchFamily="34" charset="0"/>
              </a:rPr>
              <a:t>курганов.</a:t>
            </a:r>
            <a:endParaRPr lang="ru-RU" sz="1100" dirty="0">
              <a:latin typeface="Open Sans" pitchFamily="34" charset="0"/>
              <a:ea typeface="Open Sans" pitchFamily="34" charset="0"/>
              <a:cs typeface="Open Sans" pitchFamily="34" charset="0"/>
            </a:endParaRPr>
          </a:p>
        </p:txBody>
      </p:sp>
      <p:pic>
        <p:nvPicPr>
          <p:cNvPr id="5" name="Рисунок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1615" y="1181699"/>
            <a:ext cx="1657301" cy="1654958"/>
          </a:xfrm>
          <a:prstGeom prst="rect">
            <a:avLst/>
          </a:prstGeom>
        </p:spPr>
      </p:pic>
      <p:pic>
        <p:nvPicPr>
          <p:cNvPr id="6" name="Рисунок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88081" y="1174234"/>
            <a:ext cx="1704126" cy="1701716"/>
          </a:xfrm>
          <a:prstGeom prst="rect">
            <a:avLst/>
          </a:prstGeom>
        </p:spPr>
      </p:pic>
      <p:pic>
        <p:nvPicPr>
          <p:cNvPr id="7" name="Рисунок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64634" y="3233825"/>
            <a:ext cx="1696925" cy="1694525"/>
          </a:xfrm>
          <a:prstGeom prst="rect">
            <a:avLst/>
          </a:prstGeom>
        </p:spPr>
      </p:pic>
      <p:pic>
        <p:nvPicPr>
          <p:cNvPr id="8" name="Рисунок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75168" y="3186712"/>
            <a:ext cx="1744104" cy="1741638"/>
          </a:xfrm>
          <a:prstGeom prst="rect">
            <a:avLst/>
          </a:prstGeom>
        </p:spPr>
      </p:pic>
      <p:sp>
        <p:nvSpPr>
          <p:cNvPr id="46" name="TextBox 45"/>
          <p:cNvSpPr txBox="1"/>
          <p:nvPr/>
        </p:nvSpPr>
        <p:spPr>
          <a:xfrm>
            <a:off x="828695" y="74036"/>
            <a:ext cx="1245564"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7" name="Рисунок 4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35" name="Прямоугольник 34"/>
          <p:cNvSpPr/>
          <p:nvPr/>
        </p:nvSpPr>
        <p:spPr>
          <a:xfrm>
            <a:off x="778102"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2227948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037405" y="123198"/>
            <a:ext cx="5410758" cy="1028172"/>
          </a:xfrm>
          <a:prstGeom prst="rect">
            <a:avLst/>
          </a:prstGeom>
        </p:spPr>
      </p:pic>
      <p:sp>
        <p:nvSpPr>
          <p:cNvPr id="3" name="TextBox 2"/>
          <p:cNvSpPr txBox="1"/>
          <p:nvPr/>
        </p:nvSpPr>
        <p:spPr>
          <a:xfrm>
            <a:off x="2081954" y="221785"/>
            <a:ext cx="5457316" cy="830997"/>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Ершичский муниципальный округ сегодня</a:t>
            </a:r>
          </a:p>
        </p:txBody>
      </p:sp>
      <p:sp>
        <p:nvSpPr>
          <p:cNvPr id="4" name="TextBox 3"/>
          <p:cNvSpPr txBox="1"/>
          <p:nvPr/>
        </p:nvSpPr>
        <p:spPr>
          <a:xfrm>
            <a:off x="7257989" y="7190343"/>
            <a:ext cx="31130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4</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0" name="Рисунок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3721" y="5027743"/>
            <a:ext cx="1476466" cy="978857"/>
          </a:xfrm>
          <a:prstGeom prst="rect">
            <a:avLst/>
          </a:prstGeom>
        </p:spPr>
      </p:pic>
      <p:sp>
        <p:nvSpPr>
          <p:cNvPr id="31" name="TextBox 30"/>
          <p:cNvSpPr txBox="1"/>
          <p:nvPr/>
        </p:nvSpPr>
        <p:spPr>
          <a:xfrm>
            <a:off x="1242646" y="3164702"/>
            <a:ext cx="1176387" cy="307777"/>
          </a:xfrm>
          <a:prstGeom prst="rect">
            <a:avLst/>
          </a:prstGeom>
          <a:noFill/>
        </p:spPr>
        <p:txBody>
          <a:bodyPr wrap="square" rtlCol="0">
            <a:spAutoFit/>
          </a:bodyPr>
          <a:lstStyle/>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Население</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 name="TextBox 31"/>
          <p:cNvSpPr txBox="1"/>
          <p:nvPr/>
        </p:nvSpPr>
        <p:spPr>
          <a:xfrm>
            <a:off x="1068864" y="1931281"/>
            <a:ext cx="1761311" cy="307777"/>
          </a:xfrm>
          <a:prstGeom prst="rect">
            <a:avLst/>
          </a:prstGeom>
          <a:noFill/>
        </p:spPr>
        <p:txBody>
          <a:bodyPr wrap="square" rtlCol="0">
            <a:spAutoFit/>
          </a:bodyPr>
          <a:lstStyle/>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Общая площадь</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4" name="TextBox 33"/>
          <p:cNvSpPr txBox="1"/>
          <p:nvPr/>
        </p:nvSpPr>
        <p:spPr>
          <a:xfrm>
            <a:off x="823998" y="4370664"/>
            <a:ext cx="2426815" cy="769441"/>
          </a:xfrm>
          <a:prstGeom prst="rect">
            <a:avLst/>
          </a:prstGeom>
          <a:noFill/>
        </p:spPr>
        <p:txBody>
          <a:bodyPr wrap="square" rtlCol="0">
            <a:spAutoFit/>
          </a:bodyPr>
          <a:lstStyle/>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Территориальные управления</a:t>
            </a:r>
            <a:endPar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600" dirty="0" smtClean="0">
                <a:latin typeface="Open Sans Semibold" panose="020B0706030804020204" pitchFamily="34" charset="0"/>
                <a:ea typeface="Open Sans Semibold" panose="020B0706030804020204" pitchFamily="34" charset="0"/>
                <a:cs typeface="Open Sans Semibold" panose="020B0706030804020204" pitchFamily="34" charset="0"/>
              </a:rPr>
              <a:t>3</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5" name="TextBox 34"/>
          <p:cNvSpPr txBox="1"/>
          <p:nvPr/>
        </p:nvSpPr>
        <p:spPr>
          <a:xfrm>
            <a:off x="1211531" y="2210516"/>
            <a:ext cx="1446230" cy="338554"/>
          </a:xfrm>
          <a:prstGeom prst="rect">
            <a:avLst/>
          </a:prstGeom>
          <a:noFill/>
        </p:spPr>
        <p:txBody>
          <a:bodyPr wrap="none" rtlCol="0">
            <a:spAutoFit/>
          </a:bodyPr>
          <a:lstStyle/>
          <a:p>
            <a:pPr algn="ctr"/>
            <a:r>
              <a:rPr lang="ru-RU" sz="1600" dirty="0" smtClean="0">
                <a:latin typeface="Open Sans Semibold" panose="020B0706030804020204" pitchFamily="34" charset="0"/>
                <a:ea typeface="Open Sans Semibold" panose="020B0706030804020204" pitchFamily="34" charset="0"/>
                <a:cs typeface="Open Sans Semibold" panose="020B0706030804020204" pitchFamily="34" charset="0"/>
              </a:rPr>
              <a:t>197 ,65 кв. км.</a:t>
            </a:r>
            <a:endParaRPr lang="ru-RU" sz="1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7" name="TextBox 36"/>
          <p:cNvSpPr txBox="1"/>
          <p:nvPr/>
        </p:nvSpPr>
        <p:spPr>
          <a:xfrm>
            <a:off x="800826" y="3477930"/>
            <a:ext cx="2074285" cy="338554"/>
          </a:xfrm>
          <a:prstGeom prst="rect">
            <a:avLst/>
          </a:prstGeom>
          <a:noFill/>
        </p:spPr>
        <p:txBody>
          <a:bodyPr wrap="square" rtlCol="0">
            <a:spAutoFit/>
          </a:bodyPr>
          <a:lstStyle/>
          <a:p>
            <a:pPr algn="ctr"/>
            <a:r>
              <a:rPr lang="ru-RU" sz="1600" dirty="0" smtClean="0">
                <a:latin typeface="Open Sans Semibold" panose="020B0706030804020204" pitchFamily="34" charset="0"/>
                <a:ea typeface="Open Sans Semibold" panose="020B0706030804020204" pitchFamily="34" charset="0"/>
                <a:cs typeface="Open Sans Semibold" panose="020B0706030804020204" pitchFamily="34" charset="0"/>
              </a:rPr>
              <a:t>4926 чел</a:t>
            </a:r>
            <a:r>
              <a:rPr lang="ru-RU" sz="1600" dirty="0" smtClean="0">
                <a:latin typeface="Open Sans Semibold" panose="020B0706030804020204" pitchFamily="34" charset="0"/>
                <a:ea typeface="Open Sans Semibold" panose="020B0706030804020204" pitchFamily="34" charset="0"/>
                <a:cs typeface="Open Sans Semibold" panose="020B0706030804020204" pitchFamily="34" charset="0"/>
              </a:rPr>
              <a:t>.</a:t>
            </a:r>
            <a:endParaRPr lang="ru-RU" sz="1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2" name="Рисунок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449" y="4211271"/>
            <a:ext cx="843169" cy="843169"/>
          </a:xfrm>
          <a:prstGeom prst="rect">
            <a:avLst/>
          </a:prstGeom>
        </p:spPr>
      </p:pic>
      <p:pic>
        <p:nvPicPr>
          <p:cNvPr id="43" name="Рисунок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1515" y="1873694"/>
            <a:ext cx="814323" cy="814323"/>
          </a:xfrm>
          <a:prstGeom prst="rect">
            <a:avLst/>
          </a:prstGeom>
        </p:spPr>
      </p:pic>
      <p:sp>
        <p:nvSpPr>
          <p:cNvPr id="45" name="TextBox 44"/>
          <p:cNvSpPr txBox="1"/>
          <p:nvPr/>
        </p:nvSpPr>
        <p:spPr>
          <a:xfrm>
            <a:off x="1476783" y="5114048"/>
            <a:ext cx="1341223" cy="707886"/>
          </a:xfrm>
          <a:prstGeom prst="rect">
            <a:avLst/>
          </a:prstGeom>
          <a:noFill/>
        </p:spPr>
        <p:txBody>
          <a:bodyPr wrap="square" rtlCol="0">
            <a:spAutoFit/>
          </a:bodyPr>
          <a:lstStyle/>
          <a:p>
            <a:r>
              <a:rPr lang="ru-RU" sz="1100" dirty="0" smtClean="0">
                <a:latin typeface="Open Sans" panose="020B0606030504020204" pitchFamily="34" charset="0"/>
                <a:ea typeface="Open Sans" panose="020B0606030504020204" pitchFamily="34" charset="0"/>
                <a:cs typeface="Open Sans" panose="020B0606030504020204" pitchFamily="34" charset="0"/>
              </a:rPr>
              <a:t>1.Ершичское </a:t>
            </a:r>
            <a:endParaRPr lang="ru-RU" sz="1100" dirty="0" smtClean="0">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latin typeface="Open Sans" panose="020B0606030504020204" pitchFamily="34" charset="0"/>
                <a:ea typeface="Open Sans" panose="020B0606030504020204" pitchFamily="34" charset="0"/>
                <a:cs typeface="Open Sans" panose="020B0606030504020204" pitchFamily="34" charset="0"/>
              </a:rPr>
              <a:t>2.Кузьмичское</a:t>
            </a:r>
            <a:endParaRPr lang="ru-RU" sz="1100" dirty="0" smtClean="0">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latin typeface="Open Sans" panose="020B0606030504020204" pitchFamily="34" charset="0"/>
                <a:ea typeface="Open Sans" panose="020B0606030504020204" pitchFamily="34" charset="0"/>
                <a:cs typeface="Open Sans" panose="020B0606030504020204" pitchFamily="34" charset="0"/>
              </a:rPr>
              <a:t>3.Руханское</a:t>
            </a:r>
            <a:endParaRPr lang="ru-RU" sz="1100" dirty="0" smtClean="0">
              <a:latin typeface="Open Sans" panose="020B0606030504020204" pitchFamily="34" charset="0"/>
              <a:ea typeface="Open Sans" panose="020B0606030504020204" pitchFamily="34" charset="0"/>
              <a:cs typeface="Open Sans" panose="020B0606030504020204" pitchFamily="34" charset="0"/>
            </a:endParaRPr>
          </a:p>
          <a:p>
            <a:endParaRPr lang="ru-RU" sz="7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515" y="3072060"/>
            <a:ext cx="828659" cy="828659"/>
          </a:xfrm>
          <a:prstGeom prst="rect">
            <a:avLst/>
          </a:prstGeom>
        </p:spPr>
      </p:pic>
      <p:sp>
        <p:nvSpPr>
          <p:cNvPr id="19" name="TextBox 18"/>
          <p:cNvSpPr txBox="1"/>
          <p:nvPr/>
        </p:nvSpPr>
        <p:spPr>
          <a:xfrm>
            <a:off x="800826" y="167925"/>
            <a:ext cx="1260205"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0" name="Рисунок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pic>
        <p:nvPicPr>
          <p:cNvPr id="5" name="Рисунок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58036" y="1713603"/>
            <a:ext cx="4894332" cy="4374232"/>
          </a:xfrm>
          <a:prstGeom prst="rect">
            <a:avLst/>
          </a:prstGeom>
        </p:spPr>
      </p:pic>
      <p:sp>
        <p:nvSpPr>
          <p:cNvPr id="18" name="Прямоугольник 17"/>
          <p:cNvSpPr/>
          <p:nvPr/>
        </p:nvSpPr>
        <p:spPr>
          <a:xfrm>
            <a:off x="764874" y="6977520"/>
            <a:ext cx="1296157" cy="158928"/>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smtClean="0">
                <a:ln>
                  <a:noFill/>
                </a:ln>
                <a:solidFill>
                  <a:srgbClr val="485A61"/>
                </a:solidFill>
                <a:effectLst/>
                <a:uLnTx/>
                <a:uFillTx/>
                <a:latin typeface="Calibri"/>
                <a:ea typeface="+mn-ea"/>
                <a:cs typeface="Times New Roman" panose="02020603050405020304" pitchFamily="18" charset="0"/>
              </a:rPr>
              <a:t>Министерство</a:t>
            </a:r>
          </a:p>
        </p:txBody>
      </p:sp>
    </p:spTree>
    <p:extLst>
      <p:ext uri="{BB962C8B-B14F-4D97-AF65-F5344CB8AC3E}">
        <p14:creationId xmlns:p14="http://schemas.microsoft.com/office/powerpoint/2010/main" val="666847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Рисунок 23"/>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56742" y="4796019"/>
            <a:ext cx="2601194" cy="1698464"/>
          </a:xfrm>
          <a:prstGeom prst="rect">
            <a:avLst/>
          </a:prstGeom>
          <a:ln w="38100">
            <a:solidFill>
              <a:srgbClr val="77DAFF"/>
            </a:solidFill>
            <a:prstDash val="sysDash"/>
          </a:ln>
        </p:spPr>
      </p:pic>
      <p:pic>
        <p:nvPicPr>
          <p:cNvPr id="23" name="Рисунок 22"/>
          <p:cNvPicPr>
            <a:picLocks noChangeAspect="1"/>
          </p:cNvPicPr>
          <p:nvPr/>
        </p:nvPicPr>
        <p:blipFill>
          <a:blip r:embed="rId5" cstate="print">
            <a:lum bright="70000" contrast="-70000"/>
            <a:extLst>
              <a:ext uri="{BEBA8EAE-BF5A-486C-A8C5-ECC9F3942E4B}">
                <a14:imgProps xmlns:a14="http://schemas.microsoft.com/office/drawing/2010/main">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41184" y="3641718"/>
            <a:ext cx="2576777" cy="873023"/>
          </a:xfrm>
          <a:prstGeom prst="rect">
            <a:avLst/>
          </a:prstGeom>
          <a:ln w="38100">
            <a:solidFill>
              <a:srgbClr val="77DAFF"/>
            </a:solidFill>
            <a:prstDash val="sysDash"/>
          </a:ln>
        </p:spPr>
      </p:pic>
      <p:pic>
        <p:nvPicPr>
          <p:cNvPr id="22" name="Рисунок 21"/>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56742" y="2127861"/>
            <a:ext cx="2601194" cy="1222395"/>
          </a:xfrm>
          <a:prstGeom prst="rect">
            <a:avLst/>
          </a:prstGeom>
          <a:ln w="38100">
            <a:solidFill>
              <a:srgbClr val="77DAFF"/>
            </a:solidFill>
            <a:prstDash val="sysDash"/>
          </a:ln>
        </p:spPr>
      </p:pic>
      <p:pic>
        <p:nvPicPr>
          <p:cNvPr id="21" name="Рисунок 20"/>
          <p:cNvPicPr>
            <a:picLocks noChangeAspect="1"/>
          </p:cNvPicPr>
          <p:nvPr/>
        </p:nvPicPr>
        <p:blipFill>
          <a:blip r:embed="rId6" cstate="print">
            <a:lum bright="70000" contrast="-70000"/>
            <a:extLst>
              <a:ext uri="{BEBA8EAE-BF5A-486C-A8C5-ECC9F3942E4B}">
                <a14:imgProps xmlns:a14="http://schemas.microsoft.com/office/drawing/2010/main">
                  <a14:imgLayer r:embed="rId7">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37323" y="1298935"/>
            <a:ext cx="2563139" cy="556562"/>
          </a:xfrm>
          <a:prstGeom prst="rect">
            <a:avLst/>
          </a:prstGeom>
          <a:ln w="38100">
            <a:solidFill>
              <a:srgbClr val="77DAFF"/>
            </a:solidFill>
            <a:prstDash val="sysDash"/>
          </a:ln>
        </p:spPr>
      </p:pic>
      <p:pic>
        <p:nvPicPr>
          <p:cNvPr id="46" name="Рисунок 45"/>
          <p:cNvPicPr>
            <a:picLocks noChangeAspect="1"/>
          </p:cNvPicPr>
          <p:nvPr/>
        </p:nvPicPr>
        <p:blipFill>
          <a:blip r:embed="rId8"/>
          <a:stretch>
            <a:fillRect/>
          </a:stretch>
        </p:blipFill>
        <p:spPr>
          <a:xfrm>
            <a:off x="2061031" y="156237"/>
            <a:ext cx="5445017" cy="768091"/>
          </a:xfrm>
          <a:prstGeom prst="rect">
            <a:avLst/>
          </a:prstGeom>
        </p:spPr>
      </p:pic>
      <p:sp>
        <p:nvSpPr>
          <p:cNvPr id="48" name="TextBox 47"/>
          <p:cNvSpPr txBox="1"/>
          <p:nvPr/>
        </p:nvSpPr>
        <p:spPr>
          <a:xfrm>
            <a:off x="2114658" y="317130"/>
            <a:ext cx="5391390"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Природные ресурсы</a:t>
            </a:r>
          </a:p>
        </p:txBody>
      </p:sp>
      <p:sp>
        <p:nvSpPr>
          <p:cNvPr id="49" name="TextBox 48"/>
          <p:cNvSpPr txBox="1"/>
          <p:nvPr/>
        </p:nvSpPr>
        <p:spPr>
          <a:xfrm>
            <a:off x="7257989" y="7190343"/>
            <a:ext cx="311304"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5</a:t>
            </a:r>
          </a:p>
        </p:txBody>
      </p:sp>
      <p:sp>
        <p:nvSpPr>
          <p:cNvPr id="50" name="TextBox 49"/>
          <p:cNvSpPr txBox="1"/>
          <p:nvPr/>
        </p:nvSpPr>
        <p:spPr>
          <a:xfrm>
            <a:off x="580053" y="4827505"/>
            <a:ext cx="2610503" cy="1785104"/>
          </a:xfrm>
          <a:prstGeom prst="rect">
            <a:avLst/>
          </a:prstGeom>
          <a:noFill/>
        </p:spPr>
        <p:txBody>
          <a:bodyPr wrap="square" rtlCol="0">
            <a:spAutoFit/>
          </a:bodyPr>
          <a:lstStyle/>
          <a:p>
            <a:pPr indent="449263" algn="just"/>
            <a:r>
              <a:rPr lang="ru-RU" sz="1000" dirty="0">
                <a:latin typeface="Open Sans" panose="020B0606030504020204" pitchFamily="34" charset="0"/>
                <a:ea typeface="Open Sans" panose="020B0606030504020204" pitchFamily="34" charset="0"/>
                <a:cs typeface="Open Sans" panose="020B0606030504020204" pitchFamily="34" charset="0"/>
              </a:rPr>
              <a:t>В районе много </a:t>
            </a:r>
            <a:r>
              <a:rPr lang="ru-RU" sz="1000" dirty="0" smtClean="0">
                <a:latin typeface="Open Sans" panose="020B0606030504020204" pitchFamily="34" charset="0"/>
                <a:ea typeface="Open Sans" panose="020B0606030504020204" pitchFamily="34" charset="0"/>
                <a:cs typeface="Open Sans" panose="020B0606030504020204" pitchFamily="34" charset="0"/>
              </a:rPr>
              <a:t>месторождений </a:t>
            </a:r>
            <a:r>
              <a:rPr lang="ru-RU" sz="1000" dirty="0">
                <a:latin typeface="Open Sans" panose="020B0606030504020204" pitchFamily="34" charset="0"/>
                <a:ea typeface="Open Sans" panose="020B0606030504020204" pitchFamily="34" charset="0"/>
                <a:cs typeface="Open Sans" panose="020B0606030504020204" pitchFamily="34" charset="0"/>
              </a:rPr>
              <a:t>торфа, имеются залежи стекольных песков  (</a:t>
            </a:r>
            <a:r>
              <a:rPr lang="ru-RU" sz="1000" dirty="0" smtClean="0">
                <a:latin typeface="Open Sans" panose="020B0606030504020204" pitchFamily="34" charset="0"/>
                <a:ea typeface="Open Sans" panose="020B0606030504020204" pitchFamily="34" charset="0"/>
                <a:cs typeface="Open Sans" panose="020B0606030504020204" pitchFamily="34" charset="0"/>
              </a:rPr>
              <a:t>близ села Ворга)  </a:t>
            </a:r>
            <a:r>
              <a:rPr lang="ru-RU" sz="1000" dirty="0">
                <a:latin typeface="Open Sans" panose="020B0606030504020204" pitchFamily="34" charset="0"/>
                <a:ea typeface="Open Sans" panose="020B0606030504020204" pitchFamily="34" charset="0"/>
                <a:cs typeface="Open Sans" panose="020B0606030504020204" pitchFamily="34" charset="0"/>
              </a:rPr>
              <a:t>и мела (</a:t>
            </a:r>
            <a:r>
              <a:rPr lang="ru-RU" sz="1000" dirty="0" smtClean="0">
                <a:latin typeface="Open Sans" panose="020B0606030504020204" pitchFamily="34" charset="0"/>
                <a:ea typeface="Open Sans" panose="020B0606030504020204" pitchFamily="34" charset="0"/>
                <a:cs typeface="Open Sans" panose="020B0606030504020204" pitchFamily="34" charset="0"/>
              </a:rPr>
              <a:t>деревня Корсики). </a:t>
            </a:r>
            <a:r>
              <a:rPr lang="ru-RU" sz="1000" dirty="0">
                <a:latin typeface="Open Sans" panose="020B0606030504020204" pitchFamily="34" charset="0"/>
                <a:ea typeface="Open Sans" panose="020B0606030504020204" pitchFamily="34" charset="0"/>
                <a:cs typeface="Open Sans" panose="020B0606030504020204" pitchFamily="34" charset="0"/>
              </a:rPr>
              <a:t>Встречаются песчано-гравийно-валунные </a:t>
            </a:r>
            <a:r>
              <a:rPr lang="ru-RU" sz="1000" dirty="0" smtClean="0">
                <a:latin typeface="Open Sans" panose="020B0606030504020204" pitchFamily="34" charset="0"/>
                <a:ea typeface="Open Sans" panose="020B0606030504020204" pitchFamily="34" charset="0"/>
                <a:cs typeface="Open Sans" panose="020B0606030504020204" pitchFamily="34" charset="0"/>
              </a:rPr>
              <a:t>месторождения.</a:t>
            </a:r>
          </a:p>
          <a:p>
            <a:pPr indent="449263" algn="just"/>
            <a:r>
              <a:rPr lang="ru-RU" sz="1000" dirty="0" smtClean="0">
                <a:latin typeface="Open Sans" panose="020B0606030504020204" pitchFamily="34" charset="0"/>
                <a:ea typeface="Open Sans" panose="020B0606030504020204" pitchFamily="34" charset="0"/>
                <a:cs typeface="Open Sans" panose="020B0606030504020204" pitchFamily="34" charset="0"/>
              </a:rPr>
              <a:t>Известно </a:t>
            </a:r>
            <a:r>
              <a:rPr lang="ru-RU" sz="1000" dirty="0">
                <a:latin typeface="Open Sans" panose="020B0606030504020204" pitchFamily="34" charset="0"/>
                <a:ea typeface="Open Sans" panose="020B0606030504020204" pitchFamily="34" charset="0"/>
                <a:cs typeface="Open Sans" panose="020B0606030504020204" pitchFamily="34" charset="0"/>
              </a:rPr>
              <a:t>месторождение трепела </a:t>
            </a:r>
            <a:r>
              <a:rPr lang="ru-RU" sz="1000" dirty="0" smtClean="0">
                <a:latin typeface="Open Sans" panose="020B0606030504020204" pitchFamily="34" charset="0"/>
                <a:ea typeface="Open Sans" panose="020B0606030504020204" pitchFamily="34" charset="0"/>
                <a:cs typeface="Open Sans" panose="020B0606030504020204" pitchFamily="34" charset="0"/>
              </a:rPr>
              <a:t>у деревни Карды. </a:t>
            </a:r>
            <a:r>
              <a:rPr lang="ru-RU" sz="1000" dirty="0">
                <a:latin typeface="Open Sans" panose="020B0606030504020204" pitchFamily="34" charset="0"/>
                <a:ea typeface="Open Sans" panose="020B0606030504020204" pitchFamily="34" charset="0"/>
                <a:cs typeface="Open Sans" panose="020B0606030504020204" pitchFamily="34" charset="0"/>
              </a:rPr>
              <a:t>Имеются агроруды - известковые туфы, вивианит, месторождения </a:t>
            </a:r>
            <a:r>
              <a:rPr lang="ru-RU" sz="1000" dirty="0" smtClean="0">
                <a:latin typeface="Open Sans" panose="020B0606030504020204" pitchFamily="34" charset="0"/>
                <a:ea typeface="Open Sans" panose="020B0606030504020204" pitchFamily="34" charset="0"/>
                <a:cs typeface="Open Sans" panose="020B0606030504020204" pitchFamily="34" charset="0"/>
              </a:rPr>
              <a:t>охры.</a:t>
            </a:r>
            <a:endParaRPr lang="ru-RU" sz="1000" dirty="0">
              <a:latin typeface="Open Sans" panose="020B0606030504020204" pitchFamily="34" charset="0"/>
              <a:ea typeface="Open Sans" panose="020B0606030504020204" pitchFamily="34" charset="0"/>
              <a:cs typeface="Open Sans" panose="020B0606030504020204" pitchFamily="34" charset="0"/>
            </a:endParaRPr>
          </a:p>
          <a:p>
            <a:pPr indent="449263" algn="just"/>
            <a:r>
              <a:rPr lang="ru-RU" sz="1000" dirty="0" smtClean="0">
                <a:latin typeface="Open Sans" panose="020B0606030504020204" pitchFamily="34" charset="0"/>
                <a:ea typeface="Open Sans" panose="020B0606030504020204" pitchFamily="34" charset="0"/>
                <a:cs typeface="Open Sans" panose="020B0606030504020204" pitchFamily="34" charset="0"/>
              </a:rPr>
              <a:t> </a:t>
            </a:r>
            <a:endParaRPr lang="ru-RU"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52" name="TextBox 51"/>
          <p:cNvSpPr txBox="1"/>
          <p:nvPr/>
        </p:nvSpPr>
        <p:spPr>
          <a:xfrm>
            <a:off x="556742" y="2145664"/>
            <a:ext cx="2581320" cy="1331134"/>
          </a:xfrm>
          <a:prstGeom prst="rect">
            <a:avLst/>
          </a:prstGeom>
          <a:noFill/>
        </p:spPr>
        <p:txBody>
          <a:bodyPr wrap="square" rtlCol="0">
            <a:spAutoFit/>
          </a:bodyPr>
          <a:lstStyle/>
          <a:p>
            <a:pPr indent="538163" algn="just"/>
            <a:r>
              <a:rPr lang="ru-RU" sz="1000" dirty="0" smtClean="0">
                <a:latin typeface="Open Sans" panose="020B0606030504020204" pitchFamily="34" charset="0"/>
                <a:ea typeface="Open Sans" panose="020B0606030504020204" pitchFamily="34" charset="0"/>
                <a:cs typeface="Open Sans" panose="020B0606030504020204" pitchFamily="34" charset="0"/>
              </a:rPr>
              <a:t>Округ расположен на территории Смоленско-Московской  </a:t>
            </a:r>
            <a:r>
              <a:rPr lang="ru-RU" sz="1000" dirty="0">
                <a:latin typeface="Open Sans" panose="020B0606030504020204" pitchFamily="34" charset="0"/>
                <a:ea typeface="Open Sans" panose="020B0606030504020204" pitchFamily="34" charset="0"/>
                <a:cs typeface="Open Sans" panose="020B0606030504020204" pitchFamily="34" charset="0"/>
              </a:rPr>
              <a:t>возвышенности. Рельеф представлен, </a:t>
            </a:r>
            <a:r>
              <a:rPr lang="ru-RU" sz="1000" dirty="0" smtClean="0">
                <a:latin typeface="Open Sans" panose="020B0606030504020204" pitchFamily="34" charset="0"/>
                <a:ea typeface="Open Sans" panose="020B0606030504020204" pitchFamily="34" charset="0"/>
                <a:cs typeface="Open Sans" panose="020B0606030504020204" pitchFamily="34" charset="0"/>
              </a:rPr>
              <a:t>плоскими</a:t>
            </a:r>
            <a:r>
              <a:rPr lang="ru-RU" sz="1000" dirty="0">
                <a:latin typeface="Open Sans" panose="020B0606030504020204" pitchFamily="34" charset="0"/>
                <a:ea typeface="Open Sans" panose="020B0606030504020204" pitchFamily="34" charset="0"/>
                <a:cs typeface="Open Sans" panose="020B0606030504020204" pitchFamily="34" charset="0"/>
              </a:rPr>
              <a:t>, слабоволнистыми водно-ледниковыми равнинами с участками мореных всхолмлений и небольших </a:t>
            </a:r>
            <a:r>
              <a:rPr lang="ru-RU" sz="1000" dirty="0" smtClean="0">
                <a:latin typeface="Open Sans" panose="020B0606030504020204" pitchFamily="34" charset="0"/>
                <a:ea typeface="Open Sans" panose="020B0606030504020204" pitchFamily="34" charset="0"/>
                <a:cs typeface="Open Sans" panose="020B0606030504020204" pitchFamily="34" charset="0"/>
              </a:rPr>
              <a:t>холмов.</a:t>
            </a:r>
            <a:endParaRPr lang="ru-RU" sz="1000" dirty="0">
              <a:latin typeface="Open Sans" panose="020B0606030504020204" pitchFamily="34" charset="0"/>
              <a:ea typeface="Open Sans" panose="020B0606030504020204" pitchFamily="34" charset="0"/>
              <a:cs typeface="Open Sans" panose="020B0606030504020204" pitchFamily="34" charset="0"/>
            </a:endParaRPr>
          </a:p>
          <a:p>
            <a:pPr indent="538163" algn="just"/>
            <a:endParaRPr lang="ru-RU"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53" name="TextBox 52"/>
          <p:cNvSpPr txBox="1"/>
          <p:nvPr/>
        </p:nvSpPr>
        <p:spPr>
          <a:xfrm>
            <a:off x="227996" y="3641718"/>
            <a:ext cx="2603152" cy="1031051"/>
          </a:xfrm>
          <a:prstGeom prst="rect">
            <a:avLst/>
          </a:prstGeom>
          <a:noFill/>
        </p:spPr>
        <p:txBody>
          <a:bodyPr wrap="square" rtlCol="0">
            <a:spAutoFit/>
          </a:bodyPr>
          <a:lstStyle/>
          <a:p>
            <a:pPr indent="538163" algn="just"/>
            <a:r>
              <a:rPr lang="ru-RU" sz="1000" dirty="0" smtClean="0">
                <a:latin typeface="Open Sans" panose="020B0606030504020204" pitchFamily="34" charset="0"/>
                <a:ea typeface="Open Sans" panose="020B0606030504020204" pitchFamily="34" charset="0"/>
                <a:cs typeface="Open Sans" panose="020B0606030504020204" pitchFamily="34" charset="0"/>
              </a:rPr>
              <a:t>Климат умеренно </a:t>
            </a:r>
            <a:r>
              <a:rPr lang="ru-RU" sz="1000" dirty="0">
                <a:latin typeface="Open Sans" panose="020B0606030504020204" pitchFamily="34" charset="0"/>
                <a:ea typeface="Open Sans" panose="020B0606030504020204" pitchFamily="34" charset="0"/>
                <a:cs typeface="Open Sans" panose="020B0606030504020204" pitchFamily="34" charset="0"/>
              </a:rPr>
              <a:t>континентальный со сравнительно теплым летом и умеренно холодной зимой. Наиболее холодный месяц – январь, наиболее теплый – </a:t>
            </a:r>
            <a:r>
              <a:rPr lang="ru-RU" sz="1000" dirty="0" smtClean="0">
                <a:latin typeface="Open Sans" panose="020B0606030504020204" pitchFamily="34" charset="0"/>
                <a:ea typeface="Open Sans" panose="020B0606030504020204" pitchFamily="34" charset="0"/>
                <a:cs typeface="Open Sans" panose="020B0606030504020204" pitchFamily="34" charset="0"/>
              </a:rPr>
              <a:t>июль.</a:t>
            </a:r>
            <a:endParaRPr lang="ru-RU" sz="1000" dirty="0">
              <a:latin typeface="Open Sans" panose="020B0606030504020204" pitchFamily="34" charset="0"/>
              <a:ea typeface="Open Sans" panose="020B0606030504020204" pitchFamily="34" charset="0"/>
              <a:cs typeface="Open Sans" panose="020B0606030504020204" pitchFamily="34" charset="0"/>
            </a:endParaRPr>
          </a:p>
          <a:p>
            <a:pPr indent="538163" algn="just"/>
            <a:endParaRPr lang="ru-RU"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54" name="TextBox 53"/>
          <p:cNvSpPr txBox="1"/>
          <p:nvPr/>
        </p:nvSpPr>
        <p:spPr>
          <a:xfrm>
            <a:off x="215098" y="1298935"/>
            <a:ext cx="2576776" cy="553998"/>
          </a:xfrm>
          <a:prstGeom prst="rect">
            <a:avLst/>
          </a:prstGeom>
          <a:noFill/>
        </p:spPr>
        <p:txBody>
          <a:bodyPr wrap="square" rtlCol="0">
            <a:spAutoFit/>
          </a:bodyPr>
          <a:lstStyle/>
          <a:p>
            <a:pPr indent="538163" algn="just"/>
            <a:r>
              <a:rPr lang="ru-RU" sz="1000" dirty="0" smtClean="0">
                <a:latin typeface="Open Sans" panose="020B0606030504020204" pitchFamily="34" charset="0"/>
                <a:ea typeface="Open Sans" panose="020B0606030504020204" pitchFamily="34" charset="0"/>
                <a:cs typeface="Open Sans" panose="020B0606030504020204" pitchFamily="34" charset="0"/>
              </a:rPr>
              <a:t>В округе протекают реки Ипуть, Вороница, Беседь, мелкие речушки Рыжт, Невплюх, Ломенка.</a:t>
            </a:r>
            <a:endParaRPr lang="ru-RU" sz="1050" dirty="0">
              <a:latin typeface="Open Sans" panose="020B0606030504020204" pitchFamily="34" charset="0"/>
              <a:ea typeface="Open Sans" panose="020B0606030504020204" pitchFamily="34" charset="0"/>
              <a:cs typeface="Open Sans" panose="020B0606030504020204" pitchFamily="34" charset="0"/>
            </a:endParaRPr>
          </a:p>
        </p:txBody>
      </p:sp>
      <p:pic>
        <p:nvPicPr>
          <p:cNvPr id="57" name="Рисунок 5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3340" y="1961007"/>
            <a:ext cx="346851" cy="333905"/>
          </a:xfrm>
          <a:prstGeom prst="rect">
            <a:avLst/>
          </a:prstGeom>
        </p:spPr>
      </p:pic>
      <p:pic>
        <p:nvPicPr>
          <p:cNvPr id="58" name="Рисунок 5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4449" y="1085221"/>
            <a:ext cx="385217" cy="385217"/>
          </a:xfrm>
          <a:prstGeom prst="rect">
            <a:avLst/>
          </a:prstGeom>
        </p:spPr>
      </p:pic>
      <p:pic>
        <p:nvPicPr>
          <p:cNvPr id="59" name="Рисунок 5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1853" y="3451689"/>
            <a:ext cx="385217" cy="407341"/>
          </a:xfrm>
          <a:prstGeom prst="rect">
            <a:avLst/>
          </a:prstGeom>
        </p:spPr>
      </p:pic>
      <p:pic>
        <p:nvPicPr>
          <p:cNvPr id="60" name="Рисунок 5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70442" y="4600446"/>
            <a:ext cx="386206" cy="391145"/>
          </a:xfrm>
          <a:prstGeom prst="rect">
            <a:avLst/>
          </a:prstGeom>
        </p:spPr>
      </p:pic>
      <p:sp>
        <p:nvSpPr>
          <p:cNvPr id="28" name="TextBox 27"/>
          <p:cNvSpPr txBox="1"/>
          <p:nvPr/>
        </p:nvSpPr>
        <p:spPr>
          <a:xfrm>
            <a:off x="877674" y="167925"/>
            <a:ext cx="1313076"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9" name="Рисунок 2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pic>
        <p:nvPicPr>
          <p:cNvPr id="2" name="Рисунок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382825" y="1178988"/>
            <a:ext cx="3986353" cy="4078281"/>
          </a:xfrm>
          <a:prstGeom prst="rect">
            <a:avLst/>
          </a:prstGeom>
        </p:spPr>
      </p:pic>
      <p:pic>
        <p:nvPicPr>
          <p:cNvPr id="3" name="Рисунок 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435319" y="5298340"/>
            <a:ext cx="3288279" cy="925465"/>
          </a:xfrm>
          <a:prstGeom prst="rect">
            <a:avLst/>
          </a:prstGeom>
        </p:spPr>
      </p:pic>
      <p:sp>
        <p:nvSpPr>
          <p:cNvPr id="25" name="Прямоугольник 24"/>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29671729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Рисунок 78"/>
          <p:cNvPicPr>
            <a:picLocks noChangeAspect="1"/>
          </p:cNvPicPr>
          <p:nvPr/>
        </p:nvPicPr>
        <p:blipFill>
          <a:blip r:embed="rId2"/>
          <a:stretch>
            <a:fillRect/>
          </a:stretch>
        </p:blipFill>
        <p:spPr>
          <a:xfrm>
            <a:off x="2061031" y="156237"/>
            <a:ext cx="5352610" cy="768091"/>
          </a:xfrm>
          <a:prstGeom prst="rect">
            <a:avLst/>
          </a:prstGeom>
        </p:spPr>
      </p:pic>
      <p:pic>
        <p:nvPicPr>
          <p:cNvPr id="80" name="Рисунок 79"/>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1151926"/>
            <a:ext cx="2296633" cy="1368007"/>
          </a:xfrm>
          <a:prstGeom prst="rect">
            <a:avLst/>
          </a:prstGeom>
        </p:spPr>
      </p:pic>
      <p:pic>
        <p:nvPicPr>
          <p:cNvPr id="81" name="Рисунок 80"/>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263042" y="1151926"/>
            <a:ext cx="2296633" cy="1368007"/>
          </a:xfrm>
          <a:prstGeom prst="rect">
            <a:avLst/>
          </a:prstGeom>
        </p:spPr>
      </p:pic>
      <p:pic>
        <p:nvPicPr>
          <p:cNvPr id="82" name="Рисунок 81"/>
          <p:cNvPicPr>
            <a:picLocks noChangeAspect="1"/>
          </p:cNvPicPr>
          <p:nvPr/>
        </p:nvPicPr>
        <p:blipFill>
          <a:blip r:embed="rId5" cstate="print">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448101" y="1151927"/>
            <a:ext cx="2668401" cy="1360712"/>
          </a:xfrm>
          <a:prstGeom prst="rect">
            <a:avLst/>
          </a:prstGeom>
        </p:spPr>
      </p:pic>
      <p:sp>
        <p:nvSpPr>
          <p:cNvPr id="83" name="TextBox 82"/>
          <p:cNvSpPr txBox="1"/>
          <p:nvPr/>
        </p:nvSpPr>
        <p:spPr>
          <a:xfrm>
            <a:off x="2086044" y="184040"/>
            <a:ext cx="5327597" cy="707886"/>
          </a:xfrm>
          <a:prstGeom prst="rect">
            <a:avLst/>
          </a:prstGeom>
          <a:noFill/>
        </p:spPr>
        <p:txBody>
          <a:bodyPr wrap="square" rtlCol="0">
            <a:spAutoFit/>
          </a:bodyPr>
          <a:lstStyle/>
          <a:p>
            <a:pPr algn="ctr"/>
            <a:r>
              <a:rPr lang="ru-RU" sz="20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Социально-экономическое </a:t>
            </a:r>
          </a:p>
          <a:p>
            <a:pPr algn="ctr"/>
            <a:r>
              <a:rPr lang="ru-RU" sz="20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развитие</a:t>
            </a:r>
          </a:p>
        </p:txBody>
      </p:sp>
      <p:sp>
        <p:nvSpPr>
          <p:cNvPr id="84" name="TextBox 83"/>
          <p:cNvSpPr txBox="1"/>
          <p:nvPr/>
        </p:nvSpPr>
        <p:spPr>
          <a:xfrm>
            <a:off x="7257989" y="7190343"/>
            <a:ext cx="31130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6</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5" name="TextBox 84"/>
          <p:cNvSpPr txBox="1"/>
          <p:nvPr/>
        </p:nvSpPr>
        <p:spPr>
          <a:xfrm>
            <a:off x="16672" y="1278285"/>
            <a:ext cx="2263287" cy="1107996"/>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Среднемесячная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заработная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плата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работников</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7" name="TextBox 86"/>
          <p:cNvSpPr txBox="1"/>
          <p:nvPr/>
        </p:nvSpPr>
        <p:spPr>
          <a:xfrm>
            <a:off x="5276934" y="1311460"/>
            <a:ext cx="2262377" cy="923330"/>
          </a:xfrm>
          <a:prstGeom prst="rect">
            <a:avLst/>
          </a:prstGeom>
          <a:noFill/>
        </p:spPr>
        <p:txBody>
          <a:bodyPr wrap="square" rtlCol="0">
            <a:spAutoFit/>
          </a:bodyPr>
          <a:lstStyle/>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Оборот</a:t>
            </a:r>
          </a:p>
          <a:p>
            <a:pPr algn="ctr"/>
            <a:r>
              <a:rPr lang="ru-RU"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a:t>
            </a: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озничной</a:t>
            </a:r>
          </a:p>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торговли</a:t>
            </a:r>
            <a:endParaRPr lang="ru-RU"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4" name="TextBox 93"/>
          <p:cNvSpPr txBox="1"/>
          <p:nvPr/>
        </p:nvSpPr>
        <p:spPr>
          <a:xfrm>
            <a:off x="73800" y="2732679"/>
            <a:ext cx="1099981" cy="646331"/>
          </a:xfrm>
          <a:prstGeom prst="rect">
            <a:avLst/>
          </a:prstGeom>
          <a:noFill/>
        </p:spPr>
        <p:txBody>
          <a:bodyPr wrap="none" rtlCol="0">
            <a:spAutoFit/>
          </a:bodyPr>
          <a:lstStyle/>
          <a:p>
            <a:pPr algn="ctr"/>
            <a:r>
              <a:rPr lang="ru-RU" sz="2400" b="1"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31,908</a:t>
            </a:r>
            <a:endParaRPr lang="ru-RU" sz="2400" b="1"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2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тыс. руб. </a:t>
            </a:r>
          </a:p>
        </p:txBody>
      </p:sp>
      <p:sp>
        <p:nvSpPr>
          <p:cNvPr id="95" name="TextBox 94"/>
          <p:cNvSpPr txBox="1"/>
          <p:nvPr/>
        </p:nvSpPr>
        <p:spPr>
          <a:xfrm>
            <a:off x="2660094" y="2642456"/>
            <a:ext cx="1363636" cy="738664"/>
          </a:xfrm>
          <a:prstGeom prst="rect">
            <a:avLst/>
          </a:prstGeom>
          <a:noFill/>
        </p:spPr>
        <p:txBody>
          <a:bodyPr wrap="square" rtlCol="0">
            <a:spAutoFit/>
          </a:bodyPr>
          <a:lstStyle/>
          <a:p>
            <a:pPr algn="ctr"/>
            <a:r>
              <a:rPr lang="ru-RU" b="1"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118,134</a:t>
            </a:r>
            <a:r>
              <a:rPr lang="ru-RU" sz="2800" b="1"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endParaRPr lang="ru-RU" sz="2800" b="1"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400"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млн. руб.</a:t>
            </a:r>
            <a:endParaRPr lang="ru-RU" sz="14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6" name="TextBox 95"/>
          <p:cNvSpPr txBox="1"/>
          <p:nvPr/>
        </p:nvSpPr>
        <p:spPr>
          <a:xfrm>
            <a:off x="5285780" y="2774553"/>
            <a:ext cx="2253531" cy="369332"/>
          </a:xfrm>
          <a:prstGeom prst="rect">
            <a:avLst/>
          </a:prstGeom>
          <a:noFill/>
        </p:spPr>
        <p:txBody>
          <a:bodyPr wrap="square" rtlCol="0">
            <a:spAutoFit/>
          </a:bodyPr>
          <a:lstStyle/>
          <a:p>
            <a:pPr algn="ctr"/>
            <a:r>
              <a:rPr lang="ru-RU"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418,8 </a:t>
            </a:r>
            <a:r>
              <a:rPr lang="ru-RU"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млн. руб</a:t>
            </a:r>
            <a:r>
              <a:rPr lang="ru-RU" sz="1400"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a:t>
            </a:r>
            <a:endParaRPr lang="ru-RU" sz="14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7" name="Рисунок 96"/>
          <p:cNvPicPr>
            <a:picLocks noChangeAspect="1"/>
          </p:cNvPicPr>
          <p:nvPr/>
        </p:nvPicPr>
        <p:blipFill>
          <a:blip r:embed="rId5" cstate="print">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72492" y="3795343"/>
            <a:ext cx="2481721" cy="2727167"/>
          </a:xfrm>
          <a:prstGeom prst="rect">
            <a:avLst/>
          </a:prstGeom>
        </p:spPr>
      </p:pic>
      <p:pic>
        <p:nvPicPr>
          <p:cNvPr id="98" name="Рисунок 97"/>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49408" y="4910371"/>
            <a:ext cx="849733" cy="848073"/>
          </a:xfrm>
          <a:prstGeom prst="rect">
            <a:avLst/>
          </a:prstGeom>
        </p:spPr>
      </p:pic>
      <p:sp>
        <p:nvSpPr>
          <p:cNvPr id="99" name="TextBox 98"/>
          <p:cNvSpPr txBox="1"/>
          <p:nvPr/>
        </p:nvSpPr>
        <p:spPr>
          <a:xfrm>
            <a:off x="905729" y="3836666"/>
            <a:ext cx="1615249" cy="461665"/>
          </a:xfrm>
          <a:prstGeom prst="rect">
            <a:avLst/>
          </a:prstGeom>
          <a:noFill/>
        </p:spPr>
        <p:txBody>
          <a:bodyPr wrap="none" rtlCol="0">
            <a:spAutoFit/>
          </a:bodyPr>
          <a:lstStyle/>
          <a:p>
            <a:pPr algn="ctr"/>
            <a:r>
              <a:rPr lang="ru-RU" sz="12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Естественный прирост </a:t>
            </a:r>
            <a:endParaRPr lang="ru-RU" sz="12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2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составил</a:t>
            </a:r>
            <a:endParaRPr lang="ru-RU" sz="12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0" name="TextBox 99"/>
          <p:cNvSpPr txBox="1"/>
          <p:nvPr/>
        </p:nvSpPr>
        <p:spPr>
          <a:xfrm>
            <a:off x="921247" y="4637900"/>
            <a:ext cx="1531317" cy="276999"/>
          </a:xfrm>
          <a:prstGeom prst="rect">
            <a:avLst/>
          </a:prstGeom>
          <a:noFill/>
        </p:spPr>
        <p:txBody>
          <a:bodyPr wrap="non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Уровень безработицы</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1" name="TextBox 100"/>
          <p:cNvSpPr txBox="1"/>
          <p:nvPr/>
        </p:nvSpPr>
        <p:spPr>
          <a:xfrm>
            <a:off x="935501" y="5285775"/>
            <a:ext cx="1517146" cy="646331"/>
          </a:xfrm>
          <a:prstGeom prst="rect">
            <a:avLst/>
          </a:prstGeom>
          <a:noFill/>
        </p:spPr>
        <p:txBody>
          <a:bodyPr wrap="non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Численность </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трудоспособного</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населения</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2" name="TextBox 101"/>
          <p:cNvSpPr txBox="1"/>
          <p:nvPr/>
        </p:nvSpPr>
        <p:spPr>
          <a:xfrm>
            <a:off x="1078727" y="4238384"/>
            <a:ext cx="1027845" cy="400110"/>
          </a:xfrm>
          <a:prstGeom prst="rect">
            <a:avLst/>
          </a:prstGeom>
          <a:noFill/>
        </p:spPr>
        <p:txBody>
          <a:bodyPr wrap="none" rtlCol="0">
            <a:spAutoFit/>
          </a:bodyPr>
          <a:lstStyle/>
          <a:p>
            <a:r>
              <a:rPr lang="ru-RU" sz="20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10 </a:t>
            </a:r>
            <a:r>
              <a:rPr lang="ru-RU" sz="2000" b="1" dirty="0" smtClean="0">
                <a:latin typeface="Open Sans" panose="020B0606030504020204" pitchFamily="34" charset="0"/>
                <a:ea typeface="Open Sans" panose="020B0606030504020204" pitchFamily="34" charset="0"/>
                <a:cs typeface="Open Sans" panose="020B0606030504020204" pitchFamily="34" charset="0"/>
              </a:rPr>
              <a:t>чел</a:t>
            </a:r>
            <a:r>
              <a:rPr lang="ru-RU" sz="2000" b="1" dirty="0" smtClean="0">
                <a:latin typeface="Open Sans" panose="020B0606030504020204" pitchFamily="34" charset="0"/>
                <a:ea typeface="Open Sans" panose="020B0606030504020204" pitchFamily="34" charset="0"/>
                <a:cs typeface="Open Sans" panose="020B0606030504020204" pitchFamily="34" charset="0"/>
              </a:rPr>
              <a:t>.</a:t>
            </a:r>
            <a:endParaRPr lang="ru-RU"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3" name="TextBox 102"/>
          <p:cNvSpPr txBox="1"/>
          <p:nvPr/>
        </p:nvSpPr>
        <p:spPr>
          <a:xfrm>
            <a:off x="1141244" y="4885664"/>
            <a:ext cx="957313" cy="400110"/>
          </a:xfrm>
          <a:prstGeom prst="rect">
            <a:avLst/>
          </a:prstGeom>
          <a:noFill/>
        </p:spPr>
        <p:txBody>
          <a:bodyPr wrap="none" rtlCol="0">
            <a:spAutoFit/>
          </a:bodyPr>
          <a:lstStyle/>
          <a:p>
            <a:r>
              <a:rPr lang="ru-RU" sz="20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ru-RU" sz="2000" b="1" dirty="0" smtClean="0">
                <a:latin typeface="Open Sans" panose="020B0606030504020204" pitchFamily="34" charset="0"/>
                <a:ea typeface="Open Sans" panose="020B0606030504020204" pitchFamily="34" charset="0"/>
                <a:cs typeface="Open Sans" panose="020B0606030504020204" pitchFamily="34" charset="0"/>
              </a:rPr>
              <a:t>1,57</a:t>
            </a:r>
            <a:r>
              <a:rPr lang="ru-RU" sz="2000" b="1" dirty="0" smtClean="0">
                <a:latin typeface="Open Sans" panose="020B0606030504020204" pitchFamily="34" charset="0"/>
                <a:ea typeface="Open Sans" panose="020B0606030504020204" pitchFamily="34" charset="0"/>
                <a:cs typeface="Open Sans" panose="020B0606030504020204" pitchFamily="34" charset="0"/>
              </a:rPr>
              <a:t>%</a:t>
            </a:r>
            <a:endParaRPr lang="ru-RU"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4" name="TextBox 103"/>
          <p:cNvSpPr txBox="1"/>
          <p:nvPr/>
        </p:nvSpPr>
        <p:spPr>
          <a:xfrm>
            <a:off x="484269" y="5972112"/>
            <a:ext cx="2015295" cy="400110"/>
          </a:xfrm>
          <a:prstGeom prst="rect">
            <a:avLst/>
          </a:prstGeom>
          <a:noFill/>
        </p:spPr>
        <p:txBody>
          <a:bodyPr wrap="none" rtlCol="0">
            <a:spAutoFit/>
          </a:bodyPr>
          <a:lstStyle/>
          <a:p>
            <a:r>
              <a:rPr lang="ru-RU" sz="20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2,452  тыс</a:t>
            </a:r>
            <a:r>
              <a:rPr lang="ru-RU" sz="20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 чел.</a:t>
            </a:r>
            <a:endParaRPr lang="ru-RU" sz="20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6" name="TextBox 55"/>
          <p:cNvSpPr txBox="1"/>
          <p:nvPr/>
        </p:nvSpPr>
        <p:spPr>
          <a:xfrm>
            <a:off x="2491161" y="1179809"/>
            <a:ext cx="2625341" cy="892552"/>
          </a:xfrm>
          <a:prstGeom prst="rect">
            <a:avLst/>
          </a:prstGeom>
          <a:noFill/>
        </p:spPr>
        <p:txBody>
          <a:bodyPr wrap="square" rtlCol="0">
            <a:spAutoFit/>
          </a:bodyPr>
          <a:lstStyle/>
          <a:p>
            <a:pPr algn="ctr"/>
            <a:r>
              <a:rPr lang="ru-RU" sz="13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Объем отгруженных  товаров собственного производства, выполненных работ и услуг по всем видам экономической деятельности</a:t>
            </a:r>
            <a:endParaRPr lang="ru-RU" sz="13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2" name="TextBox 41"/>
          <p:cNvSpPr txBox="1"/>
          <p:nvPr/>
        </p:nvSpPr>
        <p:spPr>
          <a:xfrm>
            <a:off x="834590" y="167925"/>
            <a:ext cx="1288013"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3" name="Рисунок 4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pic>
        <p:nvPicPr>
          <p:cNvPr id="45" name="Рисунок 44"/>
          <p:cNvPicPr>
            <a:picLocks noChangeAspect="1"/>
          </p:cNvPicPr>
          <p:nvPr/>
        </p:nvPicPr>
        <p:blipFill>
          <a:blip r:embed="rId9" cstate="print">
            <a:lum bright="70000" contrast="-70000"/>
            <a:extLst>
              <a:ext uri="{28A0092B-C50C-407E-A947-70E740481C1C}">
                <a14:useLocalDpi xmlns:a14="http://schemas.microsoft.com/office/drawing/2010/main" val="0"/>
              </a:ext>
            </a:extLst>
          </a:blip>
          <a:stretch>
            <a:fillRect/>
          </a:stretch>
        </p:blipFill>
        <p:spPr>
          <a:xfrm rot="5400000">
            <a:off x="1046001" y="2985751"/>
            <a:ext cx="393612" cy="191262"/>
          </a:xfrm>
          <a:prstGeom prst="rect">
            <a:avLst/>
          </a:prstGeom>
        </p:spPr>
      </p:pic>
      <p:sp>
        <p:nvSpPr>
          <p:cNvPr id="46" name="TextBox 45"/>
          <p:cNvSpPr txBox="1"/>
          <p:nvPr/>
        </p:nvSpPr>
        <p:spPr>
          <a:xfrm>
            <a:off x="1499786" y="2686738"/>
            <a:ext cx="728084" cy="369332"/>
          </a:xfrm>
          <a:prstGeom prst="rect">
            <a:avLst/>
          </a:prstGeom>
          <a:noFill/>
        </p:spPr>
        <p:txBody>
          <a:bodyPr wrap="none" rtlCol="0">
            <a:spAutoFit/>
          </a:bodyPr>
          <a:lstStyle/>
          <a:p>
            <a:r>
              <a:rPr lang="ru-RU" dirty="0" smtClean="0">
                <a:latin typeface="Open Sans" panose="020B0606030504020204" pitchFamily="34" charset="0"/>
                <a:ea typeface="Open Sans" panose="020B0606030504020204" pitchFamily="34" charset="0"/>
                <a:cs typeface="Open Sans" panose="020B0606030504020204" pitchFamily="34" charset="0"/>
              </a:rPr>
              <a:t>115%</a:t>
            </a:r>
            <a:endParaRPr lang="ru-RU" dirty="0">
              <a:latin typeface="Open Sans" panose="020B0606030504020204" pitchFamily="34" charset="0"/>
              <a:ea typeface="Open Sans" panose="020B0606030504020204" pitchFamily="34" charset="0"/>
              <a:cs typeface="Open Sans" panose="020B0606030504020204" pitchFamily="34" charset="0"/>
            </a:endParaRPr>
          </a:p>
        </p:txBody>
      </p:sp>
      <p:sp>
        <p:nvSpPr>
          <p:cNvPr id="47" name="TextBox 46"/>
          <p:cNvSpPr txBox="1"/>
          <p:nvPr/>
        </p:nvSpPr>
        <p:spPr>
          <a:xfrm>
            <a:off x="1467643" y="2983163"/>
            <a:ext cx="1029797" cy="415498"/>
          </a:xfrm>
          <a:prstGeom prst="rect">
            <a:avLst/>
          </a:prstGeom>
          <a:noFill/>
        </p:spPr>
        <p:txBody>
          <a:bodyPr wrap="square" rtlCol="0">
            <a:spAutoFit/>
          </a:bodyPr>
          <a:lstStyle/>
          <a:p>
            <a:pPr algn="ctr"/>
            <a:r>
              <a:rPr lang="ru-RU" sz="1050" dirty="0" smtClean="0">
                <a:latin typeface="Open Sans" panose="020B0606030504020204" pitchFamily="34" charset="0"/>
                <a:ea typeface="Open Sans" panose="020B0606030504020204" pitchFamily="34" charset="0"/>
                <a:cs typeface="Open Sans" panose="020B0606030504020204" pitchFamily="34" charset="0"/>
              </a:rPr>
              <a:t>к </a:t>
            </a:r>
            <a:r>
              <a:rPr lang="ru-RU" sz="1050" dirty="0" smtClean="0">
                <a:latin typeface="Open Sans" panose="020B0606030504020204" pitchFamily="34" charset="0"/>
                <a:ea typeface="Open Sans" panose="020B0606030504020204" pitchFamily="34" charset="0"/>
                <a:cs typeface="Open Sans" panose="020B0606030504020204" pitchFamily="34" charset="0"/>
              </a:rPr>
              <a:t>уровню 2024 года</a:t>
            </a:r>
            <a:endParaRPr lang="ru-RU" sz="1050" dirty="0">
              <a:latin typeface="Open Sans" panose="020B0606030504020204" pitchFamily="34" charset="0"/>
              <a:ea typeface="Open Sans" panose="020B0606030504020204" pitchFamily="34" charset="0"/>
              <a:cs typeface="Open Sans" panose="020B0606030504020204" pitchFamily="34" charset="0"/>
            </a:endParaRPr>
          </a:p>
        </p:txBody>
      </p:sp>
      <p:pic>
        <p:nvPicPr>
          <p:cNvPr id="2050"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05264" y="2576821"/>
            <a:ext cx="1011238" cy="101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TextBox 48"/>
          <p:cNvSpPr txBox="1"/>
          <p:nvPr/>
        </p:nvSpPr>
        <p:spPr>
          <a:xfrm>
            <a:off x="4183270" y="2742767"/>
            <a:ext cx="950901" cy="369332"/>
          </a:xfrm>
          <a:prstGeom prst="rect">
            <a:avLst/>
          </a:prstGeom>
          <a:noFill/>
        </p:spPr>
        <p:txBody>
          <a:bodyPr wrap="none" rtlCol="0">
            <a:spAutoFit/>
          </a:bodyPr>
          <a:lstStyle/>
          <a:p>
            <a:r>
              <a:rPr lang="ru-RU" dirty="0" smtClean="0">
                <a:latin typeface="Open Sans" panose="020B0606030504020204" pitchFamily="34" charset="0"/>
                <a:ea typeface="Open Sans" panose="020B0606030504020204" pitchFamily="34" charset="0"/>
                <a:cs typeface="Open Sans" panose="020B0606030504020204" pitchFamily="34" charset="0"/>
              </a:rPr>
              <a:t>123,8 %</a:t>
            </a:r>
            <a:endParaRPr lang="ru-RU" dirty="0">
              <a:latin typeface="Open Sans" panose="020B0606030504020204" pitchFamily="34" charset="0"/>
              <a:ea typeface="Open Sans" panose="020B0606030504020204" pitchFamily="34" charset="0"/>
              <a:cs typeface="Open Sans" panose="020B0606030504020204" pitchFamily="34" charset="0"/>
            </a:endParaRPr>
          </a:p>
        </p:txBody>
      </p:sp>
      <p:sp>
        <p:nvSpPr>
          <p:cNvPr id="50" name="TextBox 49"/>
          <p:cNvSpPr txBox="1"/>
          <p:nvPr/>
        </p:nvSpPr>
        <p:spPr>
          <a:xfrm>
            <a:off x="4023730" y="3063955"/>
            <a:ext cx="1029797" cy="415498"/>
          </a:xfrm>
          <a:prstGeom prst="rect">
            <a:avLst/>
          </a:prstGeom>
          <a:noFill/>
        </p:spPr>
        <p:txBody>
          <a:bodyPr wrap="square" rtlCol="0">
            <a:spAutoFit/>
          </a:bodyPr>
          <a:lstStyle/>
          <a:p>
            <a:pPr algn="ctr"/>
            <a:r>
              <a:rPr lang="ru-RU" sz="1050" dirty="0" smtClean="0">
                <a:latin typeface="Open Sans" panose="020B0606030504020204" pitchFamily="34" charset="0"/>
                <a:ea typeface="Open Sans" panose="020B0606030504020204" pitchFamily="34" charset="0"/>
                <a:cs typeface="Open Sans" panose="020B0606030504020204" pitchFamily="34" charset="0"/>
              </a:rPr>
              <a:t>к уровню</a:t>
            </a:r>
          </a:p>
          <a:p>
            <a:pPr algn="ctr"/>
            <a:r>
              <a:rPr lang="ru-RU" sz="1050" dirty="0" smtClean="0">
                <a:latin typeface="Open Sans" panose="020B0606030504020204" pitchFamily="34" charset="0"/>
                <a:ea typeface="Open Sans" panose="020B0606030504020204" pitchFamily="34" charset="0"/>
                <a:cs typeface="Open Sans" panose="020B0606030504020204" pitchFamily="34" charset="0"/>
              </a:rPr>
              <a:t>2024 года</a:t>
            </a:r>
            <a:endParaRPr lang="ru-RU" sz="1050" dirty="0">
              <a:latin typeface="Open Sans" panose="020B0606030504020204" pitchFamily="34" charset="0"/>
              <a:ea typeface="Open Sans" panose="020B0606030504020204" pitchFamily="34" charset="0"/>
              <a:cs typeface="Open Sans" panose="020B0606030504020204" pitchFamily="34" charset="0"/>
            </a:endParaRPr>
          </a:p>
        </p:txBody>
      </p:sp>
      <p:pic>
        <p:nvPicPr>
          <p:cNvPr id="62" name="Рисунок 61"/>
          <p:cNvPicPr>
            <a:picLocks noChangeAspect="1"/>
          </p:cNvPicPr>
          <p:nvPr/>
        </p:nvPicPr>
        <p:blipFill>
          <a:blip r:embed="rId9" cstate="print">
            <a:lum bright="70000" contrast="-70000"/>
            <a:extLst>
              <a:ext uri="{28A0092B-C50C-407E-A947-70E740481C1C}">
                <a14:useLocalDpi xmlns:a14="http://schemas.microsoft.com/office/drawing/2010/main" val="0"/>
              </a:ext>
            </a:extLst>
          </a:blip>
          <a:stretch>
            <a:fillRect/>
          </a:stretch>
        </p:blipFill>
        <p:spPr>
          <a:xfrm rot="5400000">
            <a:off x="3629095" y="2940532"/>
            <a:ext cx="393612" cy="191262"/>
          </a:xfrm>
          <a:prstGeom prst="rect">
            <a:avLst/>
          </a:prstGeom>
        </p:spPr>
      </p:pic>
      <p:sp>
        <p:nvSpPr>
          <p:cNvPr id="53" name="TextBox 52"/>
          <p:cNvSpPr txBox="1"/>
          <p:nvPr/>
        </p:nvSpPr>
        <p:spPr>
          <a:xfrm>
            <a:off x="3192491" y="3831795"/>
            <a:ext cx="2859437" cy="369332"/>
          </a:xfrm>
          <a:prstGeom prst="rect">
            <a:avLst/>
          </a:prstGeom>
          <a:noFill/>
        </p:spPr>
        <p:txBody>
          <a:bodyPr wrap="none" rtlCol="0">
            <a:spAutoFit/>
          </a:bodyPr>
          <a:lstStyle/>
          <a:p>
            <a:r>
              <a:rPr lang="ru-RU" dirty="0" smtClean="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rPr>
              <a:t>Динамика отчислений</a:t>
            </a:r>
            <a:endParaRPr lang="ru-RU" dirty="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7" name="Рисунок 56"/>
          <p:cNvPicPr>
            <a:picLocks noChangeAspect="1"/>
          </p:cNvPicPr>
          <p:nvPr/>
        </p:nvPicPr>
        <p:blipFill>
          <a:blip r:embed="rId2"/>
          <a:stretch>
            <a:fillRect/>
          </a:stretch>
        </p:blipFill>
        <p:spPr>
          <a:xfrm>
            <a:off x="3045155" y="4213376"/>
            <a:ext cx="3891673" cy="50016"/>
          </a:xfrm>
          <a:prstGeom prst="rect">
            <a:avLst/>
          </a:prstGeom>
        </p:spPr>
      </p:pic>
      <p:sp>
        <p:nvSpPr>
          <p:cNvPr id="59" name="TextBox 58"/>
          <p:cNvSpPr txBox="1"/>
          <p:nvPr/>
        </p:nvSpPr>
        <p:spPr>
          <a:xfrm>
            <a:off x="3180431" y="4348045"/>
            <a:ext cx="1290940" cy="338554"/>
          </a:xfrm>
          <a:prstGeom prst="rect">
            <a:avLst/>
          </a:prstGeom>
          <a:noFill/>
        </p:spPr>
        <p:txBody>
          <a:bodyPr wrap="square" rtlCol="0">
            <a:spAutoFit/>
          </a:bodyPr>
          <a:lstStyle/>
          <a:p>
            <a:pPr algn="ctr"/>
            <a:r>
              <a:rPr lang="ru-RU" sz="16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2021 год</a:t>
            </a:r>
            <a:endParaRPr lang="ru-RU"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0" name="TextBox 59"/>
          <p:cNvSpPr txBox="1"/>
          <p:nvPr/>
        </p:nvSpPr>
        <p:spPr>
          <a:xfrm>
            <a:off x="3035480" y="4710813"/>
            <a:ext cx="2301464" cy="307777"/>
          </a:xfrm>
          <a:prstGeom prst="rect">
            <a:avLst/>
          </a:prstGeom>
          <a:noFill/>
        </p:spPr>
        <p:txBody>
          <a:bodyPr wrap="none" rtlCol="0">
            <a:spAutoFit/>
          </a:bodyPr>
          <a:lstStyle/>
          <a:p>
            <a:r>
              <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                Объем доходов</a:t>
            </a:r>
            <a:endPar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1" name="TextBox 60"/>
          <p:cNvSpPr txBox="1"/>
          <p:nvPr/>
        </p:nvSpPr>
        <p:spPr>
          <a:xfrm>
            <a:off x="3036120" y="5389329"/>
            <a:ext cx="2388411" cy="307777"/>
          </a:xfrm>
          <a:prstGeom prst="rect">
            <a:avLst/>
          </a:prstGeom>
          <a:noFill/>
        </p:spPr>
        <p:txBody>
          <a:bodyPr wrap="none" rtlCol="0">
            <a:spAutoFit/>
          </a:bodyPr>
          <a:lstStyle/>
          <a:p>
            <a:r>
              <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                Объем расходов</a:t>
            </a:r>
            <a:endPar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1" name="Рисунок 70"/>
          <p:cNvPicPr>
            <a:picLocks noChangeAspect="1"/>
          </p:cNvPicPr>
          <p:nvPr/>
        </p:nvPicPr>
        <p:blipFill>
          <a:blip r:embed="rId11" cstate="print">
            <a:duotone>
              <a:prstClr val="black"/>
              <a:schemeClr val="accent6">
                <a:tint val="45000"/>
                <a:satMod val="400000"/>
              </a:schemeClr>
            </a:duotone>
            <a:extLst>
              <a:ext uri="{BEBA8EAE-BF5A-486C-A8C5-ECC9F3942E4B}">
                <a14:imgProps xmlns:a14="http://schemas.microsoft.com/office/drawing/2010/main">
                  <a14:imgLayer r:embed="rId12">
                    <a14:imgEffect>
                      <a14:colorTemperature colorTemp="53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700569" y="4323573"/>
            <a:ext cx="2062363" cy="326704"/>
          </a:xfrm>
          <a:prstGeom prst="rect">
            <a:avLst/>
          </a:prstGeom>
        </p:spPr>
      </p:pic>
      <p:pic>
        <p:nvPicPr>
          <p:cNvPr id="72" name="Рисунок 71"/>
          <p:cNvPicPr>
            <a:picLocks noChangeAspect="1"/>
          </p:cNvPicPr>
          <p:nvPr/>
        </p:nvPicPr>
        <p:blipFill>
          <a:blip r:embed="rId13" cstate="print">
            <a:duotone>
              <a:prstClr val="black"/>
              <a:schemeClr val="accent6">
                <a:tint val="45000"/>
                <a:satMod val="400000"/>
              </a:schemeClr>
            </a:duotone>
            <a:extLst>
              <a:ext uri="{BEBA8EAE-BF5A-486C-A8C5-ECC9F3942E4B}">
                <a14:imgProps xmlns:a14="http://schemas.microsoft.com/office/drawing/2010/main">
                  <a14:imgLayer r:embed="rId14">
                    <a14:imgEffect>
                      <a14:colorTemperature colorTemp="53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757731" y="5044382"/>
            <a:ext cx="2057251" cy="326704"/>
          </a:xfrm>
          <a:prstGeom prst="rect">
            <a:avLst/>
          </a:prstGeom>
        </p:spPr>
      </p:pic>
      <p:pic>
        <p:nvPicPr>
          <p:cNvPr id="73" name="Рисунок 72"/>
          <p:cNvPicPr>
            <a:picLocks noChangeAspect="1"/>
          </p:cNvPicPr>
          <p:nvPr/>
        </p:nvPicPr>
        <p:blipFill>
          <a:blip r:embed="rId13" cstate="print">
            <a:duotone>
              <a:prstClr val="black"/>
              <a:schemeClr val="accent6">
                <a:tint val="45000"/>
                <a:satMod val="400000"/>
              </a:schemeClr>
            </a:duotone>
            <a:extLst>
              <a:ext uri="{BEBA8EAE-BF5A-486C-A8C5-ECC9F3942E4B}">
                <a14:imgProps xmlns:a14="http://schemas.microsoft.com/office/drawing/2010/main">
                  <a14:imgLayer r:embed="rId14">
                    <a14:imgEffect>
                      <a14:colorTemperature colorTemp="53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781728" y="5695404"/>
            <a:ext cx="2057250" cy="326704"/>
          </a:xfrm>
          <a:prstGeom prst="rect">
            <a:avLst/>
          </a:prstGeom>
        </p:spPr>
      </p:pic>
      <p:sp>
        <p:nvSpPr>
          <p:cNvPr id="74" name="TextBox 73"/>
          <p:cNvSpPr txBox="1"/>
          <p:nvPr/>
        </p:nvSpPr>
        <p:spPr>
          <a:xfrm>
            <a:off x="3739358" y="4329203"/>
            <a:ext cx="2075624" cy="338554"/>
          </a:xfrm>
          <a:prstGeom prst="rect">
            <a:avLst/>
          </a:prstGeom>
          <a:noFill/>
        </p:spPr>
        <p:txBody>
          <a:bodyPr wrap="square" rtlCol="0">
            <a:spAutoFit/>
          </a:bodyPr>
          <a:lstStyle/>
          <a:p>
            <a:pPr algn="ctr"/>
            <a:r>
              <a:rPr lang="ru-RU" sz="16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2024 </a:t>
            </a:r>
            <a:r>
              <a:rPr lang="ru-RU" sz="16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год</a:t>
            </a:r>
            <a:endParaRPr lang="ru-RU"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6" name="TextBox 75"/>
          <p:cNvSpPr txBox="1"/>
          <p:nvPr/>
        </p:nvSpPr>
        <p:spPr>
          <a:xfrm>
            <a:off x="3739358" y="5065339"/>
            <a:ext cx="2032253" cy="307777"/>
          </a:xfrm>
          <a:prstGeom prst="rect">
            <a:avLst/>
          </a:prstGeom>
          <a:noFill/>
        </p:spPr>
        <p:txBody>
          <a:bodyPr wrap="square" rtlCol="0">
            <a:spAutoFit/>
          </a:bodyPr>
          <a:lstStyle/>
          <a:p>
            <a:pPr algn="ctr"/>
            <a:r>
              <a:rPr lang="ru-RU" sz="1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393,6  </a:t>
            </a:r>
            <a:r>
              <a:rPr lang="ru-RU" sz="1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млн. руб.</a:t>
            </a:r>
            <a:endParaRPr lang="ru-RU"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7" name="TextBox 76"/>
          <p:cNvSpPr txBox="1"/>
          <p:nvPr/>
        </p:nvSpPr>
        <p:spPr>
          <a:xfrm>
            <a:off x="3690627" y="5740713"/>
            <a:ext cx="2032253" cy="307777"/>
          </a:xfrm>
          <a:prstGeom prst="rect">
            <a:avLst/>
          </a:prstGeom>
          <a:noFill/>
        </p:spPr>
        <p:txBody>
          <a:bodyPr wrap="square" rtlCol="0">
            <a:spAutoFit/>
          </a:bodyPr>
          <a:lstStyle/>
          <a:p>
            <a:pPr algn="ctr"/>
            <a:r>
              <a:rPr lang="en-US" sz="1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&lt;</a:t>
            </a:r>
            <a:r>
              <a:rPr lang="ru-RU" sz="1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 на </a:t>
            </a:r>
            <a:r>
              <a:rPr lang="ru-RU" sz="1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25,2 млн</a:t>
            </a:r>
            <a:r>
              <a:rPr lang="ru-RU" sz="1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 руб.</a:t>
            </a:r>
            <a:endParaRPr lang="ru-RU"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8" name="Рисунок 7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18743" y="3537660"/>
            <a:ext cx="681069" cy="681069"/>
          </a:xfrm>
          <a:prstGeom prst="rect">
            <a:avLst/>
          </a:prstGeom>
        </p:spPr>
      </p:pic>
      <p:sp>
        <p:nvSpPr>
          <p:cNvPr id="44" name="Прямоугольник 43"/>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pic>
        <p:nvPicPr>
          <p:cNvPr id="1027" name="Picture 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78184" y="2547276"/>
            <a:ext cx="1146175" cy="116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68742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Диаграмма 39"/>
          <p:cNvGraphicFramePr/>
          <p:nvPr>
            <p:extLst>
              <p:ext uri="{D42A27DB-BD31-4B8C-83A1-F6EECF244321}">
                <p14:modId xmlns:p14="http://schemas.microsoft.com/office/powerpoint/2010/main" val="4159572921"/>
              </p:ext>
            </p:extLst>
          </p:nvPr>
        </p:nvGraphicFramePr>
        <p:xfrm>
          <a:off x="2687385" y="1404206"/>
          <a:ext cx="4726256" cy="3934194"/>
        </p:xfrm>
        <a:graphic>
          <a:graphicData uri="http://schemas.openxmlformats.org/drawingml/2006/chart">
            <c:chart xmlns:c="http://schemas.openxmlformats.org/drawingml/2006/chart" xmlns:r="http://schemas.openxmlformats.org/officeDocument/2006/relationships" r:id="rId3"/>
          </a:graphicData>
        </a:graphic>
      </p:graphicFrame>
      <p:pic>
        <p:nvPicPr>
          <p:cNvPr id="10" name="Рисунок 9"/>
          <p:cNvPicPr>
            <a:picLocks noChangeAspect="1"/>
          </p:cNvPicPr>
          <p:nvPr/>
        </p:nvPicPr>
        <p:blipFill rotWithShape="1">
          <a:blip r:embed="rId4" cstate="print">
            <a:extLst>
              <a:ext uri="{28A0092B-C50C-407E-A947-70E740481C1C}">
                <a14:useLocalDpi xmlns:a14="http://schemas.microsoft.com/office/drawing/2010/main" val="0"/>
              </a:ext>
            </a:extLst>
          </a:blip>
          <a:srcRect l="19665" t="2138" r="10334" b="-2138"/>
          <a:stretch/>
        </p:blipFill>
        <p:spPr>
          <a:xfrm>
            <a:off x="2826715" y="5063165"/>
            <a:ext cx="1253174" cy="1283514"/>
          </a:xfrm>
          <a:prstGeom prst="ellipse">
            <a:avLst/>
          </a:prstGeom>
          <a:ln w="63500" cap="rnd">
            <a:noFill/>
          </a:ln>
          <a:effectLst/>
        </p:spPr>
      </p:pic>
      <p:pic>
        <p:nvPicPr>
          <p:cNvPr id="34" name="Рисунок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97268" y="5063165"/>
            <a:ext cx="1282621" cy="1282621"/>
          </a:xfrm>
          <a:prstGeom prst="rect">
            <a:avLst/>
          </a:prstGeom>
          <a:effectLst/>
        </p:spPr>
      </p:pic>
      <p:pic>
        <p:nvPicPr>
          <p:cNvPr id="8" name="Рисунок 7"/>
          <p:cNvPicPr>
            <a:picLocks noChangeAspect="1"/>
          </p:cNvPicPr>
          <p:nvPr/>
        </p:nvPicPr>
        <p:blipFill rotWithShape="1">
          <a:blip r:embed="rId6" cstate="print">
            <a:extLst>
              <a:ext uri="{28A0092B-C50C-407E-A947-70E740481C1C}">
                <a14:useLocalDpi xmlns:a14="http://schemas.microsoft.com/office/drawing/2010/main" val="0"/>
              </a:ext>
            </a:extLst>
          </a:blip>
          <a:srcRect l="7845" t="-866" r="26442" b="866"/>
          <a:stretch/>
        </p:blipFill>
        <p:spPr>
          <a:xfrm>
            <a:off x="198851" y="5063165"/>
            <a:ext cx="1225931" cy="1225931"/>
          </a:xfrm>
          <a:prstGeom prst="ellipse">
            <a:avLst/>
          </a:prstGeom>
          <a:ln w="63500" cap="rnd">
            <a:noFill/>
          </a:ln>
          <a:effectLst/>
        </p:spPr>
      </p:pic>
      <p:pic>
        <p:nvPicPr>
          <p:cNvPr id="27" name="Рисунок 26"/>
          <p:cNvPicPr>
            <a:picLocks noChangeAspect="1"/>
          </p:cNvPicPr>
          <p:nvPr/>
        </p:nvPicPr>
        <p:blipFill>
          <a:blip r:embed="rId7" cstate="print">
            <a:lum bright="70000" contrast="-70000"/>
            <a:extLst>
              <a:ext uri="{BEBA8EAE-BF5A-486C-A8C5-ECC9F3942E4B}">
                <a14:imgProps xmlns:a14="http://schemas.microsoft.com/office/drawing/2010/main">
                  <a14:imgLayer r:embed="rId8">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765164" y="1103613"/>
            <a:ext cx="4552052" cy="446408"/>
          </a:xfrm>
          <a:prstGeom prst="rect">
            <a:avLst/>
          </a:prstGeom>
        </p:spPr>
      </p:pic>
      <p:pic>
        <p:nvPicPr>
          <p:cNvPr id="30" name="Рисунок 29"/>
          <p:cNvPicPr>
            <a:picLocks noChangeAspect="1"/>
          </p:cNvPicPr>
          <p:nvPr/>
        </p:nvPicPr>
        <p:blipFill>
          <a:blip r:embed="rId9"/>
          <a:stretch>
            <a:fillRect/>
          </a:stretch>
        </p:blipFill>
        <p:spPr>
          <a:xfrm>
            <a:off x="2061031" y="156237"/>
            <a:ext cx="5352610" cy="768091"/>
          </a:xfrm>
          <a:prstGeom prst="rect">
            <a:avLst/>
          </a:prstGeom>
        </p:spPr>
      </p:pic>
      <p:sp>
        <p:nvSpPr>
          <p:cNvPr id="36" name="TextBox 35"/>
          <p:cNvSpPr txBox="1"/>
          <p:nvPr/>
        </p:nvSpPr>
        <p:spPr>
          <a:xfrm>
            <a:off x="2061031" y="319424"/>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Инвестиции</a:t>
            </a:r>
          </a:p>
        </p:txBody>
      </p:sp>
      <p:sp>
        <p:nvSpPr>
          <p:cNvPr id="53" name="TextBox 52"/>
          <p:cNvSpPr txBox="1"/>
          <p:nvPr/>
        </p:nvSpPr>
        <p:spPr>
          <a:xfrm>
            <a:off x="7257989" y="7190343"/>
            <a:ext cx="311304"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7</a:t>
            </a:r>
          </a:p>
        </p:txBody>
      </p:sp>
      <p:sp>
        <p:nvSpPr>
          <p:cNvPr id="55" name="TextBox 54"/>
          <p:cNvSpPr txBox="1"/>
          <p:nvPr/>
        </p:nvSpPr>
        <p:spPr>
          <a:xfrm>
            <a:off x="2868399" y="1169275"/>
            <a:ext cx="4389590" cy="307777"/>
          </a:xfrm>
          <a:prstGeom prst="rect">
            <a:avLst/>
          </a:prstGeom>
          <a:noFill/>
        </p:spPr>
        <p:txBody>
          <a:bodyPr wrap="square" rtlCol="0">
            <a:spAutoFit/>
          </a:bodyPr>
          <a:lstStyle/>
          <a:p>
            <a:pPr algn="ctr"/>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Структура инвестиций в основной капитал</a:t>
            </a:r>
            <a:endPar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6" name="Рисунок 55"/>
          <p:cNvPicPr>
            <a:picLocks noChangeAspect="1"/>
          </p:cNvPicPr>
          <p:nvPr/>
        </p:nvPicPr>
        <p:blipFill>
          <a:blip r:embed="rId10" cstate="print">
            <a:lum bright="70000" contrast="-70000"/>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71399" y="1028815"/>
            <a:ext cx="2319174" cy="695335"/>
          </a:xfrm>
          <a:prstGeom prst="rect">
            <a:avLst/>
          </a:prstGeom>
        </p:spPr>
      </p:pic>
      <p:sp>
        <p:nvSpPr>
          <p:cNvPr id="57" name="TextBox 56"/>
          <p:cNvSpPr txBox="1"/>
          <p:nvPr/>
        </p:nvSpPr>
        <p:spPr>
          <a:xfrm>
            <a:off x="270234" y="1118767"/>
            <a:ext cx="2320339" cy="523220"/>
          </a:xfrm>
          <a:prstGeom prst="rect">
            <a:avLst/>
          </a:prstGeom>
          <a:noFill/>
        </p:spPr>
        <p:txBody>
          <a:bodyPr wrap="square" rtlCol="0">
            <a:spAutoFit/>
          </a:bodyPr>
          <a:lstStyle/>
          <a:p>
            <a:pPr algn="ctr"/>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Объем инвестиций в основной капитал</a:t>
            </a:r>
            <a:endPar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8" name="TextBox 57"/>
          <p:cNvSpPr txBox="1"/>
          <p:nvPr/>
        </p:nvSpPr>
        <p:spPr>
          <a:xfrm>
            <a:off x="52277" y="1897435"/>
            <a:ext cx="1489125" cy="369332"/>
          </a:xfrm>
          <a:prstGeom prst="rect">
            <a:avLst/>
          </a:prstGeom>
          <a:noFill/>
        </p:spPr>
        <p:txBody>
          <a:bodyPr wrap="square" rtlCol="0">
            <a:spAutoFit/>
          </a:bodyPr>
          <a:lstStyle/>
          <a:p>
            <a:pPr algn="ctr"/>
            <a:r>
              <a:rPr lang="ru-RU" b="1" dirty="0" smtClean="0">
                <a:solidFill>
                  <a:srgbClr val="00C0CC"/>
                </a:solidFill>
                <a:latin typeface="Open Sans" panose="020B0606030504020204" pitchFamily="34" charset="0"/>
                <a:ea typeface="Open Sans" panose="020B0606030504020204" pitchFamily="34" charset="0"/>
                <a:cs typeface="Open Sans" panose="020B0606030504020204" pitchFamily="34" charset="0"/>
              </a:rPr>
              <a:t>250</a:t>
            </a:r>
            <a:r>
              <a:rPr lang="ru-RU" b="1" dirty="0" smtClean="0">
                <a:solidFill>
                  <a:srgbClr val="00C0CC"/>
                </a:solidFill>
                <a:latin typeface="Open Sans" panose="020B0606030504020204" pitchFamily="34" charset="0"/>
                <a:ea typeface="Open Sans" panose="020B0606030504020204" pitchFamily="34" charset="0"/>
                <a:cs typeface="Open Sans" panose="020B0606030504020204" pitchFamily="34" charset="0"/>
              </a:rPr>
              <a:t>,521</a:t>
            </a:r>
            <a:endParaRPr lang="ru-RU" b="1" dirty="0">
              <a:solidFill>
                <a:srgbClr val="00C0C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9" name="TextBox 58"/>
          <p:cNvSpPr txBox="1"/>
          <p:nvPr/>
        </p:nvSpPr>
        <p:spPr>
          <a:xfrm>
            <a:off x="323276" y="2133873"/>
            <a:ext cx="1022547" cy="338554"/>
          </a:xfrm>
          <a:prstGeom prst="rect">
            <a:avLst/>
          </a:prstGeom>
          <a:noFill/>
        </p:spPr>
        <p:txBody>
          <a:bodyPr wrap="square" rtlCol="0">
            <a:spAutoFit/>
          </a:bodyPr>
          <a:lstStyle/>
          <a:p>
            <a:pPr algn="ctr"/>
            <a:r>
              <a:rPr lang="ru-RU" sz="1600" dirty="0"/>
              <a:t>м</a:t>
            </a:r>
            <a:r>
              <a:rPr lang="ru-RU" sz="1600" dirty="0" smtClean="0"/>
              <a:t>лн. руб.</a:t>
            </a:r>
            <a:endParaRPr lang="ru-RU" sz="1600" dirty="0"/>
          </a:p>
        </p:txBody>
      </p:sp>
      <p:pic>
        <p:nvPicPr>
          <p:cNvPr id="60" name="Рисунок 5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1256517" y="2054472"/>
            <a:ext cx="347436" cy="168824"/>
          </a:xfrm>
          <a:prstGeom prst="rect">
            <a:avLst/>
          </a:prstGeom>
        </p:spPr>
      </p:pic>
      <p:pic>
        <p:nvPicPr>
          <p:cNvPr id="61" name="Рисунок 6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80882" y="1764344"/>
            <a:ext cx="831914" cy="843990"/>
          </a:xfrm>
          <a:prstGeom prst="rect">
            <a:avLst/>
          </a:prstGeom>
        </p:spPr>
      </p:pic>
      <p:sp>
        <p:nvSpPr>
          <p:cNvPr id="62" name="TextBox 61"/>
          <p:cNvSpPr txBox="1"/>
          <p:nvPr/>
        </p:nvSpPr>
        <p:spPr>
          <a:xfrm>
            <a:off x="1424782" y="1838312"/>
            <a:ext cx="1137684" cy="646331"/>
          </a:xfrm>
          <a:prstGeom prst="rect">
            <a:avLst/>
          </a:prstGeom>
          <a:noFill/>
        </p:spPr>
        <p:txBody>
          <a:bodyPr wrap="square" rtlCol="0">
            <a:spAutoFit/>
          </a:bodyPr>
          <a:lstStyle/>
          <a:p>
            <a:pPr algn="ctr"/>
            <a:r>
              <a:rPr lang="ru-RU" sz="1600" b="1" dirty="0" smtClean="0">
                <a:solidFill>
                  <a:srgbClr val="00C0CC"/>
                </a:solidFill>
                <a:latin typeface="Open Sans" panose="020B0606030504020204" pitchFamily="34" charset="0"/>
                <a:ea typeface="Open Sans" panose="020B0606030504020204" pitchFamily="34" charset="0"/>
                <a:cs typeface="Open Sans" panose="020B0606030504020204" pitchFamily="34" charset="0"/>
              </a:rPr>
              <a:t>193,3</a:t>
            </a:r>
            <a:r>
              <a:rPr lang="ru-RU" sz="1600" b="1" dirty="0" smtClean="0">
                <a:solidFill>
                  <a:srgbClr val="00C0CC"/>
                </a:solidFill>
                <a:latin typeface="Open Sans" panose="020B0606030504020204" pitchFamily="34" charset="0"/>
                <a:ea typeface="Open Sans" panose="020B0606030504020204" pitchFamily="34" charset="0"/>
                <a:cs typeface="Open Sans" panose="020B0606030504020204" pitchFamily="34" charset="0"/>
              </a:rPr>
              <a:t>%</a:t>
            </a:r>
            <a:endParaRPr lang="ru-RU" sz="1600" b="1" dirty="0" smtClean="0">
              <a:solidFill>
                <a:srgbClr val="00C0CC"/>
              </a:solidFill>
              <a:latin typeface="Open Sans" panose="020B0606030504020204" pitchFamily="34" charset="0"/>
              <a:ea typeface="Open Sans" panose="020B0606030504020204" pitchFamily="34" charset="0"/>
              <a:cs typeface="Open Sans" panose="020B0606030504020204" pitchFamily="34" charset="0"/>
            </a:endParaRPr>
          </a:p>
          <a:p>
            <a:pPr algn="ctr"/>
            <a:r>
              <a:rPr lang="ru-RU" sz="1000" dirty="0" smtClean="0">
                <a:latin typeface="Open Sans" panose="020B0606030504020204" pitchFamily="34" charset="0"/>
                <a:ea typeface="Open Sans" panose="020B0606030504020204" pitchFamily="34" charset="0"/>
                <a:cs typeface="Open Sans" panose="020B0606030504020204" pitchFamily="34" charset="0"/>
              </a:rPr>
              <a:t>к уровню</a:t>
            </a:r>
          </a:p>
          <a:p>
            <a:pPr algn="ctr"/>
            <a:r>
              <a:rPr lang="ru-RU" sz="1000" dirty="0" smtClean="0">
                <a:latin typeface="Open Sans" panose="020B0606030504020204" pitchFamily="34" charset="0"/>
                <a:ea typeface="Open Sans" panose="020B0606030504020204" pitchFamily="34" charset="0"/>
                <a:cs typeface="Open Sans" panose="020B0606030504020204" pitchFamily="34" charset="0"/>
              </a:rPr>
              <a:t>2024 года</a:t>
            </a:r>
            <a:endParaRPr lang="ru-RU"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63" name="Рисунок 62"/>
          <p:cNvPicPr>
            <a:picLocks noChangeAspect="1"/>
          </p:cNvPicPr>
          <p:nvPr/>
        </p:nvPicPr>
        <p:blipFill>
          <a:blip r:embed="rId1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57581" y="2684219"/>
            <a:ext cx="2334402" cy="64767"/>
          </a:xfrm>
          <a:prstGeom prst="rect">
            <a:avLst/>
          </a:prstGeom>
        </p:spPr>
      </p:pic>
      <p:pic>
        <p:nvPicPr>
          <p:cNvPr id="65" name="Рисунок 6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09773" y="2899512"/>
            <a:ext cx="894598" cy="887295"/>
          </a:xfrm>
          <a:prstGeom prst="rect">
            <a:avLst/>
          </a:prstGeom>
        </p:spPr>
      </p:pic>
      <p:sp>
        <p:nvSpPr>
          <p:cNvPr id="66" name="TextBox 65"/>
          <p:cNvSpPr txBox="1"/>
          <p:nvPr/>
        </p:nvSpPr>
        <p:spPr>
          <a:xfrm>
            <a:off x="358457" y="2913734"/>
            <a:ext cx="745914" cy="830997"/>
          </a:xfrm>
          <a:prstGeom prst="rect">
            <a:avLst/>
          </a:prstGeom>
          <a:noFill/>
        </p:spPr>
        <p:txBody>
          <a:bodyPr wrap="square" rtlCol="0">
            <a:spAutoFit/>
          </a:bodyPr>
          <a:lstStyle/>
          <a:p>
            <a:r>
              <a:rPr lang="ru-RU" sz="4800" b="1" dirty="0">
                <a:solidFill>
                  <a:srgbClr val="4CCBD4"/>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67" name="TextBox 66"/>
          <p:cNvSpPr txBox="1"/>
          <p:nvPr/>
        </p:nvSpPr>
        <p:spPr>
          <a:xfrm>
            <a:off x="1104370" y="3001971"/>
            <a:ext cx="1861574" cy="738664"/>
          </a:xfrm>
          <a:prstGeom prst="rect">
            <a:avLst/>
          </a:prstGeom>
          <a:noFill/>
        </p:spPr>
        <p:txBody>
          <a:bodyPr wrap="square" rtlCol="0">
            <a:spAutoFit/>
          </a:bodyPr>
          <a:lstStyle/>
          <a:p>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Реализующихся инвестиционных проектов</a:t>
            </a:r>
            <a:endPar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8" name="TextBox 67"/>
          <p:cNvSpPr txBox="1"/>
          <p:nvPr/>
        </p:nvSpPr>
        <p:spPr>
          <a:xfrm>
            <a:off x="4841648" y="5509496"/>
            <a:ext cx="1921355" cy="861774"/>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ООО «Брянская мясная компания» </a:t>
            </a:r>
            <a:br>
              <a:rPr lang="ru-RU" sz="1200" dirty="0" smtClean="0">
                <a:latin typeface="Open Sans" panose="020B0606030504020204" pitchFamily="34" charset="0"/>
                <a:ea typeface="Open Sans" panose="020B0606030504020204" pitchFamily="34" charset="0"/>
                <a:cs typeface="Open Sans" panose="020B0606030504020204" pitchFamily="34" charset="0"/>
              </a:rPr>
            </a:br>
            <a:r>
              <a:rPr lang="ru-RU" sz="1200" dirty="0" smtClean="0">
                <a:latin typeface="Open Sans" panose="020B0606030504020204" pitchFamily="34" charset="0"/>
                <a:ea typeface="Open Sans" panose="020B0606030504020204" pitchFamily="34" charset="0"/>
                <a:cs typeface="Open Sans" panose="020B0606030504020204" pitchFamily="34" charset="0"/>
              </a:rPr>
              <a:t>(АПХ «Мираторг»)</a:t>
            </a:r>
          </a:p>
          <a:p>
            <a:pPr algn="ctr"/>
            <a:r>
              <a:rPr lang="ru-RU" sz="1400" b="1" dirty="0" smtClean="0">
                <a:latin typeface="Open Sans" panose="020B0606030504020204" pitchFamily="34" charset="0"/>
                <a:ea typeface="Open Sans" panose="020B0606030504020204" pitchFamily="34" charset="0"/>
                <a:cs typeface="Open Sans" panose="020B0606030504020204" pitchFamily="34" charset="0"/>
              </a:rPr>
              <a:t>218,264</a:t>
            </a:r>
            <a:r>
              <a:rPr lang="ru-RU" sz="1400" dirty="0" smtClean="0">
                <a:latin typeface="Open Sans" panose="020B0606030504020204" pitchFamily="34" charset="0"/>
                <a:ea typeface="Open Sans" panose="020B0606030504020204" pitchFamily="34" charset="0"/>
                <a:cs typeface="Open Sans" panose="020B0606030504020204" pitchFamily="34" charset="0"/>
              </a:rPr>
              <a:t>  </a:t>
            </a:r>
            <a:r>
              <a:rPr lang="ru-RU" sz="1400" dirty="0" smtClean="0">
                <a:latin typeface="Open Sans" panose="020B0606030504020204" pitchFamily="34" charset="0"/>
                <a:ea typeface="Open Sans" panose="020B0606030504020204" pitchFamily="34" charset="0"/>
                <a:cs typeface="Open Sans" panose="020B0606030504020204" pitchFamily="34" charset="0"/>
              </a:rPr>
              <a:t>млн</a:t>
            </a:r>
            <a:r>
              <a:rPr lang="ru-RU" sz="1400" dirty="0">
                <a:latin typeface="Open Sans" panose="020B0606030504020204" pitchFamily="34" charset="0"/>
                <a:ea typeface="Open Sans" panose="020B0606030504020204" pitchFamily="34" charset="0"/>
                <a:cs typeface="Open Sans" panose="020B0606030504020204" pitchFamily="34" charset="0"/>
              </a:rPr>
              <a:t>. руб.</a:t>
            </a:r>
          </a:p>
        </p:txBody>
      </p:sp>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5528" y="5037807"/>
            <a:ext cx="1282621" cy="1282621"/>
          </a:xfrm>
          <a:prstGeom prst="rect">
            <a:avLst/>
          </a:prstGeom>
          <a:effectLst/>
        </p:spPr>
      </p:pic>
      <p:pic>
        <p:nvPicPr>
          <p:cNvPr id="11" name="Рисунок 10"/>
          <p:cNvPicPr>
            <a:picLocks noChangeAspect="1"/>
          </p:cNvPicPr>
          <p:nvPr/>
        </p:nvPicPr>
        <p:blipFill rotWithShape="1">
          <a:blip r:embed="rId15" cstate="print">
            <a:extLst>
              <a:ext uri="{28A0092B-C50C-407E-A947-70E740481C1C}">
                <a14:useLocalDpi xmlns:a14="http://schemas.microsoft.com/office/drawing/2010/main" val="0"/>
              </a:ext>
            </a:extLst>
          </a:blip>
          <a:srcRect l="25308" t="1273" b="-1273"/>
          <a:stretch/>
        </p:blipFill>
        <p:spPr>
          <a:xfrm>
            <a:off x="1532988" y="3822433"/>
            <a:ext cx="1264280" cy="1264280"/>
          </a:xfrm>
          <a:prstGeom prst="ellipse">
            <a:avLst/>
          </a:prstGeom>
          <a:ln w="63500" cap="rnd">
            <a:noFill/>
          </a:ln>
          <a:effectLst/>
        </p:spPr>
      </p:pic>
      <p:sp>
        <p:nvSpPr>
          <p:cNvPr id="42" name="TextBox 41"/>
          <p:cNvSpPr txBox="1"/>
          <p:nvPr/>
        </p:nvSpPr>
        <p:spPr>
          <a:xfrm>
            <a:off x="796839" y="167925"/>
            <a:ext cx="1264192"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3" name="Рисунок 4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pic>
        <p:nvPicPr>
          <p:cNvPr id="35" name="Рисунок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14647" y="3786807"/>
            <a:ext cx="1282621" cy="1282621"/>
          </a:xfrm>
          <a:prstGeom prst="rect">
            <a:avLst/>
          </a:prstGeom>
          <a:effectLst/>
        </p:spPr>
      </p:pic>
      <p:sp>
        <p:nvSpPr>
          <p:cNvPr id="31" name="Прямоугольник 30"/>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5087326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Рисунок 23"/>
          <p:cNvPicPr>
            <a:picLocks noChangeAspect="1"/>
          </p:cNvPicPr>
          <p:nvPr/>
        </p:nvPicPr>
        <p:blipFill>
          <a:blip r:embed="rId2" cstate="print">
            <a:duotone>
              <a:prstClr val="black"/>
              <a:srgbClr val="F3F7F0">
                <a:tint val="45000"/>
                <a:satMod val="400000"/>
              </a:srgbClr>
            </a:duotone>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 y="4789579"/>
            <a:ext cx="5869623" cy="1596890"/>
          </a:xfrm>
          <a:prstGeom prst="rect">
            <a:avLst/>
          </a:prstGeom>
          <a:ln w="12700">
            <a:solidFill>
              <a:srgbClr val="78A45A"/>
            </a:solidFill>
            <a:prstDash val="lgDash"/>
          </a:ln>
        </p:spPr>
      </p:pic>
      <p:pic>
        <p:nvPicPr>
          <p:cNvPr id="23" name="Рисунок 22"/>
          <p:cNvPicPr>
            <a:picLocks noChangeAspect="1"/>
          </p:cNvPicPr>
          <p:nvPr/>
        </p:nvPicPr>
        <p:blipFill>
          <a:blip r:embed="rId2" cstate="print">
            <a:duotone>
              <a:prstClr val="black"/>
              <a:srgbClr val="F3F7F0">
                <a:tint val="45000"/>
                <a:satMod val="400000"/>
              </a:srgbClr>
            </a:duotone>
            <a:extLst>
              <a:ext uri="{BEBA8EAE-BF5A-486C-A8C5-ECC9F3942E4B}">
                <a14:imgProps xmlns:a14="http://schemas.microsoft.com/office/drawing/2010/main">
                  <a14:imgLayer r:embed="rId3">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88654" y="3368915"/>
            <a:ext cx="5871019" cy="930521"/>
          </a:xfrm>
          <a:prstGeom prst="rect">
            <a:avLst/>
          </a:prstGeom>
          <a:ln w="12700">
            <a:solidFill>
              <a:srgbClr val="2765C1"/>
            </a:solidFill>
            <a:prstDash val="lgDash"/>
          </a:ln>
        </p:spPr>
      </p:pic>
      <p:pic>
        <p:nvPicPr>
          <p:cNvPr id="21" name="Рисунок 20"/>
          <p:cNvPicPr>
            <a:picLocks noChangeAspect="1"/>
          </p:cNvPicPr>
          <p:nvPr/>
        </p:nvPicPr>
        <p:blipFill>
          <a:blip r:embed="rId2" cstate="print">
            <a:duotone>
              <a:schemeClr val="accent6">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1835009"/>
            <a:ext cx="5869622" cy="1092885"/>
          </a:xfrm>
          <a:prstGeom prst="rect">
            <a:avLst/>
          </a:prstGeom>
          <a:ln w="12700">
            <a:solidFill>
              <a:srgbClr val="6FCECE"/>
            </a:solidFill>
            <a:prstDash val="lgDash"/>
          </a:ln>
        </p:spPr>
      </p:pic>
      <p:pic>
        <p:nvPicPr>
          <p:cNvPr id="2" name="Рисунок 1"/>
          <p:cNvPicPr>
            <a:picLocks noChangeAspect="1"/>
          </p:cNvPicPr>
          <p:nvPr/>
        </p:nvPicPr>
        <p:blipFill>
          <a:blip r:embed="rId4"/>
          <a:stretch>
            <a:fillRect/>
          </a:stretch>
        </p:blipFill>
        <p:spPr>
          <a:xfrm>
            <a:off x="2061031" y="156237"/>
            <a:ext cx="5424420" cy="768091"/>
          </a:xfrm>
          <a:prstGeom prst="rect">
            <a:avLst/>
          </a:prstGeom>
        </p:spPr>
      </p:pic>
      <p:sp>
        <p:nvSpPr>
          <p:cNvPr id="3" name="TextBox 2"/>
          <p:cNvSpPr txBox="1"/>
          <p:nvPr/>
        </p:nvSpPr>
        <p:spPr>
          <a:xfrm>
            <a:off x="2061031" y="319424"/>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Инвестиционный потенциал</a:t>
            </a:r>
          </a:p>
        </p:txBody>
      </p:sp>
      <p:sp>
        <p:nvSpPr>
          <p:cNvPr id="8" name="TextBox 7"/>
          <p:cNvSpPr txBox="1"/>
          <p:nvPr/>
        </p:nvSpPr>
        <p:spPr>
          <a:xfrm>
            <a:off x="9618" y="1845601"/>
            <a:ext cx="5860004" cy="1200329"/>
          </a:xfrm>
          <a:prstGeom prst="rect">
            <a:avLst/>
          </a:prstGeom>
          <a:noFill/>
        </p:spPr>
        <p:txBody>
          <a:bodyPr wrap="square" rtlCol="0">
            <a:spAutoFit/>
          </a:bodyPr>
          <a:lstStyle/>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Развитие молочно-мясного животноводства и сопутствующих высокотехнологических отраслей промышленной переработки.</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Освоение залежных, неэффективно используемых земель.</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Производство экологически чистой продукции (рыборазведение, овощеводство, садоводство), ориентированной на внутренний рынок.</a:t>
            </a:r>
          </a:p>
          <a:p>
            <a:pPr algn="just"/>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p:cNvSpPr txBox="1"/>
          <p:nvPr/>
        </p:nvSpPr>
        <p:spPr>
          <a:xfrm>
            <a:off x="2397245" y="1424506"/>
            <a:ext cx="2765181" cy="400110"/>
          </a:xfrm>
          <a:prstGeom prst="rect">
            <a:avLst/>
          </a:prstGeom>
          <a:noFill/>
        </p:spPr>
        <p:txBody>
          <a:bodyPr wrap="none" rtlCol="0">
            <a:spAutoFit/>
          </a:bodyPr>
          <a:lstStyle/>
          <a:p>
            <a:pPr algn="ctr"/>
            <a:r>
              <a:rPr lang="ru-RU" sz="2000" b="1" dirty="0" smtClean="0">
                <a:solidFill>
                  <a:srgbClr val="79BC58"/>
                </a:solidFill>
                <a:latin typeface="Open Sans" panose="020B0606030504020204" pitchFamily="34" charset="0"/>
                <a:ea typeface="Open Sans" panose="020B0606030504020204" pitchFamily="34" charset="0"/>
                <a:cs typeface="Open Sans" panose="020B0606030504020204" pitchFamily="34" charset="0"/>
              </a:rPr>
              <a:t>Сельское хозяйство</a:t>
            </a:r>
            <a:endParaRPr lang="ru-RU" sz="2000" b="1" dirty="0">
              <a:solidFill>
                <a:srgbClr val="79BC58"/>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p:cNvSpPr txBox="1"/>
          <p:nvPr/>
        </p:nvSpPr>
        <p:spPr>
          <a:xfrm>
            <a:off x="1687256" y="3389070"/>
            <a:ext cx="5848986" cy="1015663"/>
          </a:xfrm>
          <a:prstGeom prst="rect">
            <a:avLst/>
          </a:prstGeom>
          <a:noFill/>
        </p:spPr>
        <p:txBody>
          <a:bodyPr wrap="square" rtlCol="0">
            <a:spAutoFit/>
          </a:bodyPr>
          <a:lstStyle/>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Жилищное строительство, в том числе льготное для молодых специалистов и многодетных семей.</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Строительство жилья эконом-класса, отвечающего стандартам ценовой доступности, энергоэффективности и экологичности.</a:t>
            </a:r>
          </a:p>
          <a:p>
            <a:pPr algn="just"/>
            <a:r>
              <a:rPr lang="ru-RU" sz="1200" dirty="0" smtClean="0">
                <a:latin typeface="Open Sans" panose="020B0606030504020204" pitchFamily="34" charset="0"/>
                <a:ea typeface="Open Sans" panose="020B0606030504020204" pitchFamily="34" charset="0"/>
                <a:cs typeface="Open Sans" panose="020B0606030504020204" pitchFamily="34" charset="0"/>
              </a:rPr>
              <a:t> </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p:cNvSpPr txBox="1"/>
          <p:nvPr/>
        </p:nvSpPr>
        <p:spPr>
          <a:xfrm>
            <a:off x="2717332" y="2946297"/>
            <a:ext cx="2125005" cy="400110"/>
          </a:xfrm>
          <a:prstGeom prst="rect">
            <a:avLst/>
          </a:prstGeom>
          <a:noFill/>
        </p:spPr>
        <p:txBody>
          <a:bodyPr wrap="none" rtlCol="0">
            <a:spAutoFit/>
          </a:bodyPr>
          <a:lstStyle/>
          <a:p>
            <a:r>
              <a:rPr lang="ru-RU" sz="2000" b="1" dirty="0" smtClean="0">
                <a:solidFill>
                  <a:srgbClr val="0070C0"/>
                </a:solidFill>
                <a:latin typeface="Open Sans Semibold" panose="020B0706030804020204" pitchFamily="34" charset="0"/>
                <a:ea typeface="Open Sans Semibold" panose="020B0706030804020204" pitchFamily="34" charset="0"/>
                <a:cs typeface="Open Sans Semibold" panose="020B0706030804020204" pitchFamily="34" charset="0"/>
              </a:rPr>
              <a:t>Строительство</a:t>
            </a:r>
            <a:endParaRPr lang="ru-RU" sz="2000" b="1" dirty="0">
              <a:solidFill>
                <a:srgbClr val="0070C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8" name="TextBox 17"/>
          <p:cNvSpPr txBox="1"/>
          <p:nvPr/>
        </p:nvSpPr>
        <p:spPr>
          <a:xfrm>
            <a:off x="9619" y="4816808"/>
            <a:ext cx="5764139" cy="1569660"/>
          </a:xfrm>
          <a:prstGeom prst="rect">
            <a:avLst/>
          </a:prstGeom>
          <a:noFill/>
        </p:spPr>
        <p:txBody>
          <a:bodyPr wrap="square" rtlCol="0">
            <a:spAutoFit/>
          </a:bodyPr>
          <a:lstStyle/>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Развитие свободных площадей действующих промышленных предприятий.</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Создание и развитие промышленных зон с концентрацией производственных мощностей, ориентированных на экспорт продукции.</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Дальнейшая модернизация существующих технологических процессов путём внедрения инновационных проектов.</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Создание производств по переработке древесины и изделий из дерева.</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Создание и развитие химического производства.</a:t>
            </a:r>
          </a:p>
          <a:p>
            <a:pPr algn="just"/>
            <a:endParaRPr lang="ru-RU" sz="1200" dirty="0" smtClean="0">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8"/>
          <p:cNvSpPr txBox="1"/>
          <p:nvPr/>
        </p:nvSpPr>
        <p:spPr>
          <a:xfrm>
            <a:off x="2506889" y="4326665"/>
            <a:ext cx="2545890" cy="400110"/>
          </a:xfrm>
          <a:prstGeom prst="rect">
            <a:avLst/>
          </a:prstGeom>
          <a:noFill/>
        </p:spPr>
        <p:txBody>
          <a:bodyPr wrap="none" rtlCol="0">
            <a:spAutoFit/>
          </a:bodyPr>
          <a:lstStyle/>
          <a:p>
            <a:r>
              <a:rPr lang="ru-RU" sz="2000" b="1" dirty="0" smtClean="0">
                <a:solidFill>
                  <a:srgbClr val="00B050"/>
                </a:solidFill>
                <a:latin typeface="Open Sans Semibold" panose="020B0706030804020204" pitchFamily="34" charset="0"/>
                <a:ea typeface="Open Sans Semibold" panose="020B0706030804020204" pitchFamily="34" charset="0"/>
                <a:cs typeface="Open Sans Semibold" panose="020B0706030804020204" pitchFamily="34" charset="0"/>
              </a:rPr>
              <a:t>Промышленность</a:t>
            </a:r>
            <a:endParaRPr lang="ru-RU" sz="2000" b="1" dirty="0">
              <a:solidFill>
                <a:srgbClr val="00B05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 name="TextBox 19"/>
          <p:cNvSpPr txBox="1"/>
          <p:nvPr/>
        </p:nvSpPr>
        <p:spPr>
          <a:xfrm>
            <a:off x="7248370" y="7190343"/>
            <a:ext cx="31130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8</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2" name="Рисунок 21"/>
          <p:cNvPicPr>
            <a:picLocks noChangeAspect="1"/>
          </p:cNvPicPr>
          <p:nvPr/>
        </p:nvPicPr>
        <p:blipFill>
          <a:blip r:embed="rId5" cstate="print">
            <a:lum bright="70000" contrast="-70000"/>
            <a:extLst>
              <a:ext uri="{BEBA8EAE-BF5A-486C-A8C5-ECC9F3942E4B}">
                <a14:imgProps xmlns:a14="http://schemas.microsoft.com/office/drawing/2010/main">
                  <a14:imgLayer r:embed="rId3">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 y="1008705"/>
            <a:ext cx="7559675" cy="439931"/>
          </a:xfrm>
          <a:prstGeom prst="rect">
            <a:avLst/>
          </a:prstGeom>
        </p:spPr>
      </p:pic>
      <p:sp>
        <p:nvSpPr>
          <p:cNvPr id="6" name="TextBox 5"/>
          <p:cNvSpPr txBox="1"/>
          <p:nvPr/>
        </p:nvSpPr>
        <p:spPr>
          <a:xfrm>
            <a:off x="9619" y="1044004"/>
            <a:ext cx="7511394" cy="369332"/>
          </a:xfrm>
          <a:prstGeom prst="rect">
            <a:avLst/>
          </a:prstGeom>
          <a:noFill/>
        </p:spPr>
        <p:txBody>
          <a:bodyPr wrap="square" rtlCol="0">
            <a:spAutoFit/>
          </a:bodyPr>
          <a:lstStyle/>
          <a:p>
            <a:pPr algn="ctr"/>
            <a:r>
              <a:rPr lang="ru-RU" b="1" dirty="0" smtClean="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Приоритетные направления инвестирования</a:t>
            </a:r>
            <a:endParaRPr lang="ru-RU" b="1"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TextBox 27"/>
          <p:cNvSpPr txBox="1"/>
          <p:nvPr/>
        </p:nvSpPr>
        <p:spPr>
          <a:xfrm>
            <a:off x="101495" y="3522620"/>
            <a:ext cx="1464839" cy="276999"/>
          </a:xfrm>
          <a:prstGeom prst="rect">
            <a:avLst/>
          </a:prstGeom>
          <a:noFill/>
        </p:spPr>
        <p:txBody>
          <a:bodyPr wrap="square" rtlCol="0">
            <a:spAutoFit/>
          </a:bodyPr>
          <a:lstStyle/>
          <a:p>
            <a:pPr algn="ct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1" name="Рисунок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78280" y="1596560"/>
            <a:ext cx="1407171" cy="1407171"/>
          </a:xfrm>
          <a:prstGeom prst="rect">
            <a:avLst/>
          </a:prstGeom>
        </p:spPr>
      </p:pic>
      <p:pic>
        <p:nvPicPr>
          <p:cNvPr id="32" name="Рисунок 31"/>
          <p:cNvPicPr>
            <a:picLocks noChangeAspect="1"/>
          </p:cNvPicPr>
          <p:nvPr/>
        </p:nvPicPr>
        <p:blipFill>
          <a:blip r:embed="rId7" cstate="print">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val="0"/>
              </a:ext>
            </a:extLst>
          </a:blip>
          <a:stretch>
            <a:fillRect/>
          </a:stretch>
        </p:blipFill>
        <p:spPr>
          <a:xfrm>
            <a:off x="168296" y="3108202"/>
            <a:ext cx="1345520" cy="1392731"/>
          </a:xfrm>
          <a:prstGeom prst="rect">
            <a:avLst/>
          </a:prstGeom>
        </p:spPr>
      </p:pic>
      <p:pic>
        <p:nvPicPr>
          <p:cNvPr id="33" name="Рисунок 32"/>
          <p:cNvPicPr>
            <a:picLocks noChangeAspect="1"/>
          </p:cNvPicPr>
          <p:nvPr/>
        </p:nvPicPr>
        <p:blipFill>
          <a:blip r:embed="rId9" cstate="print">
            <a:duotone>
              <a:schemeClr val="accent6">
                <a:shade val="45000"/>
                <a:satMod val="135000"/>
              </a:schemeClr>
              <a:prstClr val="white"/>
            </a:duotone>
            <a:extLst>
              <a:ext uri="{BEBA8EAE-BF5A-486C-A8C5-ECC9F3942E4B}">
                <a14:imgProps xmlns:a14="http://schemas.microsoft.com/office/drawing/2010/main">
                  <a14:imgLayer r:embed="rId10">
                    <a14:imgEffect>
                      <a14:saturation sat="66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999491" y="4544507"/>
            <a:ext cx="1150472" cy="1096545"/>
          </a:xfrm>
          <a:prstGeom prst="rect">
            <a:avLst/>
          </a:prstGeom>
        </p:spPr>
      </p:pic>
      <p:sp>
        <p:nvSpPr>
          <p:cNvPr id="29" name="TextBox 28"/>
          <p:cNvSpPr txBox="1"/>
          <p:nvPr/>
        </p:nvSpPr>
        <p:spPr>
          <a:xfrm>
            <a:off x="764874" y="167925"/>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30" name="Рисунок 2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25" name="Прямоугольник 24"/>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41855275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8069"/>
            <a:ext cx="7559675" cy="461665"/>
          </a:xfrm>
          <a:prstGeom prst="rect">
            <a:avLst/>
          </a:prstGeom>
          <a:noFill/>
        </p:spPr>
        <p:txBody>
          <a:bodyPr wrap="square" rtlCol="0">
            <a:spAutoFit/>
          </a:bodyPr>
          <a:lstStyle/>
          <a:p>
            <a:pPr algn="ctr"/>
            <a:r>
              <a:rPr lang="ru-RU" sz="2400" dirty="0" smtClean="0">
                <a:solidFill>
                  <a:prstClr val="white"/>
                </a:solidFill>
                <a:latin typeface="Verdana" panose="020B0604030504040204" pitchFamily="34" charset="0"/>
                <a:ea typeface="Verdana" panose="020B0604030504040204" pitchFamily="34" charset="0"/>
                <a:cs typeface="Open Sans Semibold" panose="020B0706030804020204" pitchFamily="34" charset="0"/>
              </a:rPr>
              <a:t>ИНВЕСТИЦИОННАЯ КАРТА</a:t>
            </a:r>
          </a:p>
        </p:txBody>
      </p:sp>
      <p:pic>
        <p:nvPicPr>
          <p:cNvPr id="3" name="Рисунок 2"/>
          <p:cNvPicPr>
            <a:picLocks noChangeAspect="1"/>
          </p:cNvPicPr>
          <p:nvPr/>
        </p:nvPicPr>
        <p:blipFill>
          <a:blip r:embed="rId2" cstate="print"/>
          <a:stretch>
            <a:fillRect/>
          </a:stretch>
        </p:blipFill>
        <p:spPr>
          <a:xfrm>
            <a:off x="0" y="156237"/>
            <a:ext cx="7559675" cy="768091"/>
          </a:xfrm>
          <a:prstGeom prst="rect">
            <a:avLst/>
          </a:prstGeom>
        </p:spPr>
      </p:pic>
      <p:pic>
        <p:nvPicPr>
          <p:cNvPr id="4" name="Рисунок 3">
            <a:extLst>
              <a:ext uri="{FF2B5EF4-FFF2-40B4-BE49-F238E27FC236}">
                <a16:creationId xmlns:a16="http://schemas.microsoft.com/office/drawing/2014/main" xmlns="" id="{B2D7B279-F1A2-0DA6-031F-9CB87191622A}"/>
              </a:ext>
            </a:extLst>
          </p:cNvPr>
          <p:cNvPicPr>
            <a:picLocks noChangeAspect="1"/>
          </p:cNvPicPr>
          <p:nvPr/>
        </p:nvPicPr>
        <p:blipFill>
          <a:blip r:embed="rId3">
            <a:duotone>
              <a:srgbClr val="70AD47">
                <a:shade val="45000"/>
                <a:satMod val="135000"/>
              </a:srgbClr>
              <a:prstClr val="white"/>
            </a:duotone>
            <a:extLst>
              <a:ext uri="{BEBA8EAE-BF5A-486C-A8C5-ECC9F3942E4B}">
                <a14:imgProps xmlns:a14="http://schemas.microsoft.com/office/drawing/2010/main">
                  <a14:imgLayer r:embed="rId4">
                    <a14:imgEffect>
                      <a14:backgroundRemoval t="10000" b="90000" l="10000" r="90000"/>
                    </a14:imgEffect>
                    <a14:imgEffect>
                      <a14:colorTemperature colorTemp="8800"/>
                    </a14:imgEffect>
                  </a14:imgLayer>
                </a14:imgProps>
              </a:ext>
            </a:extLst>
          </a:blip>
          <a:stretch>
            <a:fillRect/>
          </a:stretch>
        </p:blipFill>
        <p:spPr>
          <a:xfrm>
            <a:off x="375228" y="6045414"/>
            <a:ext cx="494166" cy="511444"/>
          </a:xfrm>
          <a:prstGeom prst="rect">
            <a:avLst/>
          </a:prstGeom>
          <a:ln>
            <a:solidFill>
              <a:srgbClr val="5D7186"/>
            </a:solidFill>
          </a:ln>
        </p:spPr>
      </p:pic>
      <p:sp>
        <p:nvSpPr>
          <p:cNvPr id="5" name="TextBox 4"/>
          <p:cNvSpPr txBox="1"/>
          <p:nvPr/>
        </p:nvSpPr>
        <p:spPr>
          <a:xfrm>
            <a:off x="889133" y="6128479"/>
            <a:ext cx="1114408" cy="400110"/>
          </a:xfrm>
          <a:prstGeom prst="rect">
            <a:avLst/>
          </a:prstGeom>
          <a:noFill/>
        </p:spPr>
        <p:txBody>
          <a:bodyPr wrap="none" rtlCol="0">
            <a:spAutoFit/>
          </a:bodyPr>
          <a:lstStyle/>
          <a:p>
            <a:r>
              <a:rPr lang="ru-RU" sz="1000" dirty="0" smtClean="0">
                <a:solidFill>
                  <a:prstClr val="black"/>
                </a:solidFill>
                <a:latin typeface="Verdana" panose="020B0604030504040204" pitchFamily="34" charset="0"/>
                <a:ea typeface="Verdana" panose="020B0604030504040204" pitchFamily="34" charset="0"/>
              </a:rPr>
              <a:t>Площадки с/х</a:t>
            </a:r>
          </a:p>
          <a:p>
            <a:r>
              <a:rPr lang="ru-RU" sz="1000" dirty="0">
                <a:solidFill>
                  <a:prstClr val="black"/>
                </a:solidFill>
                <a:latin typeface="Verdana" panose="020B0604030504040204" pitchFamily="34" charset="0"/>
                <a:ea typeface="Verdana" panose="020B0604030504040204" pitchFamily="34" charset="0"/>
              </a:rPr>
              <a:t> </a:t>
            </a:r>
            <a:r>
              <a:rPr lang="ru-RU" sz="1000" dirty="0" smtClean="0">
                <a:solidFill>
                  <a:prstClr val="black"/>
                </a:solidFill>
                <a:latin typeface="Verdana" panose="020B0604030504040204" pitchFamily="34" charset="0"/>
                <a:ea typeface="Verdana" panose="020B0604030504040204" pitchFamily="34" charset="0"/>
              </a:rPr>
              <a:t>назначения</a:t>
            </a:r>
            <a:endParaRPr lang="ru-RU" sz="1000" dirty="0">
              <a:solidFill>
                <a:prstClr val="black"/>
              </a:solidFill>
              <a:latin typeface="Verdana" panose="020B0604030504040204" pitchFamily="34" charset="0"/>
              <a:ea typeface="Verdana" panose="020B0604030504040204" pitchFamily="34" charset="0"/>
            </a:endParaRPr>
          </a:p>
        </p:txBody>
      </p:sp>
      <p:pic>
        <p:nvPicPr>
          <p:cNvPr id="6" name="Рисунок 5"/>
          <p:cNvPicPr>
            <a:picLocks noChangeAspect="1"/>
          </p:cNvPicPr>
          <p:nvPr/>
        </p:nvPicPr>
        <p:blipFill>
          <a:blip r:embed="rId5" cstate="print">
            <a:duotone>
              <a:srgbClr val="5B9BD5">
                <a:shade val="45000"/>
                <a:satMod val="135000"/>
              </a:srgbClr>
              <a:prstClr val="white"/>
            </a:duotone>
            <a:extLst>
              <a:ext uri="{28A0092B-C50C-407E-A947-70E740481C1C}">
                <a14:useLocalDpi xmlns:a14="http://schemas.microsoft.com/office/drawing/2010/main" val="0"/>
              </a:ext>
            </a:extLst>
          </a:blip>
          <a:stretch>
            <a:fillRect/>
          </a:stretch>
        </p:blipFill>
        <p:spPr>
          <a:xfrm>
            <a:off x="2323625" y="6032007"/>
            <a:ext cx="529357" cy="529357"/>
          </a:xfrm>
          <a:prstGeom prst="rect">
            <a:avLst/>
          </a:prstGeom>
          <a:ln>
            <a:solidFill>
              <a:srgbClr val="00B050"/>
            </a:solidFill>
          </a:ln>
        </p:spPr>
      </p:pic>
      <p:sp>
        <p:nvSpPr>
          <p:cNvPr id="7" name="TextBox 6"/>
          <p:cNvSpPr txBox="1"/>
          <p:nvPr/>
        </p:nvSpPr>
        <p:spPr>
          <a:xfrm>
            <a:off x="2868987" y="6205423"/>
            <a:ext cx="1229824" cy="246221"/>
          </a:xfrm>
          <a:prstGeom prst="rect">
            <a:avLst/>
          </a:prstGeom>
          <a:noFill/>
        </p:spPr>
        <p:txBody>
          <a:bodyPr wrap="none" rtlCol="0">
            <a:spAutoFit/>
          </a:bodyPr>
          <a:lstStyle/>
          <a:p>
            <a:r>
              <a:rPr lang="ru-RU" sz="1000" dirty="0" smtClean="0">
                <a:solidFill>
                  <a:prstClr val="black"/>
                </a:solidFill>
                <a:latin typeface="Verdana" panose="020B0604030504040204" pitchFamily="34" charset="0"/>
                <a:ea typeface="Verdana" panose="020B0604030504040204" pitchFamily="34" charset="0"/>
              </a:rPr>
              <a:t>Туризм и отдых</a:t>
            </a:r>
            <a:endParaRPr lang="ru-RU" sz="1000" dirty="0">
              <a:solidFill>
                <a:prstClr val="black"/>
              </a:solidFill>
              <a:latin typeface="Verdana" panose="020B0604030504040204" pitchFamily="34" charset="0"/>
              <a:ea typeface="Verdana" panose="020B0604030504040204" pitchFamily="34" charset="0"/>
            </a:endParaRPr>
          </a:p>
        </p:txBody>
      </p:sp>
      <p:pic>
        <p:nvPicPr>
          <p:cNvPr id="8" name="Рисунок 7"/>
          <p:cNvPicPr>
            <a:picLocks noChangeAspect="1"/>
          </p:cNvPicPr>
          <p:nvPr/>
        </p:nvPicPr>
        <p:blipFill>
          <a:blip r:embed="rId6" cstate="print">
            <a:duotone>
              <a:srgbClr val="ED7D31">
                <a:shade val="45000"/>
                <a:satMod val="135000"/>
              </a:srgbClr>
              <a:prstClr val="white"/>
            </a:duotone>
            <a:extLst>
              <a:ext uri="{28A0092B-C50C-407E-A947-70E740481C1C}">
                <a14:useLocalDpi xmlns:a14="http://schemas.microsoft.com/office/drawing/2010/main" val="0"/>
              </a:ext>
            </a:extLst>
          </a:blip>
          <a:stretch>
            <a:fillRect/>
          </a:stretch>
        </p:blipFill>
        <p:spPr>
          <a:xfrm>
            <a:off x="4222452" y="6064880"/>
            <a:ext cx="481127" cy="481127"/>
          </a:xfrm>
          <a:prstGeom prst="rect">
            <a:avLst/>
          </a:prstGeom>
          <a:ln w="12700">
            <a:solidFill>
              <a:srgbClr val="70AD47">
                <a:lumMod val="75000"/>
              </a:srgbClr>
            </a:solidFill>
          </a:ln>
        </p:spPr>
      </p:pic>
      <p:sp>
        <p:nvSpPr>
          <p:cNvPr id="9" name="TextBox 8"/>
          <p:cNvSpPr txBox="1"/>
          <p:nvPr/>
        </p:nvSpPr>
        <p:spPr>
          <a:xfrm>
            <a:off x="4703579" y="6011026"/>
            <a:ext cx="1313180" cy="553998"/>
          </a:xfrm>
          <a:prstGeom prst="rect">
            <a:avLst/>
          </a:prstGeom>
          <a:noFill/>
        </p:spPr>
        <p:txBody>
          <a:bodyPr wrap="none" rtlCol="0">
            <a:spAutoFit/>
          </a:bodyPr>
          <a:lstStyle/>
          <a:p>
            <a:r>
              <a:rPr lang="ru-RU" sz="1000" dirty="0">
                <a:solidFill>
                  <a:prstClr val="black"/>
                </a:solidFill>
                <a:latin typeface="Verdana" panose="020B0604030504040204" pitchFamily="34" charset="0"/>
                <a:ea typeface="Verdana" panose="020B0604030504040204" pitchFamily="34" charset="0"/>
              </a:rPr>
              <a:t> </a:t>
            </a:r>
            <a:r>
              <a:rPr lang="ru-RU" sz="1000" dirty="0" smtClean="0">
                <a:solidFill>
                  <a:prstClr val="black"/>
                </a:solidFill>
                <a:latin typeface="Verdana" panose="020B0604030504040204" pitchFamily="34" charset="0"/>
                <a:ea typeface="Verdana" panose="020B0604030504040204" pitchFamily="34" charset="0"/>
              </a:rPr>
              <a:t>Площадки</a:t>
            </a:r>
            <a:br>
              <a:rPr lang="ru-RU" sz="1000" dirty="0" smtClean="0">
                <a:solidFill>
                  <a:prstClr val="black"/>
                </a:solidFill>
                <a:latin typeface="Verdana" panose="020B0604030504040204" pitchFamily="34" charset="0"/>
                <a:ea typeface="Verdana" panose="020B0604030504040204" pitchFamily="34" charset="0"/>
              </a:rPr>
            </a:br>
            <a:r>
              <a:rPr lang="ru-RU" sz="1000" dirty="0" smtClean="0">
                <a:solidFill>
                  <a:prstClr val="black"/>
                </a:solidFill>
                <a:latin typeface="Verdana" panose="020B0604030504040204" pitchFamily="34" charset="0"/>
                <a:ea typeface="Verdana" panose="020B0604030504040204" pitchFamily="34" charset="0"/>
              </a:rPr>
              <a:t> промышленного</a:t>
            </a:r>
          </a:p>
          <a:p>
            <a:r>
              <a:rPr lang="ru-RU" sz="1000" dirty="0" smtClean="0">
                <a:solidFill>
                  <a:prstClr val="black"/>
                </a:solidFill>
                <a:latin typeface="Verdana" panose="020B0604030504040204" pitchFamily="34" charset="0"/>
                <a:ea typeface="Verdana" panose="020B0604030504040204" pitchFamily="34" charset="0"/>
              </a:rPr>
              <a:t> назначения</a:t>
            </a:r>
            <a:endParaRPr lang="ru-RU" sz="1000" dirty="0">
              <a:solidFill>
                <a:prstClr val="black"/>
              </a:solidFill>
              <a:latin typeface="Verdana" panose="020B0604030504040204" pitchFamily="34" charset="0"/>
              <a:ea typeface="Verdana" panose="020B0604030504040204" pitchFamily="34" charset="0"/>
            </a:endParaRP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5088" y="1047750"/>
            <a:ext cx="5508498" cy="492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52400" y="450469"/>
            <a:ext cx="7559675" cy="461665"/>
          </a:xfrm>
          <a:prstGeom prst="rect">
            <a:avLst/>
          </a:prstGeom>
          <a:noFill/>
        </p:spPr>
        <p:txBody>
          <a:bodyPr wrap="square" rtlCol="0">
            <a:spAutoFit/>
          </a:bodyPr>
          <a:lstStyle/>
          <a:p>
            <a:pPr algn="ctr"/>
            <a:r>
              <a:rPr lang="ru-RU" sz="2400" dirty="0" smtClean="0">
                <a:solidFill>
                  <a:prstClr val="white"/>
                </a:solidFill>
                <a:latin typeface="Verdana" panose="020B0604030504040204" pitchFamily="34" charset="0"/>
                <a:ea typeface="Verdana" panose="020B0604030504040204" pitchFamily="34" charset="0"/>
                <a:cs typeface="Open Sans Semibold" panose="020B0706030804020204" pitchFamily="34" charset="0"/>
              </a:rPr>
              <a:t>ИНВЕСТИЦИОННАЯ КАРТА</a:t>
            </a:r>
          </a:p>
        </p:txBody>
      </p:sp>
      <p:pic>
        <p:nvPicPr>
          <p:cNvPr id="12" name="Рисунок 11">
            <a:extLst>
              <a:ext uri="{FF2B5EF4-FFF2-40B4-BE49-F238E27FC236}">
                <a16:creationId xmlns:a16="http://schemas.microsoft.com/office/drawing/2014/main" xmlns="" id="{B2D7B279-F1A2-0DA6-031F-9CB87191622A}"/>
              </a:ext>
            </a:extLst>
          </p:cNvPr>
          <p:cNvPicPr>
            <a:picLocks noChangeAspect="1"/>
          </p:cNvPicPr>
          <p:nvPr/>
        </p:nvPicPr>
        <p:blipFill>
          <a:blip r:embed="rId3">
            <a:duotone>
              <a:srgbClr val="70AD47">
                <a:shade val="45000"/>
                <a:satMod val="135000"/>
              </a:srgbClr>
              <a:prstClr val="white"/>
            </a:duotone>
            <a:extLst>
              <a:ext uri="{BEBA8EAE-BF5A-486C-A8C5-ECC9F3942E4B}">
                <a14:imgProps xmlns:a14="http://schemas.microsoft.com/office/drawing/2010/main">
                  <a14:imgLayer r:embed="rId4">
                    <a14:imgEffect>
                      <a14:backgroundRemoval t="10000" b="90000" l="10000" r="90000"/>
                    </a14:imgEffect>
                    <a14:imgEffect>
                      <a14:colorTemperature colorTemp="8800"/>
                    </a14:imgEffect>
                  </a14:imgLayer>
                </a14:imgProps>
              </a:ext>
            </a:extLst>
          </a:blip>
          <a:stretch>
            <a:fillRect/>
          </a:stretch>
        </p:blipFill>
        <p:spPr>
          <a:xfrm>
            <a:off x="4703579" y="2329211"/>
            <a:ext cx="247083" cy="255722"/>
          </a:xfrm>
          <a:prstGeom prst="rect">
            <a:avLst/>
          </a:prstGeom>
          <a:ln>
            <a:solidFill>
              <a:srgbClr val="5D7186"/>
            </a:solidFill>
          </a:ln>
        </p:spPr>
      </p:pic>
      <p:pic>
        <p:nvPicPr>
          <p:cNvPr id="1027"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09951" y="2430083"/>
            <a:ext cx="258762"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74218" y="3532188"/>
            <a:ext cx="253207" cy="253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93654" y="3920331"/>
            <a:ext cx="258762"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87985" y="3023394"/>
            <a:ext cx="253207" cy="253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739740" y="2561051"/>
            <a:ext cx="277019"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Прямоугольник 17"/>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
        <p:nvSpPr>
          <p:cNvPr id="19" name="TextBox 18"/>
          <p:cNvSpPr txBox="1"/>
          <p:nvPr/>
        </p:nvSpPr>
        <p:spPr>
          <a:xfrm>
            <a:off x="7248370" y="7190343"/>
            <a:ext cx="308098"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9</a:t>
            </a:r>
          </a:p>
        </p:txBody>
      </p:sp>
    </p:spTree>
    <p:extLst>
      <p:ext uri="{BB962C8B-B14F-4D97-AF65-F5344CB8AC3E}">
        <p14:creationId xmlns:p14="http://schemas.microsoft.com/office/powerpoint/2010/main" val="2055731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2061032" y="156237"/>
            <a:ext cx="535894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Инвестиционные площадки</a:t>
            </a:r>
          </a:p>
        </p:txBody>
      </p:sp>
      <p:sp>
        <p:nvSpPr>
          <p:cNvPr id="15" name="TextBox 14"/>
          <p:cNvSpPr txBox="1"/>
          <p:nvPr/>
        </p:nvSpPr>
        <p:spPr>
          <a:xfrm>
            <a:off x="7128147" y="7171373"/>
            <a:ext cx="431528"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10</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aphicFrame>
        <p:nvGraphicFramePr>
          <p:cNvPr id="19" name="Таблица 18"/>
          <p:cNvGraphicFramePr>
            <a:graphicFrameLocks noGrp="1"/>
          </p:cNvGraphicFramePr>
          <p:nvPr>
            <p:extLst>
              <p:ext uri="{D42A27DB-BD31-4B8C-83A1-F6EECF244321}">
                <p14:modId xmlns:p14="http://schemas.microsoft.com/office/powerpoint/2010/main" val="4197556609"/>
              </p:ext>
            </p:extLst>
          </p:nvPr>
        </p:nvGraphicFramePr>
        <p:xfrm>
          <a:off x="133948" y="1024002"/>
          <a:ext cx="7224722" cy="2122750"/>
        </p:xfrm>
        <a:graphic>
          <a:graphicData uri="http://schemas.openxmlformats.org/drawingml/2006/table">
            <a:tbl>
              <a:tblPr>
                <a:tableStyleId>{BDBED569-4797-4DF1-A0F4-6AAB3CD982D8}</a:tableStyleId>
              </a:tblPr>
              <a:tblGrid>
                <a:gridCol w="3668209">
                  <a:extLst>
                    <a:ext uri="{9D8B030D-6E8A-4147-A177-3AD203B41FA5}">
                      <a16:colId xmlns:a16="http://schemas.microsoft.com/office/drawing/2014/main" xmlns="" val="4165441938"/>
                    </a:ext>
                  </a:extLst>
                </a:gridCol>
                <a:gridCol w="3556513">
                  <a:extLst>
                    <a:ext uri="{9D8B030D-6E8A-4147-A177-3AD203B41FA5}">
                      <a16:colId xmlns:a16="http://schemas.microsoft.com/office/drawing/2014/main" xmlns="" val="1779954494"/>
                    </a:ext>
                  </a:extLst>
                </a:gridCol>
              </a:tblGrid>
              <a:tr h="553054">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67-09-</a:t>
                      </a:r>
                      <a:r>
                        <a:rPr lang="ru-RU" sz="1400" strike="noStrike"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03</a:t>
                      </a:r>
                      <a:endParaRPr lang="ru-RU" sz="1400" strike="sngStrike"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solidFill>
                      <a:srgbClr val="D1FFFF"/>
                    </a:solidFill>
                  </a:tcPr>
                </a:tc>
                <a:tc rowSpan="2">
                  <a:txBody>
                    <a:bodyPr/>
                    <a:lstStyle/>
                    <a:p>
                      <a:pPr algn="ctr"/>
                      <a:endPar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2951530806"/>
                  </a:ext>
                </a:extLst>
              </a:tr>
              <a:tr h="1569696">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endParaRPr lang="ru-RU" sz="1050" dirty="0" smtClean="0">
                        <a:solidFill>
                          <a:srgbClr val="FF0000"/>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marL="0" indent="180975" algn="just"/>
                      <a:endParaRPr lang="ru-RU" sz="1100" baseline="0" dirty="0" smtClean="0">
                        <a:latin typeface="Open Sans" panose="020B0606030504020204" pitchFamily="34" charset="0"/>
                        <a:ea typeface="Open Sans" panose="020B0606030504020204" pitchFamily="34" charset="0"/>
                        <a:cs typeface="Open Sans" panose="020B0606030504020204" pitchFamily="34" charset="0"/>
                      </a:endParaRPr>
                    </a:p>
                    <a:p>
                      <a:pPr marL="0" indent="180975" algn="just"/>
                      <a:r>
                        <a:rPr lang="ru-RU" sz="1100" baseline="0" dirty="0" smtClean="0">
                          <a:latin typeface="Open Sans" panose="020B0606030504020204" pitchFamily="34" charset="0"/>
                          <a:ea typeface="Open Sans" panose="020B0606030504020204" pitchFamily="34" charset="0"/>
                          <a:cs typeface="Open Sans" panose="020B0606030504020204" pitchFamily="34" charset="0"/>
                        </a:rPr>
                        <a:t>с. Кузьмичи, 24 км  от  с Ершичи;</a:t>
                      </a:r>
                      <a:endParaRPr lang="ru-RU" sz="1100" dirty="0" smtClean="0">
                        <a:latin typeface="Open Sans" panose="020B0606030504020204" pitchFamily="34" charset="0"/>
                        <a:ea typeface="Open Sans" panose="020B0606030504020204" pitchFamily="34" charset="0"/>
                        <a:cs typeface="Open Sans" panose="020B0606030504020204" pitchFamily="34" charset="0"/>
                      </a:endParaRP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расстояние до г. Москвы: 410 км;</a:t>
                      </a: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расстояние до г. Смоленска:</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135 </a:t>
                      </a:r>
                      <a:r>
                        <a:rPr lang="ru-RU" sz="1100" dirty="0" smtClean="0">
                          <a:latin typeface="Open Sans" panose="020B0606030504020204" pitchFamily="34" charset="0"/>
                          <a:ea typeface="Open Sans" panose="020B0606030504020204" pitchFamily="34" charset="0"/>
                          <a:cs typeface="Open Sans" panose="020B0606030504020204" pitchFamily="34" charset="0"/>
                        </a:rPr>
                        <a:t>км</a:t>
                      </a:r>
                    </a:p>
                    <a:p>
                      <a:pPr marL="0" marR="0" indent="180975" algn="just" defTabSz="755934" rtl="0" eaLnBrk="1" fontAlgn="auto" latinLnBrk="0" hangingPunct="1">
                        <a:lnSpc>
                          <a:spcPct val="100000"/>
                        </a:lnSpc>
                        <a:spcBef>
                          <a:spcPts val="0"/>
                        </a:spcBef>
                        <a:spcAft>
                          <a:spcPts val="0"/>
                        </a:spcAft>
                        <a:buClrTx/>
                        <a:buSzTx/>
                        <a:buFontTx/>
                        <a:buNone/>
                        <a:tabLst/>
                        <a:defRPr/>
                      </a:pP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415780204"/>
                  </a:ext>
                </a:extLst>
              </a:tr>
            </a:tbl>
          </a:graphicData>
        </a:graphic>
      </p:graphicFrame>
      <p:graphicFrame>
        <p:nvGraphicFramePr>
          <p:cNvPr id="22" name="Таблица 21"/>
          <p:cNvGraphicFramePr>
            <a:graphicFrameLocks noGrp="1"/>
          </p:cNvGraphicFramePr>
          <p:nvPr>
            <p:extLst>
              <p:ext uri="{D42A27DB-BD31-4B8C-83A1-F6EECF244321}">
                <p14:modId xmlns:p14="http://schemas.microsoft.com/office/powerpoint/2010/main" val="1024543517"/>
              </p:ext>
            </p:extLst>
          </p:nvPr>
        </p:nvGraphicFramePr>
        <p:xfrm>
          <a:off x="174143" y="5978837"/>
          <a:ext cx="5829279" cy="502920"/>
        </p:xfrm>
        <a:graphic>
          <a:graphicData uri="http://schemas.openxmlformats.org/drawingml/2006/table">
            <a:tbl>
              <a:tblPr>
                <a:tableStyleId>{BDBED569-4797-4DF1-A0F4-6AAB3CD982D8}</a:tableStyleId>
              </a:tblPr>
              <a:tblGrid>
                <a:gridCol w="2563809">
                  <a:extLst>
                    <a:ext uri="{9D8B030D-6E8A-4147-A177-3AD203B41FA5}">
                      <a16:colId xmlns:a16="http://schemas.microsoft.com/office/drawing/2014/main" xmlns="" val="4165441938"/>
                    </a:ext>
                  </a:extLst>
                </a:gridCol>
                <a:gridCol w="3265470">
                  <a:extLst>
                    <a:ext uri="{9D8B030D-6E8A-4147-A177-3AD203B41FA5}">
                      <a16:colId xmlns:a16="http://schemas.microsoft.com/office/drawing/2014/main" xmlns="" val="1772052304"/>
                    </a:ext>
                  </a:extLst>
                </a:gridCol>
              </a:tblGrid>
              <a:tr h="344816">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Подъездные</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пути</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На территории площадки имеется грунтовая дорога (50 м) с твердым покрытием, проезжая для любого транспорта ежегодно</a:t>
                      </a:r>
                      <a:r>
                        <a:rPr lang="en-US"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3" name="Таблица 22"/>
          <p:cNvGraphicFramePr>
            <a:graphicFrameLocks noGrp="1"/>
          </p:cNvGraphicFramePr>
          <p:nvPr>
            <p:extLst>
              <p:ext uri="{D42A27DB-BD31-4B8C-83A1-F6EECF244321}">
                <p14:modId xmlns:p14="http://schemas.microsoft.com/office/powerpoint/2010/main" val="2102536874"/>
              </p:ext>
            </p:extLst>
          </p:nvPr>
        </p:nvGraphicFramePr>
        <p:xfrm>
          <a:off x="184188" y="6340336"/>
          <a:ext cx="5828466" cy="315328"/>
        </p:xfrm>
        <a:graphic>
          <a:graphicData uri="http://schemas.openxmlformats.org/drawingml/2006/table">
            <a:tbl>
              <a:tblPr>
                <a:tableStyleId>{BDBED569-4797-4DF1-A0F4-6AAB3CD982D8}</a:tableStyleId>
              </a:tblPr>
              <a:tblGrid>
                <a:gridCol w="2548964">
                  <a:extLst>
                    <a:ext uri="{9D8B030D-6E8A-4147-A177-3AD203B41FA5}">
                      <a16:colId xmlns:a16="http://schemas.microsoft.com/office/drawing/2014/main" xmlns="" val="4165441938"/>
                    </a:ext>
                  </a:extLst>
                </a:gridCol>
                <a:gridCol w="3279502">
                  <a:extLst>
                    <a:ext uri="{9D8B030D-6E8A-4147-A177-3AD203B41FA5}">
                      <a16:colId xmlns:a16="http://schemas.microsoft.com/office/drawing/2014/main" xmlns="" val="1575495227"/>
                    </a:ext>
                  </a:extLst>
                </a:gridCol>
              </a:tblGrid>
              <a:tr h="315328">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Условия предоставления</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Аренда -150 тыс</a:t>
                      </a:r>
                      <a:r>
                        <a:rPr lang="en-US"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.рублей в год, покупка- 180 тыс.</a:t>
                      </a:r>
                      <a:r>
                        <a:rPr lang="en-US"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руб.</a:t>
                      </a: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4" name="Таблица 23"/>
          <p:cNvGraphicFramePr>
            <a:graphicFrameLocks noGrp="1"/>
          </p:cNvGraphicFramePr>
          <p:nvPr>
            <p:extLst>
              <p:ext uri="{D42A27DB-BD31-4B8C-83A1-F6EECF244321}">
                <p14:modId xmlns:p14="http://schemas.microsoft.com/office/powerpoint/2010/main" val="1980616290"/>
              </p:ext>
            </p:extLst>
          </p:nvPr>
        </p:nvGraphicFramePr>
        <p:xfrm>
          <a:off x="168296" y="3131309"/>
          <a:ext cx="7224723" cy="1051560"/>
        </p:xfrm>
        <a:graphic>
          <a:graphicData uri="http://schemas.openxmlformats.org/drawingml/2006/table">
            <a:tbl>
              <a:tblPr>
                <a:tableStyleId>{BDBED569-4797-4DF1-A0F4-6AAB3CD982D8}</a:tableStyleId>
              </a:tblPr>
              <a:tblGrid>
                <a:gridCol w="1465296">
                  <a:extLst>
                    <a:ext uri="{9D8B030D-6E8A-4147-A177-3AD203B41FA5}">
                      <a16:colId xmlns:a16="http://schemas.microsoft.com/office/drawing/2014/main" xmlns="" val="4165441938"/>
                    </a:ext>
                  </a:extLst>
                </a:gridCol>
                <a:gridCol w="2214508">
                  <a:extLst>
                    <a:ext uri="{9D8B030D-6E8A-4147-A177-3AD203B41FA5}">
                      <a16:colId xmlns:a16="http://schemas.microsoft.com/office/drawing/2014/main" xmlns="" val="3330051727"/>
                    </a:ext>
                  </a:extLst>
                </a:gridCol>
                <a:gridCol w="3544919">
                  <a:extLst>
                    <a:ext uri="{9D8B030D-6E8A-4147-A177-3AD203B41FA5}">
                      <a16:colId xmlns:a16="http://schemas.microsoft.com/office/drawing/2014/main" xmlns="" val="2995895153"/>
                    </a:ext>
                  </a:extLst>
                </a:gridCol>
              </a:tblGrid>
              <a:tr h="147177">
                <a:tc rowSpan="4">
                  <a:txBody>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Характеристика</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участка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Площадь</a:t>
                      </a:r>
                      <a:endParaRPr lang="ru-RU" sz="900" b="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l"/>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7,15 га</a:t>
                      </a:r>
                      <a:endParaRPr lang="ru-RU" sz="9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2951530806"/>
                  </a:ext>
                </a:extLst>
              </a:tr>
              <a:tr h="147177">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Категория</a:t>
                      </a:r>
                      <a:r>
                        <a:rPr lang="ru-RU" sz="900" b="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земли</a:t>
                      </a:r>
                      <a:endPar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земли</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населенных пунктов</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3113957651"/>
                  </a:ext>
                </a:extLst>
              </a:tr>
              <a:tr h="147177">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Форма собственности</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муниципальная</a:t>
                      </a:r>
                    </a:p>
                  </a:txBody>
                  <a:tcPr anchor="ctr"/>
                </a:tc>
                <a:extLst>
                  <a:ext uri="{0D108BD9-81ED-4DB2-BD59-A6C34878D82A}">
                    <a16:rowId xmlns:a16="http://schemas.microsoft.com/office/drawing/2014/main" xmlns="" val="42063930"/>
                  </a:ext>
                </a:extLst>
              </a:tr>
              <a:tr h="235484">
                <a:tc vMerge="1">
                  <a:txBody>
                    <a:bodyPr/>
                    <a:lstStyle/>
                    <a:p>
                      <a:pPr algn="ct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Приоритетное направление использования</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производственная </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деятельности</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10003"/>
                  </a:ext>
                </a:extLst>
              </a:tr>
            </a:tbl>
          </a:graphicData>
        </a:graphic>
      </p:graphicFrame>
      <p:graphicFrame>
        <p:nvGraphicFramePr>
          <p:cNvPr id="34" name="Таблица 33"/>
          <p:cNvGraphicFramePr>
            <a:graphicFrameLocks noGrp="1"/>
          </p:cNvGraphicFramePr>
          <p:nvPr>
            <p:extLst>
              <p:ext uri="{D42A27DB-BD31-4B8C-83A1-F6EECF244321}">
                <p14:modId xmlns:p14="http://schemas.microsoft.com/office/powerpoint/2010/main" val="151880453"/>
              </p:ext>
            </p:extLst>
          </p:nvPr>
        </p:nvGraphicFramePr>
        <p:xfrm>
          <a:off x="169536" y="4180933"/>
          <a:ext cx="6687880" cy="1319910"/>
        </p:xfrm>
        <a:graphic>
          <a:graphicData uri="http://schemas.openxmlformats.org/drawingml/2006/table">
            <a:tbl>
              <a:tblPr>
                <a:tableStyleId>{BDBED569-4797-4DF1-A0F4-6AAB3CD982D8}</a:tableStyleId>
              </a:tblPr>
              <a:tblGrid>
                <a:gridCol w="1444313">
                  <a:extLst>
                    <a:ext uri="{9D8B030D-6E8A-4147-A177-3AD203B41FA5}">
                      <a16:colId xmlns:a16="http://schemas.microsoft.com/office/drawing/2014/main" xmlns="" val="4165441938"/>
                    </a:ext>
                  </a:extLst>
                </a:gridCol>
                <a:gridCol w="1370511">
                  <a:extLst>
                    <a:ext uri="{9D8B030D-6E8A-4147-A177-3AD203B41FA5}">
                      <a16:colId xmlns:a16="http://schemas.microsoft.com/office/drawing/2014/main" xmlns="" val="2407449417"/>
                    </a:ext>
                  </a:extLst>
                </a:gridCol>
                <a:gridCol w="3873056">
                  <a:extLst>
                    <a:ext uri="{9D8B030D-6E8A-4147-A177-3AD203B41FA5}">
                      <a16:colId xmlns:a16="http://schemas.microsoft.com/office/drawing/2014/main" xmlns="" val="2693098453"/>
                    </a:ext>
                  </a:extLst>
                </a:gridCol>
              </a:tblGrid>
              <a:tr h="323229">
                <a:tc rowSpan="4">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Инженерная</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инфраструктура</a:t>
                      </a: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Электроснабжение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just">
                        <a:lnSpc>
                          <a:spcPct val="115000"/>
                        </a:lnSpc>
                        <a:spcAft>
                          <a:spcPts val="1000"/>
                        </a:spcAft>
                      </a:pPr>
                      <a:r>
                        <a:rPr lang="ru-RU" sz="900" dirty="0">
                          <a:effectLst/>
                          <a:latin typeface="Times New Roman"/>
                          <a:ea typeface="Times New Roman"/>
                          <a:cs typeface="Times New Roman"/>
                        </a:rPr>
                        <a:t>- электроснабжение – ПС Кузьмичи 35/10 Резерв 2.38МВа 0.5 км;</a:t>
                      </a:r>
                      <a:endParaRPr lang="ru-RU" sz="900" dirty="0">
                        <a:effectLst/>
                        <a:latin typeface="Calibri"/>
                        <a:ea typeface="Times New Roman"/>
                        <a:cs typeface="Times New Roman"/>
                      </a:endParaRPr>
                    </a:p>
                  </a:txBody>
                  <a:tcPr marL="114300" marR="114300" marT="0" marB="0"/>
                </a:tc>
                <a:extLst>
                  <a:ext uri="{0D108BD9-81ED-4DB2-BD59-A6C34878D82A}">
                    <a16:rowId xmlns:a16="http://schemas.microsoft.com/office/drawing/2014/main" xmlns="" val="10000"/>
                  </a:ext>
                </a:extLst>
              </a:tr>
              <a:tr h="429788">
                <a:tc vMerge="1">
                  <a:txBody>
                    <a:bodyPr/>
                    <a:lstStyle/>
                    <a:p>
                      <a:pPr algn="ct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Газоснабжение</a:t>
                      </a:r>
                    </a:p>
                  </a:txBody>
                  <a:tcPr anchor="ctr"/>
                </a:tc>
                <a:tc>
                  <a:txBody>
                    <a:bodyPr/>
                    <a:lstStyle/>
                    <a:p>
                      <a:pPr algn="just">
                        <a:lnSpc>
                          <a:spcPct val="115000"/>
                        </a:lnSpc>
                        <a:spcAft>
                          <a:spcPts val="1000"/>
                        </a:spcAft>
                      </a:pPr>
                      <a:r>
                        <a:rPr lang="ru-RU" sz="900" dirty="0">
                          <a:effectLst/>
                          <a:latin typeface="Times New Roman"/>
                          <a:ea typeface="Times New Roman"/>
                          <a:cs typeface="Times New Roman"/>
                        </a:rPr>
                        <a:t>- газоснабжение- газопровод ДУ 273  давление в точке подключения 1,2МПа;</a:t>
                      </a:r>
                      <a:endParaRPr lang="ru-RU" sz="900" dirty="0">
                        <a:effectLst/>
                        <a:latin typeface="Calibri"/>
                        <a:ea typeface="Times New Roman"/>
                        <a:cs typeface="Times New Roman"/>
                      </a:endParaRPr>
                    </a:p>
                  </a:txBody>
                  <a:tcPr marL="114300" marR="114300" marT="0" marB="0"/>
                </a:tc>
                <a:extLst>
                  <a:ext uri="{0D108BD9-81ED-4DB2-BD59-A6C34878D82A}">
                    <a16:rowId xmlns:a16="http://schemas.microsoft.com/office/drawing/2014/main" xmlns="" val="2951530806"/>
                  </a:ext>
                </a:extLst>
              </a:tr>
              <a:tr h="338293">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just">
                        <a:lnSpc>
                          <a:spcPct val="115000"/>
                        </a:lnSpc>
                        <a:spcAft>
                          <a:spcPts val="1000"/>
                        </a:spcAft>
                      </a:pPr>
                      <a:r>
                        <a:rPr lang="ru-RU" sz="900" dirty="0">
                          <a:effectLst/>
                          <a:latin typeface="Times New Roman"/>
                          <a:ea typeface="Times New Roman"/>
                          <a:cs typeface="Times New Roman"/>
                        </a:rPr>
                        <a:t>- водоснабжение – возможно освоение собственной артезианской скважины (глубина залегания грунтовых вод 60м);</a:t>
                      </a:r>
                      <a:endParaRPr lang="ru-RU" sz="900" dirty="0">
                        <a:effectLst/>
                        <a:latin typeface="Calibri"/>
                        <a:ea typeface="Times New Roman"/>
                        <a:cs typeface="Times New Roman"/>
                      </a:endParaRPr>
                    </a:p>
                  </a:txBody>
                  <a:tcPr marL="114300" marR="114300" marT="0" marB="0"/>
                </a:tc>
                <a:extLst>
                  <a:ext uri="{0D108BD9-81ED-4DB2-BD59-A6C34878D82A}">
                    <a16:rowId xmlns:a16="http://schemas.microsoft.com/office/drawing/2014/main" xmlns="" val="42063930"/>
                  </a:ext>
                </a:extLst>
              </a:tr>
              <a:tr h="164804">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Водоотведение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just">
                        <a:lnSpc>
                          <a:spcPct val="115000"/>
                        </a:lnSpc>
                        <a:spcAft>
                          <a:spcPts val="1000"/>
                        </a:spcAft>
                      </a:pPr>
                      <a:r>
                        <a:rPr lang="ru-RU" sz="900" dirty="0">
                          <a:effectLst/>
                          <a:latin typeface="Times New Roman"/>
                          <a:ea typeface="Times New Roman"/>
                          <a:cs typeface="Times New Roman"/>
                        </a:rPr>
                        <a:t>- водоотведение – возможность строительства локальной канализации.</a:t>
                      </a:r>
                      <a:endParaRPr lang="ru-RU" sz="900" dirty="0">
                        <a:effectLst/>
                        <a:latin typeface="Calibri"/>
                        <a:ea typeface="Times New Roman"/>
                        <a:cs typeface="Times New Roman"/>
                      </a:endParaRPr>
                    </a:p>
                  </a:txBody>
                  <a:tcPr marL="114300" marR="114300" marT="0" marB="0"/>
                </a:tc>
                <a:extLst>
                  <a:ext uri="{0D108BD9-81ED-4DB2-BD59-A6C34878D82A}">
                    <a16:rowId xmlns:a16="http://schemas.microsoft.com/office/drawing/2014/main" xmlns="" val="2032109891"/>
                  </a:ext>
                </a:extLst>
              </a:tr>
            </a:tbl>
          </a:graphicData>
        </a:graphic>
      </p:graphicFrame>
      <p:sp>
        <p:nvSpPr>
          <p:cNvPr id="17" name="TextBox 16"/>
          <p:cNvSpPr txBox="1"/>
          <p:nvPr/>
        </p:nvSpPr>
        <p:spPr>
          <a:xfrm>
            <a:off x="764873" y="36080"/>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18" name="Рисунок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2" name="Прямоугольник 1"/>
          <p:cNvSpPr/>
          <p:nvPr/>
        </p:nvSpPr>
        <p:spPr>
          <a:xfrm>
            <a:off x="6595628" y="2789366"/>
            <a:ext cx="662361" cy="215444"/>
          </a:xfrm>
          <a:prstGeom prst="rect">
            <a:avLst/>
          </a:prstGeom>
        </p:spPr>
        <p:txBody>
          <a:bodyPr wrap="none">
            <a:spAutoFit/>
          </a:bodyPr>
          <a:lstStyle/>
          <a:p>
            <a:pPr defTabSz="755934">
              <a:defRPr/>
            </a:pPr>
            <a:r>
              <a:rPr lang="en-US" sz="800" dirty="0" smtClean="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rPr>
              <a:t>yandex.ru</a:t>
            </a:r>
            <a:endParaRPr lang="ru-RU" sz="80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Прямоугольник 13"/>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pic>
        <p:nvPicPr>
          <p:cNvPr id="16" name="Рисунок 15"/>
          <p:cNvPicPr/>
          <p:nvPr/>
        </p:nvPicPr>
        <p:blipFill>
          <a:blip r:embed="rId5" cstate="print">
            <a:extLst>
              <a:ext uri="{28A0092B-C50C-407E-A947-70E740481C1C}">
                <a14:useLocalDpi xmlns:a14="http://schemas.microsoft.com/office/drawing/2010/main" val="0"/>
              </a:ext>
            </a:extLst>
          </a:blip>
          <a:stretch>
            <a:fillRect/>
          </a:stretch>
        </p:blipFill>
        <p:spPr bwMode="auto">
          <a:xfrm>
            <a:off x="3820615" y="920929"/>
            <a:ext cx="1839777" cy="2210380"/>
          </a:xfrm>
          <a:prstGeom prst="rect">
            <a:avLst/>
          </a:prstGeom>
          <a:noFill/>
          <a:ln>
            <a:noFill/>
          </a:ln>
        </p:spPr>
      </p:pic>
      <p:pic>
        <p:nvPicPr>
          <p:cNvPr id="4" name="Рисунок 3"/>
          <p:cNvPicPr>
            <a:picLocks noChangeAspect="1"/>
          </p:cNvPicPr>
          <p:nvPr/>
        </p:nvPicPr>
        <p:blipFill>
          <a:blip r:embed="rId6"/>
          <a:stretch>
            <a:fillRect/>
          </a:stretch>
        </p:blipFill>
        <p:spPr>
          <a:xfrm>
            <a:off x="5660393" y="1022688"/>
            <a:ext cx="1698278" cy="2124064"/>
          </a:xfrm>
          <a:prstGeom prst="rect">
            <a:avLst/>
          </a:prstGeom>
        </p:spPr>
      </p:pic>
    </p:spTree>
    <p:extLst>
      <p:ext uri="{BB962C8B-B14F-4D97-AF65-F5344CB8AC3E}">
        <p14:creationId xmlns:p14="http://schemas.microsoft.com/office/powerpoint/2010/main" val="22248397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2061031" y="156237"/>
            <a:ext cx="5275491"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Инвестиционные площадки</a:t>
            </a:r>
          </a:p>
        </p:txBody>
      </p:sp>
      <p:sp>
        <p:nvSpPr>
          <p:cNvPr id="15" name="TextBox 14"/>
          <p:cNvSpPr txBox="1"/>
          <p:nvPr/>
        </p:nvSpPr>
        <p:spPr>
          <a:xfrm>
            <a:off x="7117552" y="7190343"/>
            <a:ext cx="431528"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11</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aphicFrame>
        <p:nvGraphicFramePr>
          <p:cNvPr id="19" name="Таблица 18"/>
          <p:cNvGraphicFramePr>
            <a:graphicFrameLocks noGrp="1"/>
          </p:cNvGraphicFramePr>
          <p:nvPr>
            <p:extLst>
              <p:ext uri="{D42A27DB-BD31-4B8C-83A1-F6EECF244321}">
                <p14:modId xmlns:p14="http://schemas.microsoft.com/office/powerpoint/2010/main" val="2498134831"/>
              </p:ext>
            </p:extLst>
          </p:nvPr>
        </p:nvGraphicFramePr>
        <p:xfrm>
          <a:off x="168295" y="1068364"/>
          <a:ext cx="7224722" cy="2122750"/>
        </p:xfrm>
        <a:graphic>
          <a:graphicData uri="http://schemas.openxmlformats.org/drawingml/2006/table">
            <a:tbl>
              <a:tblPr>
                <a:tableStyleId>{BDBED569-4797-4DF1-A0F4-6AAB3CD982D8}</a:tableStyleId>
              </a:tblPr>
              <a:tblGrid>
                <a:gridCol w="3668209">
                  <a:extLst>
                    <a:ext uri="{9D8B030D-6E8A-4147-A177-3AD203B41FA5}">
                      <a16:colId xmlns:a16="http://schemas.microsoft.com/office/drawing/2014/main" xmlns="" val="4165441938"/>
                    </a:ext>
                  </a:extLst>
                </a:gridCol>
                <a:gridCol w="3556513">
                  <a:extLst>
                    <a:ext uri="{9D8B030D-6E8A-4147-A177-3AD203B41FA5}">
                      <a16:colId xmlns:a16="http://schemas.microsoft.com/office/drawing/2014/main" xmlns="" val="1779954494"/>
                    </a:ext>
                  </a:extLst>
                </a:gridCol>
              </a:tblGrid>
              <a:tr h="553054">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67-09-19</a:t>
                      </a:r>
                    </a:p>
                  </a:txBody>
                  <a:tcPr>
                    <a:solidFill>
                      <a:srgbClr val="D1FFFF"/>
                    </a:solidFill>
                  </a:tcPr>
                </a:tc>
                <a:tc rowSpan="2">
                  <a:txBody>
                    <a:bodyPr/>
                    <a:lstStyle/>
                    <a:p>
                      <a:pPr algn="ctr"/>
                      <a:endPar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2951530806"/>
                  </a:ext>
                </a:extLst>
              </a:tr>
              <a:tr h="1569696">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p>
                    <a:p>
                      <a:pPr marL="0" indent="180975" algn="just"/>
                      <a:endParaRPr lang="en-US" sz="1100" dirty="0" smtClean="0">
                        <a:latin typeface="Open Sans" panose="020B0606030504020204" pitchFamily="34" charset="0"/>
                        <a:ea typeface="Open Sans" panose="020B0606030504020204" pitchFamily="34" charset="0"/>
                        <a:cs typeface="Open Sans" panose="020B0606030504020204" pitchFamily="34" charset="0"/>
                      </a:endParaRP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Ершичский муниципальный</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округ</a:t>
                      </a:r>
                      <a:r>
                        <a:rPr lang="ru-RU" sz="1100" dirty="0" smtClean="0">
                          <a:latin typeface="Open Sans" panose="020B0606030504020204" pitchFamily="34" charset="0"/>
                          <a:ea typeface="Open Sans" panose="020B0606030504020204" pitchFamily="34" charset="0"/>
                          <a:cs typeface="Open Sans" panose="020B0606030504020204" pitchFamily="34" charset="0"/>
                        </a:rPr>
                        <a:t>;</a:t>
                      </a: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расстояние до г. Москвы: 390</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к</a:t>
                      </a:r>
                      <a:r>
                        <a:rPr lang="ru-RU" sz="1100" dirty="0" smtClean="0">
                          <a:latin typeface="Open Sans" panose="020B0606030504020204" pitchFamily="34" charset="0"/>
                          <a:ea typeface="Open Sans" panose="020B0606030504020204" pitchFamily="34" charset="0"/>
                          <a:cs typeface="Open Sans" panose="020B0606030504020204" pitchFamily="34" charset="0"/>
                        </a:rPr>
                        <a:t>м;</a:t>
                      </a: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расстояние до г. Смоленска:</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135 к</a:t>
                      </a:r>
                      <a:r>
                        <a:rPr lang="ru-RU" sz="1100" dirty="0" smtClean="0">
                          <a:latin typeface="Open Sans" panose="020B0606030504020204" pitchFamily="34" charset="0"/>
                          <a:ea typeface="Open Sans" panose="020B0606030504020204" pitchFamily="34" charset="0"/>
                          <a:cs typeface="Open Sans" panose="020B0606030504020204" pitchFamily="34" charset="0"/>
                        </a:rPr>
                        <a:t>м;</a:t>
                      </a:r>
                    </a:p>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415780204"/>
                  </a:ext>
                </a:extLst>
              </a:tr>
            </a:tbl>
          </a:graphicData>
        </a:graphic>
      </p:graphicFrame>
      <p:graphicFrame>
        <p:nvGraphicFramePr>
          <p:cNvPr id="22" name="Таблица 21"/>
          <p:cNvGraphicFramePr>
            <a:graphicFrameLocks noGrp="1"/>
          </p:cNvGraphicFramePr>
          <p:nvPr>
            <p:extLst>
              <p:ext uri="{D42A27DB-BD31-4B8C-83A1-F6EECF244321}">
                <p14:modId xmlns:p14="http://schemas.microsoft.com/office/powerpoint/2010/main" val="3916354237"/>
              </p:ext>
            </p:extLst>
          </p:nvPr>
        </p:nvGraphicFramePr>
        <p:xfrm>
          <a:off x="339240" y="6178369"/>
          <a:ext cx="5931421" cy="365760"/>
        </p:xfrm>
        <a:graphic>
          <a:graphicData uri="http://schemas.openxmlformats.org/drawingml/2006/table">
            <a:tbl>
              <a:tblPr>
                <a:tableStyleId>{BDBED569-4797-4DF1-A0F4-6AAB3CD982D8}</a:tableStyleId>
              </a:tblPr>
              <a:tblGrid>
                <a:gridCol w="2610497">
                  <a:extLst>
                    <a:ext uri="{9D8B030D-6E8A-4147-A177-3AD203B41FA5}">
                      <a16:colId xmlns:a16="http://schemas.microsoft.com/office/drawing/2014/main" xmlns="" val="4165441938"/>
                    </a:ext>
                  </a:extLst>
                </a:gridCol>
                <a:gridCol w="3320924">
                  <a:extLst>
                    <a:ext uri="{9D8B030D-6E8A-4147-A177-3AD203B41FA5}">
                      <a16:colId xmlns:a16="http://schemas.microsoft.com/office/drawing/2014/main" xmlns="" val="1772052304"/>
                    </a:ext>
                  </a:extLst>
                </a:gridCol>
              </a:tblGrid>
              <a:tr h="228600">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Подъездные</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пути</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r>
                        <a:rPr lang="ru-RU" sz="900" kern="1200" dirty="0" smtClean="0">
                          <a:solidFill>
                            <a:schemeClr val="tx1"/>
                          </a:solidFill>
                          <a:effectLst/>
                          <a:latin typeface="+mn-lt"/>
                          <a:ea typeface="+mn-ea"/>
                          <a:cs typeface="+mn-cs"/>
                        </a:rPr>
                        <a:t>Рославль – Ершичи 66К-18- (0.3 км)</a:t>
                      </a:r>
                    </a:p>
                    <a:p>
                      <a:r>
                        <a:rPr lang="ru-RU" sz="900" kern="1200" dirty="0" smtClean="0">
                          <a:solidFill>
                            <a:schemeClr val="tx1"/>
                          </a:solidFill>
                          <a:effectLst/>
                          <a:latin typeface="+mn-lt"/>
                          <a:ea typeface="+mn-ea"/>
                          <a:cs typeface="+mn-cs"/>
                        </a:rPr>
                        <a:t>Двухполосные, асфальтовые дороги, без ограничения</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3" name="Таблица 22"/>
          <p:cNvGraphicFramePr>
            <a:graphicFrameLocks noGrp="1"/>
          </p:cNvGraphicFramePr>
          <p:nvPr>
            <p:extLst>
              <p:ext uri="{D42A27DB-BD31-4B8C-83A1-F6EECF244321}">
                <p14:modId xmlns:p14="http://schemas.microsoft.com/office/powerpoint/2010/main" val="25261521"/>
              </p:ext>
            </p:extLst>
          </p:nvPr>
        </p:nvGraphicFramePr>
        <p:xfrm>
          <a:off x="339240" y="6563940"/>
          <a:ext cx="5931421" cy="243840"/>
        </p:xfrm>
        <a:graphic>
          <a:graphicData uri="http://schemas.openxmlformats.org/drawingml/2006/table">
            <a:tbl>
              <a:tblPr>
                <a:tableStyleId>{BDBED569-4797-4DF1-A0F4-6AAB3CD982D8}</a:tableStyleId>
              </a:tblPr>
              <a:tblGrid>
                <a:gridCol w="2613004">
                  <a:extLst>
                    <a:ext uri="{9D8B030D-6E8A-4147-A177-3AD203B41FA5}">
                      <a16:colId xmlns:a16="http://schemas.microsoft.com/office/drawing/2014/main" xmlns="" val="4165441938"/>
                    </a:ext>
                  </a:extLst>
                </a:gridCol>
                <a:gridCol w="3318417">
                  <a:extLst>
                    <a:ext uri="{9D8B030D-6E8A-4147-A177-3AD203B41FA5}">
                      <a16:colId xmlns:a16="http://schemas.microsoft.com/office/drawing/2014/main" xmlns="" val="1575495227"/>
                    </a:ext>
                  </a:extLst>
                </a:gridCol>
              </a:tblGrid>
              <a:tr h="233111">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Условия предоставления</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b="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Аренда,</a:t>
                      </a:r>
                      <a:r>
                        <a:rPr lang="ru-RU" sz="900" b="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покупка (по согласованию.)</a:t>
                      </a:r>
                      <a:endParaRPr lang="ru-RU" sz="900" b="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4" name="Таблица 23"/>
          <p:cNvGraphicFramePr>
            <a:graphicFrameLocks noGrp="1"/>
          </p:cNvGraphicFramePr>
          <p:nvPr>
            <p:extLst>
              <p:ext uri="{D42A27DB-BD31-4B8C-83A1-F6EECF244321}">
                <p14:modId xmlns:p14="http://schemas.microsoft.com/office/powerpoint/2010/main" val="2751426301"/>
              </p:ext>
            </p:extLst>
          </p:nvPr>
        </p:nvGraphicFramePr>
        <p:xfrm>
          <a:off x="168296" y="3191597"/>
          <a:ext cx="7224723" cy="1051560"/>
        </p:xfrm>
        <a:graphic>
          <a:graphicData uri="http://schemas.openxmlformats.org/drawingml/2006/table">
            <a:tbl>
              <a:tblPr>
                <a:tableStyleId>{BDBED569-4797-4DF1-A0F4-6AAB3CD982D8}</a:tableStyleId>
              </a:tblPr>
              <a:tblGrid>
                <a:gridCol w="1465296">
                  <a:extLst>
                    <a:ext uri="{9D8B030D-6E8A-4147-A177-3AD203B41FA5}">
                      <a16:colId xmlns:a16="http://schemas.microsoft.com/office/drawing/2014/main" xmlns="" val="4165441938"/>
                    </a:ext>
                  </a:extLst>
                </a:gridCol>
                <a:gridCol w="2214508">
                  <a:extLst>
                    <a:ext uri="{9D8B030D-6E8A-4147-A177-3AD203B41FA5}">
                      <a16:colId xmlns:a16="http://schemas.microsoft.com/office/drawing/2014/main" xmlns="" val="3330051727"/>
                    </a:ext>
                  </a:extLst>
                </a:gridCol>
                <a:gridCol w="3544919">
                  <a:extLst>
                    <a:ext uri="{9D8B030D-6E8A-4147-A177-3AD203B41FA5}">
                      <a16:colId xmlns:a16="http://schemas.microsoft.com/office/drawing/2014/main" xmlns="" val="2995895153"/>
                    </a:ext>
                  </a:extLst>
                </a:gridCol>
              </a:tblGrid>
              <a:tr h="164341">
                <a:tc rowSpan="4">
                  <a:txBody>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Характеристика</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участка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Площадь</a:t>
                      </a:r>
                      <a:endParaRPr lang="ru-RU" sz="900" b="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l"/>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2</a:t>
                      </a:r>
                      <a:r>
                        <a:rPr lang="en-US" sz="900" dirty="0" smtClean="0">
                          <a:solidFill>
                            <a:schemeClr val="tx1"/>
                          </a:solidFill>
                          <a:latin typeface="Open Sans"/>
                          <a:ea typeface="Open Sans" panose="020B0606030504020204" pitchFamily="34" charset="0"/>
                          <a:cs typeface="Open Sans" panose="020B0606030504020204" pitchFamily="34" charset="0"/>
                        </a:rPr>
                        <a:t>,</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7</a:t>
                      </a:r>
                      <a:r>
                        <a:rPr lang="en-US" sz="900" baseline="0" dirty="0" smtClean="0">
                          <a:solidFill>
                            <a:schemeClr val="tx1"/>
                          </a:solidFill>
                          <a:latin typeface="Open Sans"/>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га</a:t>
                      </a:r>
                      <a:endParaRPr lang="ru-RU" sz="9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2951530806"/>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Категория</a:t>
                      </a:r>
                      <a:r>
                        <a:rPr lang="ru-RU" sz="900" b="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земли</a:t>
                      </a:r>
                      <a:endPar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kern="1200" dirty="0" smtClean="0">
                          <a:solidFill>
                            <a:schemeClr val="tx1"/>
                          </a:solidFill>
                          <a:effectLst/>
                          <a:latin typeface="+mn-lt"/>
                          <a:ea typeface="+mn-ea"/>
                          <a:cs typeface="+mn-cs"/>
                        </a:rPr>
                        <a:t>Земли</a:t>
                      </a:r>
                      <a:r>
                        <a:rPr lang="en-US" sz="900" kern="1200" dirty="0" smtClean="0">
                          <a:solidFill>
                            <a:schemeClr val="tx1"/>
                          </a:solidFill>
                          <a:effectLst/>
                          <a:latin typeface="+mn-lt"/>
                          <a:ea typeface="+mn-ea"/>
                          <a:cs typeface="+mn-cs"/>
                        </a:rPr>
                        <a:t> </a:t>
                      </a:r>
                      <a:r>
                        <a:rPr lang="ru-RU" sz="900" kern="1200" dirty="0" smtClean="0">
                          <a:solidFill>
                            <a:schemeClr val="tx1"/>
                          </a:solidFill>
                          <a:effectLst/>
                          <a:latin typeface="+mn-lt"/>
                          <a:ea typeface="+mn-ea"/>
                          <a:cs typeface="+mn-cs"/>
                        </a:rPr>
                        <a:t>промышленности, для производственной деятельности</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3113957651"/>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Форма собственности</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частная</a:t>
                      </a:r>
                    </a:p>
                  </a:txBody>
                  <a:tcPr anchor="ctr"/>
                </a:tc>
                <a:extLst>
                  <a:ext uri="{0D108BD9-81ED-4DB2-BD59-A6C34878D82A}">
                    <a16:rowId xmlns:a16="http://schemas.microsoft.com/office/drawing/2014/main" xmlns="" val="42063930"/>
                  </a:ext>
                </a:extLst>
              </a:tr>
              <a:tr h="302346">
                <a:tc vMerge="1">
                  <a:txBody>
                    <a:bodyPr/>
                    <a:lstStyle/>
                    <a:p>
                      <a:pPr algn="ct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Приоритетное направление использования</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Для производственной деятельности</a:t>
                      </a:r>
                    </a:p>
                  </a:txBody>
                  <a:tcPr anchor="ctr"/>
                </a:tc>
                <a:extLst>
                  <a:ext uri="{0D108BD9-81ED-4DB2-BD59-A6C34878D82A}">
                    <a16:rowId xmlns:a16="http://schemas.microsoft.com/office/drawing/2014/main" xmlns="" val="10003"/>
                  </a:ext>
                </a:extLst>
              </a:tr>
            </a:tbl>
          </a:graphicData>
        </a:graphic>
      </p:graphicFrame>
      <p:graphicFrame>
        <p:nvGraphicFramePr>
          <p:cNvPr id="34" name="Таблица 33"/>
          <p:cNvGraphicFramePr>
            <a:graphicFrameLocks noGrp="1"/>
          </p:cNvGraphicFramePr>
          <p:nvPr>
            <p:extLst>
              <p:ext uri="{D42A27DB-BD31-4B8C-83A1-F6EECF244321}">
                <p14:modId xmlns:p14="http://schemas.microsoft.com/office/powerpoint/2010/main" val="2809787061"/>
              </p:ext>
            </p:extLst>
          </p:nvPr>
        </p:nvGraphicFramePr>
        <p:xfrm>
          <a:off x="196850" y="4260038"/>
          <a:ext cx="7194550" cy="1884335"/>
        </p:xfrm>
        <a:graphic>
          <a:graphicData uri="http://schemas.openxmlformats.org/drawingml/2006/table">
            <a:tbl>
              <a:tblPr>
                <a:tableStyleId>{BDBED569-4797-4DF1-A0F4-6AAB3CD982D8}</a:tableStyleId>
              </a:tblPr>
              <a:tblGrid>
                <a:gridCol w="1432623">
                  <a:extLst>
                    <a:ext uri="{9D8B030D-6E8A-4147-A177-3AD203B41FA5}">
                      <a16:colId xmlns:a16="http://schemas.microsoft.com/office/drawing/2014/main" xmlns="" val="4165441938"/>
                    </a:ext>
                  </a:extLst>
                </a:gridCol>
                <a:gridCol w="1450161">
                  <a:extLst>
                    <a:ext uri="{9D8B030D-6E8A-4147-A177-3AD203B41FA5}">
                      <a16:colId xmlns:a16="http://schemas.microsoft.com/office/drawing/2014/main" xmlns="" val="2407449417"/>
                    </a:ext>
                  </a:extLst>
                </a:gridCol>
                <a:gridCol w="4311766">
                  <a:extLst>
                    <a:ext uri="{9D8B030D-6E8A-4147-A177-3AD203B41FA5}">
                      <a16:colId xmlns:a16="http://schemas.microsoft.com/office/drawing/2014/main" xmlns="" val="2693098453"/>
                    </a:ext>
                  </a:extLst>
                </a:gridCol>
              </a:tblGrid>
              <a:tr h="267278">
                <a:tc rowSpan="4">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Инженерная</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инфраструктура</a:t>
                      </a: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Электроснабжение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r>
                        <a:rPr lang="ru-RU" sz="900" kern="1200" dirty="0" smtClean="0">
                          <a:solidFill>
                            <a:schemeClr val="tx1"/>
                          </a:solidFill>
                          <a:effectLst/>
                          <a:latin typeface="+mn-lt"/>
                          <a:ea typeface="+mn-ea"/>
                          <a:cs typeface="+mn-cs"/>
                        </a:rPr>
                        <a:t>Электроэнергия- 2.5 км до подстанции с.</a:t>
                      </a:r>
                      <a:r>
                        <a:rPr lang="en-US" sz="900" kern="1200" dirty="0" smtClean="0">
                          <a:solidFill>
                            <a:schemeClr val="tx1"/>
                          </a:solidFill>
                          <a:effectLst/>
                          <a:latin typeface="+mn-lt"/>
                          <a:ea typeface="+mn-ea"/>
                          <a:cs typeface="+mn-cs"/>
                        </a:rPr>
                        <a:t> </a:t>
                      </a:r>
                      <a:r>
                        <a:rPr lang="ru-RU" sz="900" kern="1200" dirty="0" smtClean="0">
                          <a:solidFill>
                            <a:schemeClr val="tx1"/>
                          </a:solidFill>
                          <a:effectLst/>
                          <a:latin typeface="+mn-lt"/>
                          <a:ea typeface="+mn-ea"/>
                          <a:cs typeface="+mn-cs"/>
                        </a:rPr>
                        <a:t>Ершичи 110/35/10,  1979 года, </a:t>
                      </a:r>
                    </a:p>
                    <a:p>
                      <a:r>
                        <a:rPr lang="ru-RU" sz="900" kern="1200" dirty="0" smtClean="0">
                          <a:solidFill>
                            <a:schemeClr val="tx1"/>
                          </a:solidFill>
                          <a:effectLst/>
                          <a:latin typeface="+mn-lt"/>
                          <a:ea typeface="+mn-ea"/>
                          <a:cs typeface="+mn-cs"/>
                        </a:rPr>
                        <a:t>Существующая нагрузка по замерам 2.75МВа</a:t>
                      </a:r>
                    </a:p>
                    <a:p>
                      <a:r>
                        <a:rPr lang="ru-RU" sz="900" kern="1200" dirty="0" smtClean="0">
                          <a:solidFill>
                            <a:schemeClr val="tx1"/>
                          </a:solidFill>
                          <a:effectLst/>
                          <a:latin typeface="+mn-lt"/>
                          <a:ea typeface="+mn-ea"/>
                          <a:cs typeface="+mn-cs"/>
                        </a:rPr>
                        <a:t>Мощность по договорам на ТП находящихся на исполнении, МВт – 0.0197МВа</a:t>
                      </a:r>
                    </a:p>
                  </a:txBody>
                  <a:tcPr anchor="ctr"/>
                </a:tc>
                <a:extLst>
                  <a:ext uri="{0D108BD9-81ED-4DB2-BD59-A6C34878D82A}">
                    <a16:rowId xmlns:a16="http://schemas.microsoft.com/office/drawing/2014/main" xmlns="" val="10000"/>
                  </a:ext>
                </a:extLst>
              </a:tr>
              <a:tr h="588011">
                <a:tc vMerge="1">
                  <a:txBody>
                    <a:bodyPr/>
                    <a:lstStyle/>
                    <a:p>
                      <a:pPr algn="ct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Газоснабжение</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kern="1200" dirty="0" smtClean="0">
                          <a:solidFill>
                            <a:schemeClr val="tx1"/>
                          </a:solidFill>
                          <a:effectLst/>
                          <a:latin typeface="+mn-lt"/>
                          <a:ea typeface="+mn-ea"/>
                          <a:cs typeface="+mn-cs"/>
                        </a:rPr>
                        <a:t>Газ- На расстоянии 0.5 км,  ДУ 219 газопровод высокого давления, Давление в точке подключения 0.6 МПА</a:t>
                      </a:r>
                    </a:p>
                  </a:txBody>
                  <a:tcPr anchor="ctr"/>
                </a:tc>
                <a:extLst>
                  <a:ext uri="{0D108BD9-81ED-4DB2-BD59-A6C34878D82A}">
                    <a16:rowId xmlns:a16="http://schemas.microsoft.com/office/drawing/2014/main" xmlns="" val="2951530806"/>
                  </a:ext>
                </a:extLst>
              </a:tr>
              <a:tr h="267278">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kern="1200" dirty="0" smtClean="0">
                          <a:solidFill>
                            <a:schemeClr val="tx1"/>
                          </a:solidFill>
                          <a:effectLst/>
                          <a:latin typeface="+mn-lt"/>
                          <a:ea typeface="+mn-ea"/>
                          <a:cs typeface="+mn-cs"/>
                        </a:rPr>
                        <a:t>Водоснабжение не подключено, артезианская скважина(Погружной насос 2.5 м.куб./час .)</a:t>
                      </a:r>
                    </a:p>
                  </a:txBody>
                  <a:tcPr anchor="ctr"/>
                </a:tc>
                <a:extLst>
                  <a:ext uri="{0D108BD9-81ED-4DB2-BD59-A6C34878D82A}">
                    <a16:rowId xmlns:a16="http://schemas.microsoft.com/office/drawing/2014/main" xmlns="" val="42063930"/>
                  </a:ext>
                </a:extLst>
              </a:tr>
              <a:tr h="427644">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Водоотведение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l"/>
                      <a:r>
                        <a:rPr lang="ru-RU" sz="900" kern="1200" dirty="0" smtClean="0">
                          <a:solidFill>
                            <a:schemeClr val="tx1"/>
                          </a:solidFill>
                          <a:effectLst/>
                          <a:latin typeface="+mn-lt"/>
                          <a:ea typeface="+mn-ea"/>
                          <a:cs typeface="+mn-cs"/>
                        </a:rPr>
                        <a:t>Водоотведение - Имеется возможность создания локальной канализации.</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2032109891"/>
                  </a:ext>
                </a:extLst>
              </a:tr>
            </a:tbl>
          </a:graphicData>
        </a:graphic>
      </p:graphicFrame>
      <p:sp>
        <p:nvSpPr>
          <p:cNvPr id="18" name="Прямоугольник 17"/>
          <p:cNvSpPr/>
          <p:nvPr/>
        </p:nvSpPr>
        <p:spPr>
          <a:xfrm>
            <a:off x="6455191" y="2866060"/>
            <a:ext cx="662361" cy="215444"/>
          </a:xfrm>
          <a:prstGeom prst="rect">
            <a:avLst/>
          </a:prstGeom>
        </p:spPr>
        <p:txBody>
          <a:bodyPr wrap="none">
            <a:spAutoFit/>
          </a:bodyPr>
          <a:lstStyle/>
          <a:p>
            <a:pPr defTabSz="755934">
              <a:defRPr/>
            </a:pPr>
            <a:r>
              <a:rPr lang="en-US" sz="800" dirty="0" smtClean="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rPr>
              <a:t>yandex.ru</a:t>
            </a:r>
            <a:endParaRPr lang="ru-RU" sz="80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p:cNvSpPr txBox="1"/>
          <p:nvPr/>
        </p:nvSpPr>
        <p:spPr>
          <a:xfrm>
            <a:off x="764873" y="78602"/>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 </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1" name="Рисунок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16" name="Прямоугольник 15"/>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pic>
        <p:nvPicPr>
          <p:cNvPr id="25" name="Рисунок 24" descr="C:\Users\ДА_Аполлонов\Desktop\схема площадки 67-09-19.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2815" y="1119195"/>
            <a:ext cx="1631922" cy="1976450"/>
          </a:xfrm>
          <a:prstGeom prst="rect">
            <a:avLst/>
          </a:prstGeom>
          <a:noFill/>
          <a:ln>
            <a:noFill/>
          </a:ln>
        </p:spPr>
      </p:pic>
      <p:pic>
        <p:nvPicPr>
          <p:cNvPr id="4" name="Рисунок 3"/>
          <p:cNvPicPr>
            <a:picLocks noChangeAspect="1"/>
          </p:cNvPicPr>
          <p:nvPr/>
        </p:nvPicPr>
        <p:blipFill>
          <a:blip r:embed="rId6"/>
          <a:stretch>
            <a:fillRect/>
          </a:stretch>
        </p:blipFill>
        <p:spPr>
          <a:xfrm>
            <a:off x="5560301" y="1085221"/>
            <a:ext cx="1831099" cy="2072380"/>
          </a:xfrm>
          <a:prstGeom prst="rect">
            <a:avLst/>
          </a:prstGeom>
        </p:spPr>
      </p:pic>
    </p:spTree>
    <p:extLst>
      <p:ext uri="{BB962C8B-B14F-4D97-AF65-F5344CB8AC3E}">
        <p14:creationId xmlns:p14="http://schemas.microsoft.com/office/powerpoint/2010/main" val="16775279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2061031" y="156237"/>
            <a:ext cx="5292371"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Инвестиционные площадки</a:t>
            </a:r>
          </a:p>
        </p:txBody>
      </p:sp>
      <p:sp>
        <p:nvSpPr>
          <p:cNvPr id="15" name="TextBox 14"/>
          <p:cNvSpPr txBox="1"/>
          <p:nvPr/>
        </p:nvSpPr>
        <p:spPr>
          <a:xfrm>
            <a:off x="7134432" y="7190343"/>
            <a:ext cx="431528"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12</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aphicFrame>
        <p:nvGraphicFramePr>
          <p:cNvPr id="19" name="Таблица 18"/>
          <p:cNvGraphicFramePr>
            <a:graphicFrameLocks noGrp="1"/>
          </p:cNvGraphicFramePr>
          <p:nvPr>
            <p:extLst>
              <p:ext uri="{D42A27DB-BD31-4B8C-83A1-F6EECF244321}">
                <p14:modId xmlns:p14="http://schemas.microsoft.com/office/powerpoint/2010/main" val="1776984750"/>
              </p:ext>
            </p:extLst>
          </p:nvPr>
        </p:nvGraphicFramePr>
        <p:xfrm>
          <a:off x="168295" y="1138701"/>
          <a:ext cx="7224722" cy="2089143"/>
        </p:xfrm>
        <a:graphic>
          <a:graphicData uri="http://schemas.openxmlformats.org/drawingml/2006/table">
            <a:tbl>
              <a:tblPr>
                <a:tableStyleId>{BDBED569-4797-4DF1-A0F4-6AAB3CD982D8}</a:tableStyleId>
              </a:tblPr>
              <a:tblGrid>
                <a:gridCol w="3668209">
                  <a:extLst>
                    <a:ext uri="{9D8B030D-6E8A-4147-A177-3AD203B41FA5}">
                      <a16:colId xmlns:a16="http://schemas.microsoft.com/office/drawing/2014/main" xmlns="" val="4165441938"/>
                    </a:ext>
                  </a:extLst>
                </a:gridCol>
                <a:gridCol w="3556513">
                  <a:extLst>
                    <a:ext uri="{9D8B030D-6E8A-4147-A177-3AD203B41FA5}">
                      <a16:colId xmlns:a16="http://schemas.microsoft.com/office/drawing/2014/main" xmlns="" val="1779954494"/>
                    </a:ext>
                  </a:extLst>
                </a:gridCol>
              </a:tblGrid>
              <a:tr h="563739">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67-09-23</a:t>
                      </a:r>
                    </a:p>
                  </a:txBody>
                  <a:tcPr>
                    <a:solidFill>
                      <a:srgbClr val="D1FFFF"/>
                    </a:solidFill>
                  </a:tcPr>
                </a:tc>
                <a:tc rowSpan="2">
                  <a:txBody>
                    <a:bodyPr/>
                    <a:lstStyle/>
                    <a:p>
                      <a:pPr algn="ctr"/>
                      <a:endPar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2951530806"/>
                  </a:ext>
                </a:extLst>
              </a:tr>
              <a:tr h="1525404">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p>
                    <a:p>
                      <a:pPr algn="ctr"/>
                      <a:endParaRPr lang="ru-RU" sz="1400" baseline="0" dirty="0" smtClean="0">
                        <a:solidFill>
                          <a:srgbClr val="007FAC"/>
                        </a:solidFill>
                        <a:latin typeface="Open Sans" panose="020B0606030504020204" pitchFamily="34" charset="0"/>
                        <a:ea typeface="Open Sans" panose="020B0606030504020204" pitchFamily="34" charset="0"/>
                        <a:cs typeface="Open Sans" panose="020B0606030504020204" pitchFamily="34" charset="0"/>
                      </a:endParaRPr>
                    </a:p>
                    <a:p>
                      <a:pPr algn="ctr"/>
                      <a:r>
                        <a:rPr lang="ru-RU" sz="1100" kern="1200" dirty="0" smtClean="0">
                          <a:solidFill>
                            <a:schemeClr val="tx1"/>
                          </a:solidFill>
                          <a:effectLst/>
                          <a:latin typeface="+mn-lt"/>
                          <a:ea typeface="+mn-ea"/>
                          <a:cs typeface="+mn-cs"/>
                        </a:rPr>
                        <a:t>на расстояние 30 км от центра с.Ершичи,   Руханское с.п., юго-восточная часть</a:t>
                      </a:r>
                    </a:p>
                    <a:p>
                      <a:pPr algn="ctr"/>
                      <a:r>
                        <a:rPr lang="ru-RU" sz="1100" kern="1200" dirty="0" smtClean="0">
                          <a:solidFill>
                            <a:schemeClr val="tx1"/>
                          </a:solidFill>
                          <a:effectLst/>
                          <a:latin typeface="+mn-lt"/>
                          <a:ea typeface="+mn-ea"/>
                          <a:cs typeface="+mn-cs"/>
                        </a:rPr>
                        <a:t>-</a:t>
                      </a:r>
                      <a:r>
                        <a:rPr lang="ru-RU" sz="1100" dirty="0" smtClean="0">
                          <a:latin typeface="Open Sans" panose="020B0606030504020204" pitchFamily="34" charset="0"/>
                          <a:ea typeface="Open Sans" panose="020B0606030504020204" pitchFamily="34" charset="0"/>
                          <a:cs typeface="Open Sans" panose="020B0606030504020204" pitchFamily="34" charset="0"/>
                        </a:rPr>
                        <a:t> расстояние до г. Москвы: 430</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a:t>
                      </a:r>
                      <a:r>
                        <a:rPr lang="ru-RU" sz="1100" dirty="0" smtClean="0">
                          <a:latin typeface="Open Sans" panose="020B0606030504020204" pitchFamily="34" charset="0"/>
                          <a:ea typeface="Open Sans" panose="020B0606030504020204" pitchFamily="34" charset="0"/>
                          <a:cs typeface="Open Sans" panose="020B0606030504020204" pitchFamily="34" charset="0"/>
                        </a:rPr>
                        <a:t>км;</a:t>
                      </a: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 расстояние до г. Смоленска:</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170 </a:t>
                      </a:r>
                      <a:r>
                        <a:rPr lang="ru-RU" sz="1100" dirty="0" smtClean="0">
                          <a:latin typeface="Open Sans" panose="020B0606030504020204" pitchFamily="34" charset="0"/>
                          <a:ea typeface="Open Sans" panose="020B0606030504020204" pitchFamily="34" charset="0"/>
                          <a:cs typeface="Open Sans" panose="020B0606030504020204" pitchFamily="34" charset="0"/>
                        </a:rPr>
                        <a:t>км.</a:t>
                      </a: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415780204"/>
                  </a:ext>
                </a:extLst>
              </a:tr>
            </a:tbl>
          </a:graphicData>
        </a:graphic>
      </p:graphicFrame>
      <p:graphicFrame>
        <p:nvGraphicFramePr>
          <p:cNvPr id="22" name="Таблица 21"/>
          <p:cNvGraphicFramePr>
            <a:graphicFrameLocks noGrp="1"/>
          </p:cNvGraphicFramePr>
          <p:nvPr>
            <p:extLst>
              <p:ext uri="{D42A27DB-BD31-4B8C-83A1-F6EECF244321}">
                <p14:modId xmlns:p14="http://schemas.microsoft.com/office/powerpoint/2010/main" val="1949568930"/>
              </p:ext>
            </p:extLst>
          </p:nvPr>
        </p:nvGraphicFramePr>
        <p:xfrm>
          <a:off x="171849" y="5830102"/>
          <a:ext cx="5931421" cy="305499"/>
        </p:xfrm>
        <a:graphic>
          <a:graphicData uri="http://schemas.openxmlformats.org/drawingml/2006/table">
            <a:tbl>
              <a:tblPr>
                <a:tableStyleId>{BDBED569-4797-4DF1-A0F4-6AAB3CD982D8}</a:tableStyleId>
              </a:tblPr>
              <a:tblGrid>
                <a:gridCol w="2610497">
                  <a:extLst>
                    <a:ext uri="{9D8B030D-6E8A-4147-A177-3AD203B41FA5}">
                      <a16:colId xmlns:a16="http://schemas.microsoft.com/office/drawing/2014/main" xmlns="" val="4165441938"/>
                    </a:ext>
                  </a:extLst>
                </a:gridCol>
                <a:gridCol w="3320924">
                  <a:extLst>
                    <a:ext uri="{9D8B030D-6E8A-4147-A177-3AD203B41FA5}">
                      <a16:colId xmlns:a16="http://schemas.microsoft.com/office/drawing/2014/main" xmlns="" val="1772052304"/>
                    </a:ext>
                  </a:extLst>
                </a:gridCol>
              </a:tblGrid>
              <a:tr h="228600">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Подъездные</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пути</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just">
                        <a:lnSpc>
                          <a:spcPct val="115000"/>
                        </a:lnSpc>
                        <a:spcAft>
                          <a:spcPts val="1000"/>
                        </a:spcAft>
                      </a:pPr>
                      <a:r>
                        <a:rPr lang="ru-RU" sz="900" dirty="0">
                          <a:effectLst/>
                          <a:latin typeface="Times New Roman"/>
                          <a:ea typeface="Times New Roman"/>
                          <a:cs typeface="Times New Roman"/>
                        </a:rPr>
                        <a:t>- автодорога Рославль-Ершичи (66А-18) в 30 км., к участкам примыкает грунтовая дорога;</a:t>
                      </a:r>
                      <a:endParaRPr lang="ru-RU" sz="900" dirty="0">
                        <a:effectLst/>
                        <a:latin typeface="Calibri"/>
                        <a:ea typeface="Times New Roman"/>
                        <a:cs typeface="Times New Roman"/>
                      </a:endParaRPr>
                    </a:p>
                  </a:txBody>
                  <a:tcPr marL="114300" marR="114300" marT="0" marB="0">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3" name="Таблица 22"/>
          <p:cNvGraphicFramePr>
            <a:graphicFrameLocks noGrp="1"/>
          </p:cNvGraphicFramePr>
          <p:nvPr>
            <p:extLst>
              <p:ext uri="{D42A27DB-BD31-4B8C-83A1-F6EECF244321}">
                <p14:modId xmlns:p14="http://schemas.microsoft.com/office/powerpoint/2010/main" val="4049169059"/>
              </p:ext>
            </p:extLst>
          </p:nvPr>
        </p:nvGraphicFramePr>
        <p:xfrm>
          <a:off x="178398" y="6159500"/>
          <a:ext cx="5931421" cy="243840"/>
        </p:xfrm>
        <a:graphic>
          <a:graphicData uri="http://schemas.openxmlformats.org/drawingml/2006/table">
            <a:tbl>
              <a:tblPr>
                <a:tableStyleId>{BDBED569-4797-4DF1-A0F4-6AAB3CD982D8}</a:tableStyleId>
              </a:tblPr>
              <a:tblGrid>
                <a:gridCol w="2570161">
                  <a:extLst>
                    <a:ext uri="{9D8B030D-6E8A-4147-A177-3AD203B41FA5}">
                      <a16:colId xmlns:a16="http://schemas.microsoft.com/office/drawing/2014/main" xmlns="" val="4165441938"/>
                    </a:ext>
                  </a:extLst>
                </a:gridCol>
                <a:gridCol w="3361260">
                  <a:extLst>
                    <a:ext uri="{9D8B030D-6E8A-4147-A177-3AD203B41FA5}">
                      <a16:colId xmlns:a16="http://schemas.microsoft.com/office/drawing/2014/main" xmlns="" val="1575495227"/>
                    </a:ext>
                  </a:extLst>
                </a:gridCol>
              </a:tblGrid>
              <a:tr h="173332">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Условия предоставления</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rPr>
                        <a:t>Аренда,</a:t>
                      </a:r>
                      <a:r>
                        <a:rPr lang="ru-RU" sz="900" baseline="0" dirty="0" smtClean="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rPr>
                        <a:t> выкуп по кадастровой стоиморсти.</a:t>
                      </a:r>
                      <a:endParaRPr lang="ru-RU" sz="900" dirty="0" smtClean="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4" name="Таблица 23"/>
          <p:cNvGraphicFramePr>
            <a:graphicFrameLocks noGrp="1"/>
          </p:cNvGraphicFramePr>
          <p:nvPr>
            <p:extLst>
              <p:ext uri="{D42A27DB-BD31-4B8C-83A1-F6EECF244321}">
                <p14:modId xmlns:p14="http://schemas.microsoft.com/office/powerpoint/2010/main" val="642816384"/>
              </p:ext>
            </p:extLst>
          </p:nvPr>
        </p:nvGraphicFramePr>
        <p:xfrm>
          <a:off x="168296" y="3231790"/>
          <a:ext cx="7224723" cy="1051560"/>
        </p:xfrm>
        <a:graphic>
          <a:graphicData uri="http://schemas.openxmlformats.org/drawingml/2006/table">
            <a:tbl>
              <a:tblPr>
                <a:tableStyleId>{BDBED569-4797-4DF1-A0F4-6AAB3CD982D8}</a:tableStyleId>
              </a:tblPr>
              <a:tblGrid>
                <a:gridCol w="1465296">
                  <a:extLst>
                    <a:ext uri="{9D8B030D-6E8A-4147-A177-3AD203B41FA5}">
                      <a16:colId xmlns:a16="http://schemas.microsoft.com/office/drawing/2014/main" xmlns="" val="4165441938"/>
                    </a:ext>
                  </a:extLst>
                </a:gridCol>
                <a:gridCol w="2214508">
                  <a:extLst>
                    <a:ext uri="{9D8B030D-6E8A-4147-A177-3AD203B41FA5}">
                      <a16:colId xmlns:a16="http://schemas.microsoft.com/office/drawing/2014/main" xmlns="" val="3330051727"/>
                    </a:ext>
                  </a:extLst>
                </a:gridCol>
                <a:gridCol w="3544919">
                  <a:extLst>
                    <a:ext uri="{9D8B030D-6E8A-4147-A177-3AD203B41FA5}">
                      <a16:colId xmlns:a16="http://schemas.microsoft.com/office/drawing/2014/main" xmlns="" val="2995895153"/>
                    </a:ext>
                  </a:extLst>
                </a:gridCol>
              </a:tblGrid>
              <a:tr h="164341">
                <a:tc rowSpan="4">
                  <a:txBody>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Характеристика</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участка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Площадь помещений</a:t>
                      </a:r>
                      <a:endParaRPr lang="ru-RU" sz="900" b="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l"/>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80,4</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га</a:t>
                      </a:r>
                      <a:endParaRPr lang="ru-RU" sz="9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2951530806"/>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Категория</a:t>
                      </a:r>
                      <a:r>
                        <a:rPr lang="ru-RU" sz="900" b="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земли</a:t>
                      </a:r>
                      <a:endPar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Земли</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сельскохозяйственного назначения</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3113957651"/>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Форма собственности</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частная</a:t>
                      </a:r>
                    </a:p>
                  </a:txBody>
                  <a:tcPr anchor="ctr"/>
                </a:tc>
                <a:extLst>
                  <a:ext uri="{0D108BD9-81ED-4DB2-BD59-A6C34878D82A}">
                    <a16:rowId xmlns:a16="http://schemas.microsoft.com/office/drawing/2014/main" xmlns="" val="42063930"/>
                  </a:ext>
                </a:extLst>
              </a:tr>
              <a:tr h="302346">
                <a:tc vMerge="1">
                  <a:txBody>
                    <a:bodyPr/>
                    <a:lstStyle/>
                    <a:p>
                      <a:pPr algn="ct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Приоритетное направление использования</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Производственная</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деятельность</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10003"/>
                  </a:ext>
                </a:extLst>
              </a:tr>
            </a:tbl>
          </a:graphicData>
        </a:graphic>
      </p:graphicFrame>
      <p:graphicFrame>
        <p:nvGraphicFramePr>
          <p:cNvPr id="34" name="Таблица 33"/>
          <p:cNvGraphicFramePr>
            <a:graphicFrameLocks noGrp="1"/>
          </p:cNvGraphicFramePr>
          <p:nvPr>
            <p:extLst>
              <p:ext uri="{D42A27DB-BD31-4B8C-83A1-F6EECF244321}">
                <p14:modId xmlns:p14="http://schemas.microsoft.com/office/powerpoint/2010/main" val="2561295516"/>
              </p:ext>
            </p:extLst>
          </p:nvPr>
        </p:nvGraphicFramePr>
        <p:xfrm>
          <a:off x="168296" y="4277484"/>
          <a:ext cx="6521262" cy="1445545"/>
        </p:xfrm>
        <a:graphic>
          <a:graphicData uri="http://schemas.openxmlformats.org/drawingml/2006/table">
            <a:tbl>
              <a:tblPr>
                <a:tableStyleId>{BDBED569-4797-4DF1-A0F4-6AAB3CD982D8}</a:tableStyleId>
              </a:tblPr>
              <a:tblGrid>
                <a:gridCol w="1298554">
                  <a:extLst>
                    <a:ext uri="{9D8B030D-6E8A-4147-A177-3AD203B41FA5}">
                      <a16:colId xmlns:a16="http://schemas.microsoft.com/office/drawing/2014/main" xmlns="" val="4165441938"/>
                    </a:ext>
                  </a:extLst>
                </a:gridCol>
                <a:gridCol w="1314450">
                  <a:extLst>
                    <a:ext uri="{9D8B030D-6E8A-4147-A177-3AD203B41FA5}">
                      <a16:colId xmlns:a16="http://schemas.microsoft.com/office/drawing/2014/main" xmlns="" val="2407449417"/>
                    </a:ext>
                  </a:extLst>
                </a:gridCol>
                <a:gridCol w="3908258">
                  <a:extLst>
                    <a:ext uri="{9D8B030D-6E8A-4147-A177-3AD203B41FA5}">
                      <a16:colId xmlns:a16="http://schemas.microsoft.com/office/drawing/2014/main" xmlns="" val="2693098453"/>
                    </a:ext>
                  </a:extLst>
                </a:gridCol>
              </a:tblGrid>
              <a:tr h="394326">
                <a:tc rowSpan="4">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Инженерная</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инфраструктура</a:t>
                      </a: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Электроснабжение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l"/>
                      <a:r>
                        <a:rPr lang="ru-RU" sz="900" kern="1200" dirty="0" smtClean="0">
                          <a:solidFill>
                            <a:schemeClr val="tx1"/>
                          </a:solidFill>
                          <a:effectLst/>
                          <a:latin typeface="+mn-lt"/>
                          <a:ea typeface="+mn-ea"/>
                          <a:cs typeface="+mn-cs"/>
                        </a:rPr>
                        <a:t>- электроснабжение –  ПС Корсики 110/35/10 Резерв 7.73Мва 0,5 км</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10000"/>
                  </a:ext>
                </a:extLst>
              </a:tr>
              <a:tr h="342315">
                <a:tc vMerge="1">
                  <a:txBody>
                    <a:bodyPr/>
                    <a:lstStyle/>
                    <a:p>
                      <a:pPr algn="ct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Газоснабжение</a:t>
                      </a:r>
                    </a:p>
                  </a:txBody>
                  <a:tcPr anchor="ctr"/>
                </a:tc>
                <a:tc>
                  <a:txBody>
                    <a:bodyPr/>
                    <a:lstStyle/>
                    <a:p>
                      <a:pPr algn="just">
                        <a:lnSpc>
                          <a:spcPct val="115000"/>
                        </a:lnSpc>
                        <a:spcAft>
                          <a:spcPts val="1000"/>
                        </a:spcAft>
                      </a:pPr>
                      <a:r>
                        <a:rPr lang="ru-RU" sz="900" dirty="0">
                          <a:effectLst/>
                          <a:latin typeface="Times New Roman"/>
                          <a:ea typeface="Times New Roman"/>
                          <a:cs typeface="Times New Roman"/>
                        </a:rPr>
                        <a:t>- газоснабжение - </a:t>
                      </a:r>
                      <a:r>
                        <a:rPr lang="ru-RU" sz="900" dirty="0">
                          <a:effectLst/>
                          <a:latin typeface="Calibri"/>
                          <a:ea typeface="Times New Roman"/>
                          <a:cs typeface="Times New Roman"/>
                        </a:rPr>
                        <a:t> </a:t>
                      </a:r>
                      <a:r>
                        <a:rPr lang="ru-RU" sz="900" dirty="0">
                          <a:solidFill>
                            <a:srgbClr val="FF0000"/>
                          </a:solidFill>
                          <a:effectLst/>
                          <a:latin typeface="Calibri"/>
                          <a:ea typeface="Times New Roman"/>
                          <a:cs typeface="Times New Roman"/>
                        </a:rPr>
                        <a:t> </a:t>
                      </a:r>
                      <a:r>
                        <a:rPr lang="ru-RU" sz="900" dirty="0">
                          <a:effectLst/>
                          <a:latin typeface="Times New Roman"/>
                          <a:ea typeface="Times New Roman"/>
                          <a:cs typeface="Times New Roman"/>
                        </a:rPr>
                        <a:t>Точка подключения находится в 0,5 км от  объекта в д.Корсики    Ду 219(0.6МПа). </a:t>
                      </a:r>
                      <a:endParaRPr lang="ru-RU" sz="900" dirty="0">
                        <a:effectLst/>
                        <a:latin typeface="Calibri"/>
                        <a:ea typeface="Times New Roman"/>
                        <a:cs typeface="Times New Roman"/>
                      </a:endParaRPr>
                    </a:p>
                  </a:txBody>
                  <a:tcPr marL="114300" marR="114300" marT="0" marB="0"/>
                </a:tc>
                <a:extLst>
                  <a:ext uri="{0D108BD9-81ED-4DB2-BD59-A6C34878D82A}">
                    <a16:rowId xmlns:a16="http://schemas.microsoft.com/office/drawing/2014/main" xmlns="" val="2951530806"/>
                  </a:ext>
                </a:extLst>
              </a:tr>
              <a:tr h="354452">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l"/>
                      <a:r>
                        <a:rPr lang="ru-RU" sz="900" kern="1200" dirty="0" smtClean="0">
                          <a:solidFill>
                            <a:schemeClr val="tx1"/>
                          </a:solidFill>
                          <a:effectLst/>
                          <a:latin typeface="+mn-lt"/>
                          <a:ea typeface="+mn-ea"/>
                          <a:cs typeface="+mn-cs"/>
                        </a:rPr>
                        <a:t>имеется возможность подключения; </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42063930"/>
                  </a:ext>
                </a:extLst>
              </a:tr>
              <a:tr h="354452">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Водоотведение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just">
                        <a:lnSpc>
                          <a:spcPct val="115000"/>
                        </a:lnSpc>
                        <a:spcAft>
                          <a:spcPts val="1000"/>
                        </a:spcAft>
                      </a:pPr>
                      <a:r>
                        <a:rPr lang="ru-RU" sz="900" dirty="0">
                          <a:effectLst/>
                          <a:latin typeface="Times New Roman"/>
                          <a:ea typeface="Times New Roman"/>
                          <a:cs typeface="Times New Roman"/>
                        </a:rPr>
                        <a:t>имеется возможность создания локальной канализации.</a:t>
                      </a:r>
                      <a:endParaRPr lang="ru-RU" sz="900" dirty="0">
                        <a:effectLst/>
                        <a:latin typeface="Calibri"/>
                        <a:ea typeface="Times New Roman"/>
                        <a:cs typeface="Times New Roman"/>
                      </a:endParaRPr>
                    </a:p>
                  </a:txBody>
                  <a:tcPr marL="114300" marR="114300" marT="0" marB="0"/>
                </a:tc>
                <a:extLst>
                  <a:ext uri="{0D108BD9-81ED-4DB2-BD59-A6C34878D82A}">
                    <a16:rowId xmlns:a16="http://schemas.microsoft.com/office/drawing/2014/main" xmlns="" val="2032109891"/>
                  </a:ext>
                </a:extLst>
              </a:tr>
            </a:tbl>
          </a:graphicData>
        </a:graphic>
      </p:graphicFrame>
      <p:sp>
        <p:nvSpPr>
          <p:cNvPr id="17" name="Прямоугольник 16"/>
          <p:cNvSpPr/>
          <p:nvPr/>
        </p:nvSpPr>
        <p:spPr>
          <a:xfrm>
            <a:off x="6595628" y="2955362"/>
            <a:ext cx="662361" cy="215444"/>
          </a:xfrm>
          <a:prstGeom prst="rect">
            <a:avLst/>
          </a:prstGeom>
        </p:spPr>
        <p:txBody>
          <a:bodyPr wrap="none">
            <a:spAutoFit/>
          </a:bodyPr>
          <a:lstStyle/>
          <a:p>
            <a:pPr defTabSz="755934">
              <a:defRPr/>
            </a:pPr>
            <a:r>
              <a:rPr lang="en-US" sz="800" dirty="0" smtClean="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rPr>
              <a:t>yandex.ru</a:t>
            </a:r>
            <a:endParaRPr lang="ru-RU" sz="80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764874" y="167925"/>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0" name="Рисунок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14" name="Прямоугольник 13"/>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pic>
        <p:nvPicPr>
          <p:cNvPr id="16" name="Рисунок 15" descr="D:\Наталья\Документы\МЕСТОРОЖДЕНИЯ\ЕРШИЧСКИЙ РАЙОН\Корсики пкк.jpg"/>
          <p:cNvPicPr/>
          <p:nvPr/>
        </p:nvPicPr>
        <p:blipFill>
          <a:blip r:embed="rId5" cstate="print"/>
          <a:srcRect/>
          <a:stretch>
            <a:fillRect/>
          </a:stretch>
        </p:blipFill>
        <p:spPr bwMode="auto">
          <a:xfrm>
            <a:off x="3893985" y="1174750"/>
            <a:ext cx="1549604" cy="1996056"/>
          </a:xfrm>
          <a:prstGeom prst="rect">
            <a:avLst/>
          </a:prstGeom>
          <a:noFill/>
          <a:ln w="9525">
            <a:noFill/>
            <a:miter lim="800000"/>
            <a:headEnd/>
            <a:tailEnd/>
          </a:ln>
        </p:spPr>
      </p:pic>
      <p:pic>
        <p:nvPicPr>
          <p:cNvPr id="2" name="Рисунок 1"/>
          <p:cNvPicPr>
            <a:picLocks noChangeAspect="1"/>
          </p:cNvPicPr>
          <p:nvPr/>
        </p:nvPicPr>
        <p:blipFill>
          <a:blip r:embed="rId6"/>
          <a:stretch>
            <a:fillRect/>
          </a:stretch>
        </p:blipFill>
        <p:spPr>
          <a:xfrm>
            <a:off x="5470902" y="1124770"/>
            <a:ext cx="1894802" cy="2093090"/>
          </a:xfrm>
          <a:prstGeom prst="rect">
            <a:avLst/>
          </a:prstGeom>
        </p:spPr>
      </p:pic>
    </p:spTree>
    <p:extLst>
      <p:ext uri="{BB962C8B-B14F-4D97-AF65-F5344CB8AC3E}">
        <p14:creationId xmlns:p14="http://schemas.microsoft.com/office/powerpoint/2010/main" val="22425666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2061031" y="156237"/>
            <a:ext cx="537799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Инвестиционные площадки</a:t>
            </a:r>
          </a:p>
        </p:txBody>
      </p:sp>
      <p:sp>
        <p:nvSpPr>
          <p:cNvPr id="15" name="TextBox 14"/>
          <p:cNvSpPr txBox="1"/>
          <p:nvPr/>
        </p:nvSpPr>
        <p:spPr>
          <a:xfrm>
            <a:off x="7121735" y="7190343"/>
            <a:ext cx="431528"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13</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aphicFrame>
        <p:nvGraphicFramePr>
          <p:cNvPr id="19" name="Таблица 18"/>
          <p:cNvGraphicFramePr>
            <a:graphicFrameLocks noGrp="1"/>
          </p:cNvGraphicFramePr>
          <p:nvPr>
            <p:extLst>
              <p:ext uri="{D42A27DB-BD31-4B8C-83A1-F6EECF244321}">
                <p14:modId xmlns:p14="http://schemas.microsoft.com/office/powerpoint/2010/main" val="2722113457"/>
              </p:ext>
            </p:extLst>
          </p:nvPr>
        </p:nvGraphicFramePr>
        <p:xfrm>
          <a:off x="168295" y="1058316"/>
          <a:ext cx="7224722" cy="2066721"/>
        </p:xfrm>
        <a:graphic>
          <a:graphicData uri="http://schemas.openxmlformats.org/drawingml/2006/table">
            <a:tbl>
              <a:tblPr>
                <a:tableStyleId>{BDBED569-4797-4DF1-A0F4-6AAB3CD982D8}</a:tableStyleId>
              </a:tblPr>
              <a:tblGrid>
                <a:gridCol w="3668209">
                  <a:extLst>
                    <a:ext uri="{9D8B030D-6E8A-4147-A177-3AD203B41FA5}">
                      <a16:colId xmlns:a16="http://schemas.microsoft.com/office/drawing/2014/main" xmlns="" val="4165441938"/>
                    </a:ext>
                  </a:extLst>
                </a:gridCol>
                <a:gridCol w="3556513">
                  <a:extLst>
                    <a:ext uri="{9D8B030D-6E8A-4147-A177-3AD203B41FA5}">
                      <a16:colId xmlns:a16="http://schemas.microsoft.com/office/drawing/2014/main" xmlns="" val="1779954494"/>
                    </a:ext>
                  </a:extLst>
                </a:gridCol>
              </a:tblGrid>
              <a:tr h="469033">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67-09-24</a:t>
                      </a:r>
                    </a:p>
                  </a:txBody>
                  <a:tcPr>
                    <a:solidFill>
                      <a:srgbClr val="D1FFFF"/>
                    </a:solidFill>
                  </a:tcPr>
                </a:tc>
                <a:tc rowSpan="2">
                  <a:txBody>
                    <a:bodyPr/>
                    <a:lstStyle/>
                    <a:p>
                      <a:pPr algn="ctr"/>
                      <a:endPar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2951530806"/>
                  </a:ext>
                </a:extLst>
              </a:tr>
              <a:tr h="1548561">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p>
                    <a:p>
                      <a:pPr algn="ctr"/>
                      <a:endParaRPr lang="ru-RU" sz="1050" dirty="0" smtClean="0">
                        <a:latin typeface="Open Sans Semibold" panose="020B0706030804020204" pitchFamily="34" charset="0"/>
                        <a:ea typeface="Open Sans Semibold" panose="020B0706030804020204" pitchFamily="34" charset="0"/>
                        <a:cs typeface="Open Sans Semibold" panose="020B0706030804020204" pitchFamily="34" charset="0"/>
                      </a:endParaRP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На ра</a:t>
                      </a:r>
                      <a:r>
                        <a:rPr lang="en-US" sz="1100" dirty="0" smtClean="0">
                          <a:latin typeface="Open Sans" panose="020B0606030504020204" pitchFamily="34" charset="0"/>
                          <a:ea typeface="Open Sans" panose="020B0606030504020204" pitchFamily="34" charset="0"/>
                          <a:cs typeface="Open Sans" panose="020B0606030504020204" pitchFamily="34" charset="0"/>
                        </a:rPr>
                        <a:t>c</a:t>
                      </a:r>
                      <a:r>
                        <a:rPr lang="ru-RU" sz="1100" dirty="0" smtClean="0">
                          <a:latin typeface="Open Sans" panose="020B0606030504020204" pitchFamily="34" charset="0"/>
                          <a:ea typeface="Open Sans" panose="020B0606030504020204" pitchFamily="34" charset="0"/>
                          <a:cs typeface="Open Sans" panose="020B0606030504020204" pitchFamily="34" charset="0"/>
                        </a:rPr>
                        <a:t>стоянии 2 км от центра с. Ершичи,</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восточная часть</a:t>
                      </a:r>
                      <a:r>
                        <a:rPr lang="ru-RU" sz="1100" dirty="0" smtClean="0">
                          <a:latin typeface="Open Sans" panose="020B0606030504020204" pitchFamily="34" charset="0"/>
                          <a:ea typeface="Open Sans" panose="020B0606030504020204" pitchFamily="34" charset="0"/>
                          <a:cs typeface="Open Sans" panose="020B0606030504020204" pitchFamily="34" charset="0"/>
                        </a:rPr>
                        <a:t>;</a:t>
                      </a: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расстояние до г. Москвы: 398</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a:t>
                      </a:r>
                      <a:r>
                        <a:rPr lang="ru-RU" sz="1100" dirty="0" smtClean="0">
                          <a:latin typeface="Open Sans" panose="020B0606030504020204" pitchFamily="34" charset="0"/>
                          <a:ea typeface="Open Sans" panose="020B0606030504020204" pitchFamily="34" charset="0"/>
                          <a:cs typeface="Open Sans" panose="020B0606030504020204" pitchFamily="34" charset="0"/>
                        </a:rPr>
                        <a:t>км;</a:t>
                      </a: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расстояние до г. Смоленска:</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131 </a:t>
                      </a:r>
                      <a:r>
                        <a:rPr lang="ru-RU" sz="1100" dirty="0" smtClean="0">
                          <a:latin typeface="Open Sans" panose="020B0606030504020204" pitchFamily="34" charset="0"/>
                          <a:ea typeface="Open Sans" panose="020B0606030504020204" pitchFamily="34" charset="0"/>
                          <a:cs typeface="Open Sans" panose="020B0606030504020204" pitchFamily="34" charset="0"/>
                        </a:rPr>
                        <a:t>км;</a:t>
                      </a: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415780204"/>
                  </a:ext>
                </a:extLst>
              </a:tr>
            </a:tbl>
          </a:graphicData>
        </a:graphic>
      </p:graphicFrame>
      <p:graphicFrame>
        <p:nvGraphicFramePr>
          <p:cNvPr id="22" name="Таблица 21"/>
          <p:cNvGraphicFramePr>
            <a:graphicFrameLocks noGrp="1"/>
          </p:cNvGraphicFramePr>
          <p:nvPr>
            <p:extLst>
              <p:ext uri="{D42A27DB-BD31-4B8C-83A1-F6EECF244321}">
                <p14:modId xmlns:p14="http://schemas.microsoft.com/office/powerpoint/2010/main" val="2277868590"/>
              </p:ext>
            </p:extLst>
          </p:nvPr>
        </p:nvGraphicFramePr>
        <p:xfrm>
          <a:off x="133948" y="5357975"/>
          <a:ext cx="5931421" cy="655475"/>
        </p:xfrm>
        <a:graphic>
          <a:graphicData uri="http://schemas.openxmlformats.org/drawingml/2006/table">
            <a:tbl>
              <a:tblPr>
                <a:tableStyleId>{BDBED569-4797-4DF1-A0F4-6AAB3CD982D8}</a:tableStyleId>
              </a:tblPr>
              <a:tblGrid>
                <a:gridCol w="2610497">
                  <a:extLst>
                    <a:ext uri="{9D8B030D-6E8A-4147-A177-3AD203B41FA5}">
                      <a16:colId xmlns:a16="http://schemas.microsoft.com/office/drawing/2014/main" xmlns="" val="4165441938"/>
                    </a:ext>
                  </a:extLst>
                </a:gridCol>
                <a:gridCol w="3320924">
                  <a:extLst>
                    <a:ext uri="{9D8B030D-6E8A-4147-A177-3AD203B41FA5}">
                      <a16:colId xmlns:a16="http://schemas.microsoft.com/office/drawing/2014/main" xmlns="" val="1772052304"/>
                    </a:ext>
                  </a:extLst>
                </a:gridCol>
              </a:tblGrid>
              <a:tr h="655475">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Подъездные</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пути</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just">
                        <a:lnSpc>
                          <a:spcPct val="115000"/>
                        </a:lnSpc>
                        <a:spcAft>
                          <a:spcPts val="1000"/>
                        </a:spcAft>
                      </a:pPr>
                      <a:r>
                        <a:rPr lang="ru-RU" sz="900" dirty="0">
                          <a:effectLst/>
                          <a:latin typeface="Times New Roman"/>
                          <a:ea typeface="Times New Roman"/>
                          <a:cs typeface="Times New Roman"/>
                        </a:rPr>
                        <a:t>- автодорога Рославль-Ершичи (66А-18) в 0,50 км., к участкам примыкает грунтовая дорога</a:t>
                      </a:r>
                      <a:r>
                        <a:rPr lang="ru-RU" sz="900" dirty="0" smtClean="0">
                          <a:effectLst/>
                          <a:latin typeface="Times New Roman"/>
                          <a:ea typeface="Times New Roman"/>
                          <a:cs typeface="Times New Roman"/>
                        </a:rPr>
                        <a:t>;</a:t>
                      </a:r>
                      <a:endParaRPr lang="ru-RU" sz="900" dirty="0" smtClean="0">
                        <a:effectLst/>
                        <a:latin typeface="Calibri"/>
                        <a:ea typeface="Times New Roman"/>
                        <a:cs typeface="Times New Roman"/>
                      </a:endParaRPr>
                    </a:p>
                    <a:p>
                      <a:pPr algn="just">
                        <a:lnSpc>
                          <a:spcPct val="115000"/>
                        </a:lnSpc>
                        <a:spcAft>
                          <a:spcPts val="1000"/>
                        </a:spcAft>
                      </a:pPr>
                      <a:r>
                        <a:rPr lang="ru-RU" sz="900" dirty="0" smtClean="0">
                          <a:effectLst/>
                          <a:latin typeface="Times New Roman"/>
                          <a:ea typeface="Times New Roman"/>
                          <a:cs typeface="Times New Roman"/>
                        </a:rPr>
                        <a:t>-</a:t>
                      </a:r>
                      <a:r>
                        <a:rPr lang="ru-RU" sz="900" dirty="0">
                          <a:effectLst/>
                          <a:latin typeface="Times New Roman"/>
                          <a:ea typeface="Times New Roman"/>
                          <a:cs typeface="Times New Roman"/>
                        </a:rPr>
                        <a:t> ближайшая железнодорожная станция в г</a:t>
                      </a:r>
                      <a:r>
                        <a:rPr lang="ru-RU" sz="900" dirty="0" smtClean="0">
                          <a:effectLst/>
                          <a:latin typeface="Times New Roman"/>
                          <a:ea typeface="Times New Roman"/>
                          <a:cs typeface="Times New Roman"/>
                        </a:rPr>
                        <a:t>. Рославль </a:t>
                      </a:r>
                      <a:r>
                        <a:rPr lang="ru-RU" sz="900" dirty="0">
                          <a:effectLst/>
                          <a:latin typeface="Times New Roman"/>
                          <a:ea typeface="Times New Roman"/>
                          <a:cs typeface="Times New Roman"/>
                        </a:rPr>
                        <a:t>30 км.</a:t>
                      </a:r>
                      <a:endParaRPr lang="ru-RU" sz="900" dirty="0">
                        <a:effectLst/>
                        <a:latin typeface="Calibri"/>
                        <a:ea typeface="Times New Roman"/>
                        <a:cs typeface="Times New Roman"/>
                      </a:endParaRPr>
                    </a:p>
                  </a:txBody>
                  <a:tcPr marL="114300" marR="114300" marT="0" marB="0">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3" name="Таблица 22"/>
          <p:cNvGraphicFramePr>
            <a:graphicFrameLocks noGrp="1"/>
          </p:cNvGraphicFramePr>
          <p:nvPr>
            <p:extLst>
              <p:ext uri="{D42A27DB-BD31-4B8C-83A1-F6EECF244321}">
                <p14:modId xmlns:p14="http://schemas.microsoft.com/office/powerpoint/2010/main" val="820283601"/>
              </p:ext>
            </p:extLst>
          </p:nvPr>
        </p:nvGraphicFramePr>
        <p:xfrm>
          <a:off x="133948" y="6026150"/>
          <a:ext cx="5961565" cy="378478"/>
        </p:xfrm>
        <a:graphic>
          <a:graphicData uri="http://schemas.openxmlformats.org/drawingml/2006/table">
            <a:tbl>
              <a:tblPr>
                <a:tableStyleId>{BDBED569-4797-4DF1-A0F4-6AAB3CD982D8}</a:tableStyleId>
              </a:tblPr>
              <a:tblGrid>
                <a:gridCol w="2626285">
                  <a:extLst>
                    <a:ext uri="{9D8B030D-6E8A-4147-A177-3AD203B41FA5}">
                      <a16:colId xmlns:a16="http://schemas.microsoft.com/office/drawing/2014/main" xmlns="" val="4165441938"/>
                    </a:ext>
                  </a:extLst>
                </a:gridCol>
                <a:gridCol w="3335280">
                  <a:extLst>
                    <a:ext uri="{9D8B030D-6E8A-4147-A177-3AD203B41FA5}">
                      <a16:colId xmlns:a16="http://schemas.microsoft.com/office/drawing/2014/main" xmlns="" val="1575495227"/>
                    </a:ext>
                  </a:extLst>
                </a:gridCol>
              </a:tblGrid>
              <a:tr h="378478">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Условия предоставления</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Аренда,</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выкуп (по кадастровой стоимости.)</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4" name="Таблица 23"/>
          <p:cNvGraphicFramePr>
            <a:graphicFrameLocks noGrp="1"/>
          </p:cNvGraphicFramePr>
          <p:nvPr>
            <p:extLst>
              <p:ext uri="{D42A27DB-BD31-4B8C-83A1-F6EECF244321}">
                <p14:modId xmlns:p14="http://schemas.microsoft.com/office/powerpoint/2010/main" val="339386207"/>
              </p:ext>
            </p:extLst>
          </p:nvPr>
        </p:nvGraphicFramePr>
        <p:xfrm>
          <a:off x="168296" y="3131309"/>
          <a:ext cx="7224723" cy="1051560"/>
        </p:xfrm>
        <a:graphic>
          <a:graphicData uri="http://schemas.openxmlformats.org/drawingml/2006/table">
            <a:tbl>
              <a:tblPr>
                <a:tableStyleId>{BDBED569-4797-4DF1-A0F4-6AAB3CD982D8}</a:tableStyleId>
              </a:tblPr>
              <a:tblGrid>
                <a:gridCol w="1465296">
                  <a:extLst>
                    <a:ext uri="{9D8B030D-6E8A-4147-A177-3AD203B41FA5}">
                      <a16:colId xmlns:a16="http://schemas.microsoft.com/office/drawing/2014/main" xmlns="" val="4165441938"/>
                    </a:ext>
                  </a:extLst>
                </a:gridCol>
                <a:gridCol w="2214508">
                  <a:extLst>
                    <a:ext uri="{9D8B030D-6E8A-4147-A177-3AD203B41FA5}">
                      <a16:colId xmlns:a16="http://schemas.microsoft.com/office/drawing/2014/main" xmlns="" val="3330051727"/>
                    </a:ext>
                  </a:extLst>
                </a:gridCol>
                <a:gridCol w="3544919">
                  <a:extLst>
                    <a:ext uri="{9D8B030D-6E8A-4147-A177-3AD203B41FA5}">
                      <a16:colId xmlns:a16="http://schemas.microsoft.com/office/drawing/2014/main" xmlns="" val="2995895153"/>
                    </a:ext>
                  </a:extLst>
                </a:gridCol>
              </a:tblGrid>
              <a:tr h="164341">
                <a:tc rowSpan="4">
                  <a:txBody>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Характеристика</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участка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Площадь</a:t>
                      </a:r>
                      <a:endParaRPr lang="ru-RU" sz="900" b="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l"/>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51,8 г</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а</a:t>
                      </a:r>
                      <a:endParaRPr lang="ru-RU" sz="9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2951530806"/>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Категория</a:t>
                      </a:r>
                      <a:r>
                        <a:rPr lang="ru-RU" sz="900" b="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земли</a:t>
                      </a:r>
                      <a:endPar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Земли сельскохозяйственного</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назначения</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3113957651"/>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Форма собственности</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частная</a:t>
                      </a:r>
                    </a:p>
                  </a:txBody>
                  <a:tcPr anchor="ctr"/>
                </a:tc>
                <a:extLst>
                  <a:ext uri="{0D108BD9-81ED-4DB2-BD59-A6C34878D82A}">
                    <a16:rowId xmlns:a16="http://schemas.microsoft.com/office/drawing/2014/main" xmlns="" val="42063930"/>
                  </a:ext>
                </a:extLst>
              </a:tr>
              <a:tr h="302346">
                <a:tc vMerge="1">
                  <a:txBody>
                    <a:bodyPr/>
                    <a:lstStyle/>
                    <a:p>
                      <a:pPr algn="ct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Приоритетное направление использования</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для</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производственной деятельности</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10003"/>
                  </a:ext>
                </a:extLst>
              </a:tr>
            </a:tbl>
          </a:graphicData>
        </a:graphic>
      </p:graphicFrame>
      <p:graphicFrame>
        <p:nvGraphicFramePr>
          <p:cNvPr id="34" name="Таблица 33"/>
          <p:cNvGraphicFramePr>
            <a:graphicFrameLocks noGrp="1"/>
          </p:cNvGraphicFramePr>
          <p:nvPr>
            <p:extLst>
              <p:ext uri="{D42A27DB-BD31-4B8C-83A1-F6EECF244321}">
                <p14:modId xmlns:p14="http://schemas.microsoft.com/office/powerpoint/2010/main" val="3086681266"/>
              </p:ext>
            </p:extLst>
          </p:nvPr>
        </p:nvGraphicFramePr>
        <p:xfrm>
          <a:off x="168296" y="4187051"/>
          <a:ext cx="6521262" cy="1110247"/>
        </p:xfrm>
        <a:graphic>
          <a:graphicData uri="http://schemas.openxmlformats.org/drawingml/2006/table">
            <a:tbl>
              <a:tblPr>
                <a:tableStyleId>{BDBED569-4797-4DF1-A0F4-6AAB3CD982D8}</a:tableStyleId>
              </a:tblPr>
              <a:tblGrid>
                <a:gridCol w="1298554">
                  <a:extLst>
                    <a:ext uri="{9D8B030D-6E8A-4147-A177-3AD203B41FA5}">
                      <a16:colId xmlns:a16="http://schemas.microsoft.com/office/drawing/2014/main" xmlns="" val="4165441938"/>
                    </a:ext>
                  </a:extLst>
                </a:gridCol>
                <a:gridCol w="1314450">
                  <a:extLst>
                    <a:ext uri="{9D8B030D-6E8A-4147-A177-3AD203B41FA5}">
                      <a16:colId xmlns:a16="http://schemas.microsoft.com/office/drawing/2014/main" xmlns="" val="2407449417"/>
                    </a:ext>
                  </a:extLst>
                </a:gridCol>
                <a:gridCol w="3908258">
                  <a:extLst>
                    <a:ext uri="{9D8B030D-6E8A-4147-A177-3AD203B41FA5}">
                      <a16:colId xmlns:a16="http://schemas.microsoft.com/office/drawing/2014/main" xmlns="" val="2693098453"/>
                    </a:ext>
                  </a:extLst>
                </a:gridCol>
              </a:tblGrid>
              <a:tr h="287287">
                <a:tc rowSpan="4">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Инженерная</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инфраструктура</a:t>
                      </a: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Электроснабжение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just">
                        <a:lnSpc>
                          <a:spcPct val="115000"/>
                        </a:lnSpc>
                        <a:spcAft>
                          <a:spcPts val="1000"/>
                        </a:spcAft>
                      </a:pPr>
                      <a:r>
                        <a:rPr lang="ru-RU" sz="900" dirty="0">
                          <a:effectLst/>
                          <a:latin typeface="Times New Roman"/>
                          <a:ea typeface="Times New Roman"/>
                          <a:cs typeface="Times New Roman"/>
                        </a:rPr>
                        <a:t>ПС Ершичи 110/35/10 Резерв 7.73Мва 2 км.</a:t>
                      </a:r>
                      <a:endParaRPr lang="ru-RU" sz="900" dirty="0">
                        <a:effectLst/>
                        <a:latin typeface="Calibri"/>
                        <a:ea typeface="Times New Roman"/>
                        <a:cs typeface="Times New Roman"/>
                      </a:endParaRPr>
                    </a:p>
                  </a:txBody>
                  <a:tcPr marL="114300" marR="114300" marT="0" marB="0"/>
                </a:tc>
                <a:extLst>
                  <a:ext uri="{0D108BD9-81ED-4DB2-BD59-A6C34878D82A}">
                    <a16:rowId xmlns:a16="http://schemas.microsoft.com/office/drawing/2014/main" xmlns="" val="10000"/>
                  </a:ext>
                </a:extLst>
              </a:tr>
              <a:tr h="292740">
                <a:tc vMerge="1">
                  <a:txBody>
                    <a:bodyPr/>
                    <a:lstStyle/>
                    <a:p>
                      <a:pPr algn="ct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Газоснабжение</a:t>
                      </a:r>
                    </a:p>
                  </a:txBody>
                  <a:tcPr anchor="ctr"/>
                </a:tc>
                <a:tc>
                  <a:txBody>
                    <a:bodyPr/>
                    <a:lstStyle/>
                    <a:p>
                      <a:pPr algn="l"/>
                      <a:r>
                        <a:rPr lang="ru-RU" sz="900" kern="1200" dirty="0" smtClean="0">
                          <a:solidFill>
                            <a:schemeClr val="tx1"/>
                          </a:solidFill>
                          <a:effectLst/>
                          <a:latin typeface="+mn-lt"/>
                          <a:ea typeface="+mn-ea"/>
                          <a:cs typeface="+mn-cs"/>
                        </a:rPr>
                        <a:t>Точка подключения находится в 2 км от  объекта в с Ершичи  Ду 219(0.6МПа). </a:t>
                      </a:r>
                      <a:endPar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2951530806"/>
                  </a:ext>
                </a:extLst>
              </a:tr>
              <a:tr h="208936">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l"/>
                      <a:r>
                        <a:rPr lang="ru-RU" sz="900" kern="1200" dirty="0" smtClean="0">
                          <a:solidFill>
                            <a:schemeClr val="tx1"/>
                          </a:solidFill>
                          <a:effectLst/>
                          <a:latin typeface="+mn-lt"/>
                          <a:ea typeface="+mn-ea"/>
                          <a:cs typeface="+mn-cs"/>
                        </a:rPr>
                        <a:t>имеется возможность подключения</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42063930"/>
                  </a:ext>
                </a:extLst>
              </a:tr>
              <a:tr h="208936">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Водоотведение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just">
                        <a:lnSpc>
                          <a:spcPct val="115000"/>
                        </a:lnSpc>
                        <a:spcAft>
                          <a:spcPts val="1000"/>
                        </a:spcAft>
                      </a:pPr>
                      <a:r>
                        <a:rPr lang="ru-RU" sz="900" dirty="0">
                          <a:effectLst/>
                          <a:latin typeface="Times New Roman"/>
                          <a:ea typeface="Times New Roman"/>
                          <a:cs typeface="Times New Roman"/>
                        </a:rPr>
                        <a:t>имеется возможность создания локальной канализации.</a:t>
                      </a:r>
                      <a:endParaRPr lang="ru-RU" sz="900" dirty="0">
                        <a:effectLst/>
                        <a:latin typeface="Calibri"/>
                        <a:ea typeface="Times New Roman"/>
                        <a:cs typeface="Times New Roman"/>
                      </a:endParaRPr>
                    </a:p>
                  </a:txBody>
                  <a:tcPr marL="114300" marR="114300" marT="0" marB="0"/>
                </a:tc>
                <a:extLst>
                  <a:ext uri="{0D108BD9-81ED-4DB2-BD59-A6C34878D82A}">
                    <a16:rowId xmlns:a16="http://schemas.microsoft.com/office/drawing/2014/main" xmlns="" val="2032109891"/>
                  </a:ext>
                </a:extLst>
              </a:tr>
            </a:tbl>
          </a:graphicData>
        </a:graphic>
      </p:graphicFrame>
      <p:sp>
        <p:nvSpPr>
          <p:cNvPr id="18" name="Прямоугольник 17"/>
          <p:cNvSpPr/>
          <p:nvPr/>
        </p:nvSpPr>
        <p:spPr>
          <a:xfrm>
            <a:off x="6595628" y="2839606"/>
            <a:ext cx="662361" cy="215444"/>
          </a:xfrm>
          <a:prstGeom prst="rect">
            <a:avLst/>
          </a:prstGeom>
        </p:spPr>
        <p:txBody>
          <a:bodyPr wrap="none">
            <a:spAutoFit/>
          </a:bodyPr>
          <a:lstStyle/>
          <a:p>
            <a:pPr defTabSz="755934">
              <a:defRPr/>
            </a:pPr>
            <a:r>
              <a:rPr lang="en-US" sz="800" dirty="0" smtClean="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rPr>
              <a:t>yandex.ru</a:t>
            </a:r>
            <a:endParaRPr lang="ru-RU" sz="80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p:cNvSpPr txBox="1"/>
          <p:nvPr/>
        </p:nvSpPr>
        <p:spPr>
          <a:xfrm>
            <a:off x="764874" y="167925"/>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1" name="Рисунок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16" name="Прямоугольник 15"/>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pic>
        <p:nvPicPr>
          <p:cNvPr id="17" name="Рисунок 16" descr="D:\Наталья\Документы\МЕСТОРОЖДЕНИЯ\ЕРШИЧСКИЙ РАЙОН\Рудня пкк.jpg"/>
          <p:cNvPicPr/>
          <p:nvPr/>
        </p:nvPicPr>
        <p:blipFill>
          <a:blip r:embed="rId5" cstate="print"/>
          <a:srcRect/>
          <a:stretch>
            <a:fillRect/>
          </a:stretch>
        </p:blipFill>
        <p:spPr bwMode="auto">
          <a:xfrm>
            <a:off x="3874576" y="1106645"/>
            <a:ext cx="1565329" cy="2011964"/>
          </a:xfrm>
          <a:prstGeom prst="rect">
            <a:avLst/>
          </a:prstGeom>
          <a:noFill/>
          <a:ln w="9525">
            <a:noFill/>
            <a:miter lim="800000"/>
            <a:headEnd/>
            <a:tailEnd/>
          </a:ln>
        </p:spPr>
      </p:pic>
      <p:pic>
        <p:nvPicPr>
          <p:cNvPr id="2" name="Рисунок 1"/>
          <p:cNvPicPr>
            <a:picLocks noChangeAspect="1"/>
          </p:cNvPicPr>
          <p:nvPr/>
        </p:nvPicPr>
        <p:blipFill>
          <a:blip r:embed="rId6"/>
          <a:stretch>
            <a:fillRect/>
          </a:stretch>
        </p:blipFill>
        <p:spPr>
          <a:xfrm>
            <a:off x="5439905" y="1077023"/>
            <a:ext cx="1953112" cy="2041585"/>
          </a:xfrm>
          <a:prstGeom prst="rect">
            <a:avLst/>
          </a:prstGeom>
        </p:spPr>
      </p:pic>
    </p:spTree>
    <p:extLst>
      <p:ext uri="{BB962C8B-B14F-4D97-AF65-F5344CB8AC3E}">
        <p14:creationId xmlns:p14="http://schemas.microsoft.com/office/powerpoint/2010/main" val="9694037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Рисунок 25"/>
          <p:cNvPicPr>
            <a:picLocks noChangeAspect="1"/>
          </p:cNvPicPr>
          <p:nvPr/>
        </p:nvPicPr>
        <p:blipFill>
          <a:blip r:embed="rId3"/>
          <a:stretch>
            <a:fillRect/>
          </a:stretch>
        </p:blipFill>
        <p:spPr>
          <a:xfrm>
            <a:off x="2061031" y="156237"/>
            <a:ext cx="5387519" cy="768091"/>
          </a:xfrm>
          <a:prstGeom prst="rect">
            <a:avLst/>
          </a:prstGeom>
        </p:spPr>
      </p:pic>
      <p:sp>
        <p:nvSpPr>
          <p:cNvPr id="3" name="TextBox 2"/>
          <p:cNvSpPr txBox="1"/>
          <p:nvPr/>
        </p:nvSpPr>
        <p:spPr>
          <a:xfrm>
            <a:off x="2061031" y="318012"/>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Малое предпринимательство</a:t>
            </a:r>
          </a:p>
        </p:txBody>
      </p:sp>
      <p:pic>
        <p:nvPicPr>
          <p:cNvPr id="63" name="Рисунок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45361" y="5248326"/>
            <a:ext cx="1018111" cy="1018111"/>
          </a:xfrm>
          <a:prstGeom prst="rect">
            <a:avLst/>
          </a:prstGeom>
        </p:spPr>
      </p:pic>
      <p:sp>
        <p:nvSpPr>
          <p:cNvPr id="64" name="TextBox 63"/>
          <p:cNvSpPr txBox="1"/>
          <p:nvPr/>
        </p:nvSpPr>
        <p:spPr>
          <a:xfrm>
            <a:off x="7121735" y="7190343"/>
            <a:ext cx="43794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14</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5" name="TextBox 64"/>
          <p:cNvSpPr txBox="1"/>
          <p:nvPr/>
        </p:nvSpPr>
        <p:spPr>
          <a:xfrm>
            <a:off x="245366" y="4859076"/>
            <a:ext cx="1601721" cy="276999"/>
          </a:xfrm>
          <a:prstGeom prst="rect">
            <a:avLst/>
          </a:prstGeom>
          <a:noFill/>
        </p:spPr>
        <p:txBody>
          <a:bodyPr wrap="none" rtlCol="0">
            <a:spAutoFit/>
          </a:bodyPr>
          <a:lstStyle/>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Промышленность</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6" name="TextBox 65"/>
          <p:cNvSpPr txBox="1"/>
          <p:nvPr/>
        </p:nvSpPr>
        <p:spPr>
          <a:xfrm>
            <a:off x="1923894" y="4875961"/>
            <a:ext cx="1350178" cy="276999"/>
          </a:xfrm>
          <a:prstGeom prst="rect">
            <a:avLst/>
          </a:prstGeom>
          <a:noFill/>
        </p:spPr>
        <p:txBody>
          <a:bodyPr wrap="none" rtlCol="0">
            <a:spAutoFit/>
          </a:bodyPr>
          <a:lstStyle/>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Строительство</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7" name="TextBox 66"/>
          <p:cNvSpPr txBox="1"/>
          <p:nvPr/>
        </p:nvSpPr>
        <p:spPr>
          <a:xfrm>
            <a:off x="944597" y="6284369"/>
            <a:ext cx="1102383" cy="646331"/>
          </a:xfrm>
          <a:prstGeom prst="rect">
            <a:avLst/>
          </a:prstGeom>
          <a:no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Оптовая и розничная</a:t>
            </a: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торговля</a:t>
            </a:r>
          </a:p>
        </p:txBody>
      </p:sp>
      <p:sp>
        <p:nvSpPr>
          <p:cNvPr id="68" name="TextBox 67"/>
          <p:cNvSpPr txBox="1"/>
          <p:nvPr/>
        </p:nvSpPr>
        <p:spPr>
          <a:xfrm>
            <a:off x="2395723" y="6345481"/>
            <a:ext cx="1224771" cy="461665"/>
          </a:xfrm>
          <a:prstGeom prst="rect">
            <a:avLst/>
          </a:prstGeom>
          <a:no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Сельское хозяйство</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9" name="TextBox 68"/>
          <p:cNvSpPr txBox="1"/>
          <p:nvPr/>
        </p:nvSpPr>
        <p:spPr>
          <a:xfrm>
            <a:off x="3821285" y="6284369"/>
            <a:ext cx="1183464" cy="646331"/>
          </a:xfrm>
          <a:prstGeom prst="rect">
            <a:avLst/>
          </a:prstGeom>
          <a:noFill/>
        </p:spPr>
        <p:txBody>
          <a:bodyPr wrap="non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Заготовка и </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переработка</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древесины</a:t>
            </a:r>
          </a:p>
        </p:txBody>
      </p:sp>
      <p:pic>
        <p:nvPicPr>
          <p:cNvPr id="70" name="Рисунок 6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28513" y="3830071"/>
            <a:ext cx="992023" cy="992023"/>
          </a:xfrm>
          <a:prstGeom prst="rect">
            <a:avLst/>
          </a:prstGeom>
        </p:spPr>
      </p:pic>
      <p:pic>
        <p:nvPicPr>
          <p:cNvPr id="71" name="Рисунок 7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5237" y="5307433"/>
            <a:ext cx="976936" cy="976936"/>
          </a:xfrm>
          <a:prstGeom prst="rect">
            <a:avLst/>
          </a:prstGeom>
        </p:spPr>
      </p:pic>
      <p:pic>
        <p:nvPicPr>
          <p:cNvPr id="72" name="Рисунок 7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248" y="3829530"/>
            <a:ext cx="974743" cy="973077"/>
          </a:xfrm>
          <a:prstGeom prst="rect">
            <a:avLst/>
          </a:prstGeom>
        </p:spPr>
      </p:pic>
      <p:pic>
        <p:nvPicPr>
          <p:cNvPr id="73" name="Рисунок 7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24524" y="5354107"/>
            <a:ext cx="991395" cy="991395"/>
          </a:xfrm>
          <a:prstGeom prst="rect">
            <a:avLst/>
          </a:prstGeom>
        </p:spPr>
      </p:pic>
      <p:pic>
        <p:nvPicPr>
          <p:cNvPr id="74" name="Рисунок 7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4422" y="5282500"/>
            <a:ext cx="1058566" cy="1058566"/>
          </a:xfrm>
          <a:prstGeom prst="rect">
            <a:avLst/>
          </a:prstGeom>
        </p:spPr>
      </p:pic>
      <p:pic>
        <p:nvPicPr>
          <p:cNvPr id="75" name="Рисунок 74"/>
          <p:cNvPicPr>
            <a:picLocks noChangeAspect="1"/>
          </p:cNvPicPr>
          <p:nvPr/>
        </p:nvPicPr>
        <p:blipFill>
          <a:blip r:embed="rId10" cstate="print">
            <a:duotone>
              <a:prstClr val="black"/>
              <a:srgbClr val="31AFE7">
                <a:tint val="45000"/>
                <a:satMod val="400000"/>
              </a:srgbClr>
            </a:duotone>
            <a:extLst>
              <a:ext uri="{28A0092B-C50C-407E-A947-70E740481C1C}">
                <a14:useLocalDpi xmlns:a14="http://schemas.microsoft.com/office/drawing/2010/main" val="0"/>
              </a:ext>
            </a:extLst>
          </a:blip>
          <a:stretch>
            <a:fillRect/>
          </a:stretch>
        </p:blipFill>
        <p:spPr>
          <a:xfrm>
            <a:off x="3823979" y="5205561"/>
            <a:ext cx="1060876" cy="1060876"/>
          </a:xfrm>
          <a:prstGeom prst="rect">
            <a:avLst/>
          </a:prstGeom>
        </p:spPr>
      </p:pic>
      <p:pic>
        <p:nvPicPr>
          <p:cNvPr id="76" name="Рисунок 7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2198" y="3781777"/>
            <a:ext cx="1062406" cy="1062406"/>
          </a:xfrm>
          <a:prstGeom prst="rect">
            <a:avLst/>
          </a:prstGeom>
        </p:spPr>
      </p:pic>
      <p:pic>
        <p:nvPicPr>
          <p:cNvPr id="77" name="Рисунок 7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15649" y="3795984"/>
            <a:ext cx="1060196" cy="1060196"/>
          </a:xfrm>
          <a:prstGeom prst="rect">
            <a:avLst/>
          </a:prstGeom>
        </p:spPr>
      </p:pic>
      <p:pic>
        <p:nvPicPr>
          <p:cNvPr id="78" name="Рисунок 7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468452" y="5308043"/>
            <a:ext cx="1070126" cy="1070126"/>
          </a:xfrm>
          <a:prstGeom prst="rect">
            <a:avLst/>
          </a:prstGeom>
        </p:spPr>
      </p:pic>
      <p:pic>
        <p:nvPicPr>
          <p:cNvPr id="79" name="Рисунок 7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60428" y="2296928"/>
            <a:ext cx="841325" cy="853538"/>
          </a:xfrm>
          <a:prstGeom prst="rect">
            <a:avLst/>
          </a:prstGeom>
        </p:spPr>
      </p:pic>
      <p:pic>
        <p:nvPicPr>
          <p:cNvPr id="80" name="Рисунок 79"/>
          <p:cNvPicPr>
            <a:picLocks noChangeAspect="1"/>
          </p:cNvPicPr>
          <p:nvPr/>
        </p:nvPicPr>
        <p:blipFill>
          <a:blip r:embed="rId15" cstate="print">
            <a:lum bright="70000" contrast="-70000"/>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1221765"/>
            <a:ext cx="2858359" cy="901249"/>
          </a:xfrm>
          <a:prstGeom prst="rect">
            <a:avLst/>
          </a:prstGeom>
        </p:spPr>
      </p:pic>
      <p:sp>
        <p:nvSpPr>
          <p:cNvPr id="81" name="TextBox 80"/>
          <p:cNvSpPr txBox="1"/>
          <p:nvPr/>
        </p:nvSpPr>
        <p:spPr>
          <a:xfrm>
            <a:off x="-149420" y="1258809"/>
            <a:ext cx="3157529" cy="830997"/>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Число субъектов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малого и среднего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предпринимательства</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3" name="TextBox 82"/>
          <p:cNvSpPr txBox="1"/>
          <p:nvPr/>
        </p:nvSpPr>
        <p:spPr>
          <a:xfrm>
            <a:off x="1327984" y="2497037"/>
            <a:ext cx="893786" cy="461665"/>
          </a:xfrm>
          <a:prstGeom prst="rect">
            <a:avLst/>
          </a:prstGeom>
          <a:noFill/>
        </p:spPr>
        <p:txBody>
          <a:bodyPr wrap="square" rtlCol="0">
            <a:spAutoFit/>
          </a:bodyPr>
          <a:lstStyle/>
          <a:p>
            <a:pPr algn="ctr"/>
            <a:r>
              <a:rPr lang="ru-RU" sz="2400" dirty="0" smtClean="0">
                <a:solidFill>
                  <a:srgbClr val="0085B8"/>
                </a:solidFill>
                <a:latin typeface="Open Sans Semibold" panose="020B0706030804020204" pitchFamily="34" charset="0"/>
                <a:ea typeface="Open Sans Semibold" panose="020B0706030804020204" pitchFamily="34" charset="0"/>
                <a:cs typeface="Open Sans Semibold" panose="020B0706030804020204" pitchFamily="34" charset="0"/>
              </a:rPr>
              <a:t>126</a:t>
            </a:r>
            <a:endParaRPr lang="ru-RU" sz="2400" dirty="0" smtClean="0">
              <a:solidFill>
                <a:srgbClr val="0085B8"/>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84" name="Рисунок 8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02158" y="2413695"/>
            <a:ext cx="651064" cy="622400"/>
          </a:xfrm>
          <a:prstGeom prst="rect">
            <a:avLst/>
          </a:prstGeom>
        </p:spPr>
      </p:pic>
      <p:pic>
        <p:nvPicPr>
          <p:cNvPr id="85" name="Рисунок 84"/>
          <p:cNvPicPr>
            <a:picLocks noChangeAspect="1"/>
          </p:cNvPicPr>
          <p:nvPr/>
        </p:nvPicPr>
        <p:blipFill>
          <a:blip r:embed="rId18" cstate="print">
            <a:lum bright="70000" contrast="-70000"/>
            <a:extLst>
              <a:ext uri="{BEBA8EAE-BF5A-486C-A8C5-ECC9F3942E4B}">
                <a14:imgProps xmlns:a14="http://schemas.microsoft.com/office/drawing/2010/main">
                  <a14:imgLayer r:embed="rId19">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115401" y="1153677"/>
            <a:ext cx="4444274" cy="1064917"/>
          </a:xfrm>
          <a:prstGeom prst="rect">
            <a:avLst/>
          </a:prstGeom>
        </p:spPr>
      </p:pic>
      <p:sp>
        <p:nvSpPr>
          <p:cNvPr id="86" name="TextBox 85"/>
          <p:cNvSpPr txBox="1"/>
          <p:nvPr/>
        </p:nvSpPr>
        <p:spPr>
          <a:xfrm>
            <a:off x="3051571" y="1235437"/>
            <a:ext cx="4552052" cy="830997"/>
          </a:xfrm>
          <a:prstGeom prst="rect">
            <a:avLst/>
          </a:prstGeom>
          <a:noFill/>
        </p:spPr>
        <p:txBody>
          <a:bodyPr wrap="square" rtlCol="0">
            <a:spAutoFit/>
          </a:bodyPr>
          <a:lstStyle/>
          <a:p>
            <a:pPr algn="ctr"/>
            <a:r>
              <a:rPr lang="ru-RU" sz="1600" b="1"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Структура субъектов малого и среднего предпринимательства по сферам деятельности</a:t>
            </a:r>
            <a:endParaRPr lang="ru-RU" sz="1600" b="1" dirty="0">
              <a:solidFill>
                <a:schemeClr val="accent5"/>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7" name="TextBox 86"/>
          <p:cNvSpPr txBox="1"/>
          <p:nvPr/>
        </p:nvSpPr>
        <p:spPr>
          <a:xfrm>
            <a:off x="5469606" y="6284369"/>
            <a:ext cx="777905" cy="461665"/>
          </a:xfrm>
          <a:prstGeom prst="rect">
            <a:avLst/>
          </a:prstGeom>
          <a:noFill/>
        </p:spPr>
        <p:txBody>
          <a:bodyPr wrap="non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Прочие</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виды</a:t>
            </a:r>
          </a:p>
        </p:txBody>
      </p:sp>
      <p:pic>
        <p:nvPicPr>
          <p:cNvPr id="88" name="Рисунок 8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351990" y="5205561"/>
            <a:ext cx="991395" cy="991395"/>
          </a:xfrm>
          <a:prstGeom prst="rect">
            <a:avLst/>
          </a:prstGeom>
        </p:spPr>
      </p:pic>
      <p:pic>
        <p:nvPicPr>
          <p:cNvPr id="89" name="Рисунок 8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88912" y="5182954"/>
            <a:ext cx="1060876" cy="1060876"/>
          </a:xfrm>
          <a:prstGeom prst="rect">
            <a:avLst/>
          </a:prstGeom>
        </p:spPr>
      </p:pic>
      <p:sp>
        <p:nvSpPr>
          <p:cNvPr id="90" name="TextBox 89"/>
          <p:cNvSpPr txBox="1"/>
          <p:nvPr/>
        </p:nvSpPr>
        <p:spPr>
          <a:xfrm>
            <a:off x="659903" y="3987295"/>
            <a:ext cx="524503" cy="646331"/>
          </a:xfrm>
          <a:prstGeom prst="rect">
            <a:avLst/>
          </a:prstGeom>
          <a:noFill/>
        </p:spPr>
        <p:txBody>
          <a:bodyPr wrap="none" rtlCol="0">
            <a:spAutoFit/>
          </a:bodyPr>
          <a:lstStyle/>
          <a:p>
            <a:r>
              <a:rPr lang="en-US" sz="3600"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9</a:t>
            </a:r>
            <a:endPar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1" name="TextBox 90"/>
          <p:cNvSpPr txBox="1"/>
          <p:nvPr/>
        </p:nvSpPr>
        <p:spPr>
          <a:xfrm>
            <a:off x="2325174" y="3987296"/>
            <a:ext cx="431528" cy="646331"/>
          </a:xfrm>
          <a:prstGeom prst="rect">
            <a:avLst/>
          </a:prstGeom>
          <a:noFill/>
        </p:spPr>
        <p:txBody>
          <a:bodyPr wrap="none" rtlCol="0">
            <a:spAutoFit/>
          </a:bodyPr>
          <a:lstStyle/>
          <a:p>
            <a:r>
              <a:rPr lang="ru-RU" sz="3600"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6</a:t>
            </a:r>
            <a:endPar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2" name="TextBox 91"/>
          <p:cNvSpPr txBox="1"/>
          <p:nvPr/>
        </p:nvSpPr>
        <p:spPr>
          <a:xfrm>
            <a:off x="1097933" y="5515995"/>
            <a:ext cx="678391" cy="646331"/>
          </a:xfrm>
          <a:prstGeom prst="rect">
            <a:avLst/>
          </a:prstGeom>
          <a:noFill/>
        </p:spPr>
        <p:txBody>
          <a:bodyPr wrap="none" rtlCol="0">
            <a:spAutoFit/>
          </a:bodyPr>
          <a:lstStyle/>
          <a:p>
            <a:r>
              <a:rPr lang="ru-RU" sz="3600" dirty="0" smtClean="0">
                <a:solidFill>
                  <a:srgbClr val="0070C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48</a:t>
            </a:r>
            <a:endParaRPr lang="ru-RU" sz="3600" dirty="0">
              <a:solidFill>
                <a:srgbClr val="0070C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3" name="TextBox 92"/>
          <p:cNvSpPr txBox="1"/>
          <p:nvPr/>
        </p:nvSpPr>
        <p:spPr>
          <a:xfrm>
            <a:off x="2659295" y="5526638"/>
            <a:ext cx="678391" cy="646331"/>
          </a:xfrm>
          <a:prstGeom prst="rect">
            <a:avLst/>
          </a:prstGeom>
          <a:noFill/>
        </p:spPr>
        <p:txBody>
          <a:bodyPr wrap="none" rtlCol="0">
            <a:spAutoFit/>
          </a:bodyPr>
          <a:lstStyle/>
          <a:p>
            <a:r>
              <a:rPr lang="ru-RU" sz="3600"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20</a:t>
            </a:r>
            <a:endPar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4" name="TextBox 93"/>
          <p:cNvSpPr txBox="1"/>
          <p:nvPr/>
        </p:nvSpPr>
        <p:spPr>
          <a:xfrm>
            <a:off x="4005602" y="5428822"/>
            <a:ext cx="431528" cy="646331"/>
          </a:xfrm>
          <a:prstGeom prst="rect">
            <a:avLst/>
          </a:prstGeom>
          <a:noFill/>
        </p:spPr>
        <p:txBody>
          <a:bodyPr wrap="none" rtlCol="0">
            <a:spAutoFit/>
          </a:bodyPr>
          <a:lstStyle/>
          <a:p>
            <a:r>
              <a:rPr lang="ru-RU" sz="3600"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5</a:t>
            </a:r>
            <a:endPar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5" name="TextBox 94"/>
          <p:cNvSpPr txBox="1"/>
          <p:nvPr/>
        </p:nvSpPr>
        <p:spPr>
          <a:xfrm>
            <a:off x="5469606" y="5388584"/>
            <a:ext cx="678391" cy="646331"/>
          </a:xfrm>
          <a:prstGeom prst="rect">
            <a:avLst/>
          </a:prstGeom>
          <a:noFill/>
        </p:spPr>
        <p:txBody>
          <a:bodyPr wrap="none" rtlCol="0">
            <a:spAutoFit/>
          </a:bodyPr>
          <a:lstStyle/>
          <a:p>
            <a:r>
              <a:rPr lang="ru-RU" sz="3600" dirty="0" smtClean="0">
                <a:solidFill>
                  <a:srgbClr val="0070C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38</a:t>
            </a:r>
            <a:endParaRPr lang="ru-RU" sz="3600" dirty="0">
              <a:solidFill>
                <a:srgbClr val="0070C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 name="Прямоугольник 1"/>
          <p:cNvSpPr/>
          <p:nvPr/>
        </p:nvSpPr>
        <p:spPr>
          <a:xfrm>
            <a:off x="2064244" y="2506919"/>
            <a:ext cx="1613907" cy="307777"/>
          </a:xfrm>
          <a:prstGeom prst="rect">
            <a:avLst/>
          </a:prstGeom>
        </p:spPr>
        <p:txBody>
          <a:bodyPr wrap="square">
            <a:spAutoFit/>
          </a:bodyPr>
          <a:lstStyle/>
          <a:p>
            <a:pPr algn="ctr"/>
            <a:r>
              <a:rPr lang="ru-RU" sz="1400" dirty="0" smtClean="0">
                <a:solidFill>
                  <a:srgbClr val="FF0000"/>
                </a:solidFill>
                <a:latin typeface="Open Sans Semibold" panose="020B0706030804020204" pitchFamily="34" charset="0"/>
                <a:ea typeface="Open Sans Semibold" panose="020B0706030804020204" pitchFamily="34" charset="0"/>
                <a:cs typeface="Open Sans Semibold" panose="020B0706030804020204" pitchFamily="34" charset="0"/>
              </a:rPr>
              <a:t> </a:t>
            </a:r>
            <a:endParaRPr lang="ru-RU" sz="1400" dirty="0">
              <a:solidFill>
                <a:srgbClr val="FF000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3" name="TextBox 42"/>
          <p:cNvSpPr txBox="1"/>
          <p:nvPr/>
        </p:nvSpPr>
        <p:spPr>
          <a:xfrm>
            <a:off x="764874" y="167925"/>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4" name="Рисунок 43"/>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pic>
        <p:nvPicPr>
          <p:cNvPr id="45" name="Рисунок 44"/>
          <p:cNvPicPr>
            <a:picLocks noChangeAspect="1"/>
          </p:cNvPicPr>
          <p:nvPr/>
        </p:nvPicPr>
        <p:blipFill>
          <a:blip r:embed="rId22" cstate="print">
            <a:lum bright="70000" contrast="-70000"/>
            <a:extLst>
              <a:ext uri="{BEBA8EAE-BF5A-486C-A8C5-ECC9F3942E4B}">
                <a14:imgProps xmlns:a14="http://schemas.microsoft.com/office/drawing/2010/main">
                  <a14:imgLayer r:embed="rId23">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 y="3325605"/>
            <a:ext cx="2858359" cy="335549"/>
          </a:xfrm>
          <a:prstGeom prst="rect">
            <a:avLst/>
          </a:prstGeom>
        </p:spPr>
      </p:pic>
      <p:sp>
        <p:nvSpPr>
          <p:cNvPr id="46" name="TextBox 45"/>
          <p:cNvSpPr txBox="1"/>
          <p:nvPr/>
        </p:nvSpPr>
        <p:spPr>
          <a:xfrm>
            <a:off x="82139" y="3325605"/>
            <a:ext cx="2401092" cy="307777"/>
          </a:xfrm>
          <a:prstGeom prst="rect">
            <a:avLst/>
          </a:prstGeom>
          <a:noFill/>
        </p:spPr>
        <p:txBody>
          <a:bodyPr wrap="square" rtlCol="0">
            <a:spAutoFit/>
          </a:bodyPr>
          <a:lstStyle/>
          <a:p>
            <a:r>
              <a:rPr lang="ru-RU" sz="1400" dirty="0" smtClean="0">
                <a:solidFill>
                  <a:srgbClr val="265F92"/>
                </a:solidFill>
                <a:latin typeface="Open Sans" panose="020B0606030504020204" pitchFamily="34" charset="0"/>
                <a:ea typeface="Open Sans" panose="020B0606030504020204" pitchFamily="34" charset="0"/>
                <a:cs typeface="Open Sans" panose="020B0606030504020204" pitchFamily="34" charset="0"/>
              </a:rPr>
              <a:t>По видам деятельности:</a:t>
            </a:r>
            <a:endParaRPr lang="ru-RU" sz="1400"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48" name="Диаграмма 47"/>
          <p:cNvGraphicFramePr/>
          <p:nvPr>
            <p:extLst>
              <p:ext uri="{D42A27DB-BD31-4B8C-83A1-F6EECF244321}">
                <p14:modId xmlns:p14="http://schemas.microsoft.com/office/powerpoint/2010/main" val="2913388121"/>
              </p:ext>
            </p:extLst>
          </p:nvPr>
        </p:nvGraphicFramePr>
        <p:xfrm>
          <a:off x="3515919" y="2206686"/>
          <a:ext cx="3719195" cy="2908935"/>
        </p:xfrm>
        <a:graphic>
          <a:graphicData uri="http://schemas.openxmlformats.org/drawingml/2006/chart">
            <c:chart xmlns:c="http://schemas.openxmlformats.org/drawingml/2006/chart" xmlns:r="http://schemas.openxmlformats.org/officeDocument/2006/relationships" r:id="rId24"/>
          </a:graphicData>
        </a:graphic>
      </p:graphicFrame>
      <p:sp>
        <p:nvSpPr>
          <p:cNvPr id="42" name="Прямоугольник 41"/>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36920471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Рисунок 29"/>
          <p:cNvPicPr>
            <a:picLocks noChangeAspect="1"/>
          </p:cNvPicPr>
          <p:nvPr/>
        </p:nvPicPr>
        <p:blipFill>
          <a:blip r:embed="rId3" cstate="print"/>
          <a:stretch>
            <a:fillRect/>
          </a:stretch>
        </p:blipFill>
        <p:spPr>
          <a:xfrm>
            <a:off x="2061031" y="156237"/>
            <a:ext cx="5381377" cy="768091"/>
          </a:xfrm>
          <a:prstGeom prst="rect">
            <a:avLst/>
          </a:prstGeom>
        </p:spPr>
      </p:pic>
      <p:sp>
        <p:nvSpPr>
          <p:cNvPr id="3" name="TextBox 2"/>
          <p:cNvSpPr txBox="1"/>
          <p:nvPr/>
        </p:nvSpPr>
        <p:spPr>
          <a:xfrm>
            <a:off x="2061032" y="132464"/>
            <a:ext cx="5381376" cy="830997"/>
          </a:xfrm>
          <a:prstGeom prst="rect">
            <a:avLst/>
          </a:prstGeom>
          <a:noFill/>
        </p:spPr>
        <p:txBody>
          <a:bodyPr wrap="square" rtlCol="0">
            <a:spAutoFit/>
          </a:bodyPr>
          <a:lstStyle/>
          <a:p>
            <a:pPr algn="ctr"/>
            <a:r>
              <a:rPr lang="ru-RU" sz="16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Государственная поддержка субъектов малого и </a:t>
            </a:r>
            <a:endParaRPr lang="ru-RU" sz="16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6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среднего предпринимательства</a:t>
            </a:r>
          </a:p>
          <a:p>
            <a:pPr algn="ctr"/>
            <a:r>
              <a:rPr lang="ru-RU" sz="16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Смоленской </a:t>
            </a:r>
            <a:r>
              <a:rPr lang="ru-RU" sz="16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области</a:t>
            </a:r>
            <a:endParaRPr lang="ru-RU" sz="16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1" name="TextBox 30"/>
          <p:cNvSpPr txBox="1"/>
          <p:nvPr/>
        </p:nvSpPr>
        <p:spPr>
          <a:xfrm>
            <a:off x="7155119" y="7190343"/>
            <a:ext cx="42056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15</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 name="TextBox 19"/>
          <p:cNvSpPr txBox="1"/>
          <p:nvPr/>
        </p:nvSpPr>
        <p:spPr>
          <a:xfrm>
            <a:off x="764874" y="126776"/>
            <a:ext cx="1325685"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3" name="Рисунок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124" y="15879"/>
            <a:ext cx="748791" cy="928758"/>
          </a:xfrm>
          <a:prstGeom prst="rect">
            <a:avLst/>
          </a:prstGeom>
        </p:spPr>
      </p:pic>
      <p:pic>
        <p:nvPicPr>
          <p:cNvPr id="29" name="Рисунок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92741" y="2919486"/>
            <a:ext cx="697402" cy="697402"/>
          </a:xfrm>
          <a:prstGeom prst="rect">
            <a:avLst/>
          </a:prstGeom>
        </p:spPr>
      </p:pic>
      <p:sp>
        <p:nvSpPr>
          <p:cNvPr id="33" name="Объект 9"/>
          <p:cNvSpPr>
            <a:spLocks noGrp="1"/>
          </p:cNvSpPr>
          <p:nvPr>
            <p:ph idx="1"/>
          </p:nvPr>
        </p:nvSpPr>
        <p:spPr>
          <a:xfrm>
            <a:off x="332437" y="1176790"/>
            <a:ext cx="7076753" cy="1732609"/>
          </a:xfrm>
        </p:spPr>
        <p:txBody>
          <a:bodyPr>
            <a:noAutofit/>
          </a:bodyPr>
          <a:lstStyle/>
          <a:p>
            <a:pPr marL="0" lvl="0" indent="325481" algn="just">
              <a:buNone/>
            </a:pPr>
            <a:r>
              <a:rPr lang="ru-RU" sz="1600" dirty="0">
                <a:latin typeface="Open Sans" panose="020B0606030504020204" pitchFamily="34" charset="0"/>
                <a:ea typeface="Open Sans" panose="020B0606030504020204" pitchFamily="34" charset="0"/>
                <a:cs typeface="Open Sans" panose="020B0606030504020204" pitchFamily="34" charset="0"/>
              </a:rPr>
              <a:t>Реализация государственной политики в сфере развития малого и среднего предпринимательства осуществляется в рамках подпрограммы </a:t>
            </a:r>
            <a:r>
              <a:rPr lang="ru-RU" sz="16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«Развитие малого и среднего предпринимательства в Смоленской области»</a:t>
            </a:r>
            <a:r>
              <a:rPr lang="ru-RU" sz="16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600" dirty="0">
                <a:latin typeface="Open Sans" panose="020B0606030504020204" pitchFamily="34" charset="0"/>
                <a:ea typeface="Open Sans" panose="020B0606030504020204" pitchFamily="34" charset="0"/>
                <a:cs typeface="Open Sans" panose="020B0606030504020204" pitchFamily="34" charset="0"/>
              </a:rPr>
              <a:t>областной государственной программы «Экономическое развитие Смоленской области», включая создание благоприятного предпринимательского и инвестиционного климата.</a:t>
            </a:r>
          </a:p>
          <a:p>
            <a:pPr marL="0" indent="325481" algn="just">
              <a:buNone/>
            </a:pPr>
            <a:endParaRPr lang="ru-RU"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4" name="Рисунок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7894" y="2817856"/>
            <a:ext cx="2438104" cy="1317245"/>
          </a:xfrm>
          <a:prstGeom prst="rect">
            <a:avLst/>
          </a:prstGeom>
        </p:spPr>
      </p:pic>
      <p:pic>
        <p:nvPicPr>
          <p:cNvPr id="35" name="Рисунок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63743" y="2800219"/>
            <a:ext cx="2410963" cy="1314810"/>
          </a:xfrm>
          <a:prstGeom prst="rect">
            <a:avLst/>
          </a:prstGeom>
        </p:spPr>
      </p:pic>
      <p:sp>
        <p:nvSpPr>
          <p:cNvPr id="36" name="Объект 9"/>
          <p:cNvSpPr txBox="1">
            <a:spLocks/>
          </p:cNvSpPr>
          <p:nvPr/>
        </p:nvSpPr>
        <p:spPr>
          <a:xfrm>
            <a:off x="4962479" y="2919486"/>
            <a:ext cx="2479929" cy="975603"/>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spcBef>
                <a:spcPts val="0"/>
              </a:spcBef>
              <a:buNone/>
            </a:pP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37" name="Прямая со стрелкой 36"/>
          <p:cNvCxnSpPr/>
          <p:nvPr/>
        </p:nvCxnSpPr>
        <p:spPr>
          <a:xfrm flipH="1">
            <a:off x="3086100" y="3616888"/>
            <a:ext cx="381002" cy="821762"/>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8" name="Прямая со стрелкой 37"/>
          <p:cNvCxnSpPr/>
          <p:nvPr/>
        </p:nvCxnSpPr>
        <p:spPr>
          <a:xfrm>
            <a:off x="2585998" y="3268187"/>
            <a:ext cx="711901" cy="18042"/>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Прямая со стрелкой 38"/>
          <p:cNvCxnSpPr/>
          <p:nvPr/>
        </p:nvCxnSpPr>
        <p:spPr>
          <a:xfrm flipH="1">
            <a:off x="4163437" y="3286229"/>
            <a:ext cx="799042" cy="0"/>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pic>
        <p:nvPicPr>
          <p:cNvPr id="40" name="Рисунок 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99772" y="5849640"/>
            <a:ext cx="359828" cy="312796"/>
          </a:xfrm>
          <a:prstGeom prst="rect">
            <a:avLst/>
          </a:prstGeom>
        </p:spPr>
      </p:pic>
      <p:sp>
        <p:nvSpPr>
          <p:cNvPr id="41" name="TextBox 40"/>
          <p:cNvSpPr txBox="1"/>
          <p:nvPr/>
        </p:nvSpPr>
        <p:spPr>
          <a:xfrm>
            <a:off x="2248752" y="5592640"/>
            <a:ext cx="3401348" cy="1015663"/>
          </a:xfrm>
          <a:prstGeom prst="rect">
            <a:avLst/>
          </a:prstGeom>
          <a:noFill/>
        </p:spPr>
        <p:txBody>
          <a:bodyPr wrap="square" rtlCol="0">
            <a:spAutoFit/>
          </a:bodyPr>
          <a:lstStyle/>
          <a:p>
            <a:pPr algn="ctr"/>
            <a:r>
              <a:rPr lang="ru-RU" sz="1200" b="1" dirty="0">
                <a:latin typeface="Open Sans" panose="020B0606030504020204" pitchFamily="34" charset="0"/>
                <a:ea typeface="Open Sans" panose="020B0606030504020204" pitchFamily="34" charset="0"/>
                <a:cs typeface="Open Sans" panose="020B0606030504020204" pitchFamily="34" charset="0"/>
              </a:rPr>
              <a:t>Министерство инвестиционного развития Смоленской области</a:t>
            </a:r>
          </a:p>
          <a:p>
            <a:pPr algn="ctr"/>
            <a:r>
              <a:rPr lang="ru-RU" sz="1200" dirty="0">
                <a:latin typeface="Open Sans" panose="020B0606030504020204" pitchFamily="34" charset="0"/>
                <a:ea typeface="Open Sans" panose="020B0606030504020204" pitchFamily="34" charset="0"/>
                <a:cs typeface="Open Sans" panose="020B0606030504020204" pitchFamily="34" charset="0"/>
              </a:rPr>
              <a:t>214014, г. Смоленск, ул. Энгельса, д. 23</a:t>
            </a:r>
          </a:p>
          <a:p>
            <a:pPr algn="ctr"/>
            <a:r>
              <a:rPr lang="ru-RU" sz="1200" dirty="0">
                <a:latin typeface="Open Sans" panose="020B0606030504020204" pitchFamily="34" charset="0"/>
                <a:ea typeface="Open Sans" panose="020B0606030504020204" pitchFamily="34" charset="0"/>
                <a:cs typeface="Open Sans" panose="020B0606030504020204" pitchFamily="34" charset="0"/>
              </a:rPr>
              <a:t>Сайт: </a:t>
            </a:r>
            <a:r>
              <a:rPr lang="en-US" sz="1200" dirty="0">
                <a:latin typeface="Open Sans" panose="020B0606030504020204" pitchFamily="34" charset="0"/>
                <a:ea typeface="Open Sans" panose="020B0606030504020204" pitchFamily="34" charset="0"/>
                <a:cs typeface="Open Sans" panose="020B0606030504020204" pitchFamily="34" charset="0"/>
              </a:rPr>
              <a:t>dep</a:t>
            </a:r>
            <a:r>
              <a:rPr lang="ru-RU" sz="1200" dirty="0">
                <a:latin typeface="Open Sans" panose="020B0606030504020204" pitchFamily="34" charset="0"/>
                <a:ea typeface="Open Sans" panose="020B0606030504020204" pitchFamily="34" charset="0"/>
                <a:cs typeface="Open Sans" panose="020B0606030504020204" pitchFamily="34" charset="0"/>
              </a:rPr>
              <a:t>-</a:t>
            </a:r>
            <a:r>
              <a:rPr lang="en-US" sz="1200" dirty="0">
                <a:latin typeface="Open Sans" panose="020B0606030504020204" pitchFamily="34" charset="0"/>
                <a:ea typeface="Open Sans" panose="020B0606030504020204" pitchFamily="34" charset="0"/>
                <a:cs typeface="Open Sans" panose="020B0606030504020204" pitchFamily="34" charset="0"/>
              </a:rPr>
              <a:t>invest.admin-smolensk.ru</a:t>
            </a:r>
            <a:endParaRPr lang="ru-RU" sz="1200" dirty="0">
              <a:latin typeface="Open Sans" panose="020B0606030504020204" pitchFamily="34" charset="0"/>
              <a:ea typeface="Open Sans" panose="020B0606030504020204" pitchFamily="34" charset="0"/>
              <a:cs typeface="Open Sans" panose="020B0606030504020204" pitchFamily="34" charset="0"/>
            </a:endParaRPr>
          </a:p>
          <a:p>
            <a:pPr algn="ctr"/>
            <a:r>
              <a:rPr lang="en-US" sz="1200" dirty="0">
                <a:latin typeface="Open Sans" panose="020B0606030504020204" pitchFamily="34" charset="0"/>
                <a:ea typeface="Open Sans" panose="020B0606030504020204" pitchFamily="34" charset="0"/>
                <a:cs typeface="Open Sans" panose="020B0606030504020204" pitchFamily="34" charset="0"/>
              </a:rPr>
              <a:t>E-mail: </a:t>
            </a:r>
            <a:r>
              <a:rPr lang="en-US" sz="1200" dirty="0">
                <a:latin typeface="Open Sans" panose="020B0606030504020204" pitchFamily="34" charset="0"/>
                <a:ea typeface="Open Sans" panose="020B0606030504020204" pitchFamily="34" charset="0"/>
                <a:cs typeface="Open Sans" panose="020B0606030504020204" pitchFamily="34" charset="0"/>
                <a:hlinkClick r:id="rId9"/>
              </a:rPr>
              <a:t>dep@smolinvest.com</a:t>
            </a:r>
            <a:r>
              <a:rPr lang="ru-RU" sz="1200" dirty="0">
                <a:latin typeface="Open Sans" panose="020B0606030504020204" pitchFamily="34" charset="0"/>
                <a:ea typeface="Open Sans" panose="020B0606030504020204" pitchFamily="34" charset="0"/>
                <a:cs typeface="Open Sans" panose="020B0606030504020204" pitchFamily="34" charset="0"/>
              </a:rPr>
              <a:t> </a:t>
            </a:r>
          </a:p>
        </p:txBody>
      </p:sp>
      <p:sp>
        <p:nvSpPr>
          <p:cNvPr id="43" name="Прямоугольник 42"/>
          <p:cNvSpPr/>
          <p:nvPr/>
        </p:nvSpPr>
        <p:spPr>
          <a:xfrm>
            <a:off x="1781332" y="2800962"/>
            <a:ext cx="3920221" cy="292388"/>
          </a:xfrm>
          <a:prstGeom prst="rect">
            <a:avLst/>
          </a:prstGeom>
        </p:spPr>
        <p:txBody>
          <a:bodyPr wrap="square">
            <a:spAutoFit/>
          </a:bodyPr>
          <a:lstStyle/>
          <a:p>
            <a:pPr algn="ctr"/>
            <a:endParaRPr lang="ru-RU" sz="13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4" name="Рисунок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082" y="4430591"/>
            <a:ext cx="3727037" cy="959945"/>
          </a:xfrm>
          <a:prstGeom prst="rect">
            <a:avLst/>
          </a:prstGeom>
        </p:spPr>
      </p:pic>
      <p:cxnSp>
        <p:nvCxnSpPr>
          <p:cNvPr id="28" name="Прямая со стрелкой 27"/>
          <p:cNvCxnSpPr/>
          <p:nvPr/>
        </p:nvCxnSpPr>
        <p:spPr>
          <a:xfrm>
            <a:off x="3870108" y="3616888"/>
            <a:ext cx="873342" cy="813703"/>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sp>
        <p:nvSpPr>
          <p:cNvPr id="45" name="Прямоугольник 44"/>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pic>
        <p:nvPicPr>
          <p:cNvPr id="5" name="Рисунок 4"/>
          <p:cNvPicPr>
            <a:picLocks noChangeAspect="1"/>
          </p:cNvPicPr>
          <p:nvPr/>
        </p:nvPicPr>
        <p:blipFill>
          <a:blip r:embed="rId10"/>
          <a:stretch>
            <a:fillRect/>
          </a:stretch>
        </p:blipFill>
        <p:spPr>
          <a:xfrm>
            <a:off x="193641" y="2926293"/>
            <a:ext cx="2438611" cy="1341236"/>
          </a:xfrm>
          <a:prstGeom prst="rect">
            <a:avLst/>
          </a:prstGeom>
        </p:spPr>
      </p:pic>
      <p:pic>
        <p:nvPicPr>
          <p:cNvPr id="6" name="Рисунок 5"/>
          <p:cNvPicPr>
            <a:picLocks noChangeAspect="1"/>
          </p:cNvPicPr>
          <p:nvPr/>
        </p:nvPicPr>
        <p:blipFill>
          <a:blip r:embed="rId11"/>
          <a:stretch>
            <a:fillRect/>
          </a:stretch>
        </p:blipFill>
        <p:spPr>
          <a:xfrm>
            <a:off x="4961121" y="2832604"/>
            <a:ext cx="2481287" cy="1274174"/>
          </a:xfrm>
          <a:prstGeom prst="rect">
            <a:avLst/>
          </a:prstGeom>
        </p:spPr>
      </p:pic>
      <p:pic>
        <p:nvPicPr>
          <p:cNvPr id="8" name="Рисунок 7"/>
          <p:cNvPicPr>
            <a:picLocks noChangeAspect="1"/>
          </p:cNvPicPr>
          <p:nvPr/>
        </p:nvPicPr>
        <p:blipFill>
          <a:blip r:embed="rId12"/>
          <a:stretch>
            <a:fillRect/>
          </a:stretch>
        </p:blipFill>
        <p:spPr>
          <a:xfrm>
            <a:off x="348931" y="4465759"/>
            <a:ext cx="3621338" cy="914479"/>
          </a:xfrm>
          <a:prstGeom prst="rect">
            <a:avLst/>
          </a:prstGeom>
        </p:spPr>
      </p:pic>
      <p:pic>
        <p:nvPicPr>
          <p:cNvPr id="46" name="Рисунок 4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63437" y="4454383"/>
            <a:ext cx="3245753" cy="945377"/>
          </a:xfrm>
          <a:prstGeom prst="rect">
            <a:avLst/>
          </a:prstGeom>
        </p:spPr>
      </p:pic>
      <p:sp>
        <p:nvSpPr>
          <p:cNvPr id="47" name="Прямоугольник 46"/>
          <p:cNvSpPr/>
          <p:nvPr/>
        </p:nvSpPr>
        <p:spPr>
          <a:xfrm>
            <a:off x="3992271" y="4620921"/>
            <a:ext cx="3279899" cy="707886"/>
          </a:xfrm>
          <a:prstGeom prst="rect">
            <a:avLst/>
          </a:prstGeom>
        </p:spPr>
        <p:txBody>
          <a:bodyPr wrap="square">
            <a:spAutoFit/>
          </a:bodyPr>
          <a:lstStyle/>
          <a:p>
            <a:pPr algn="ctr"/>
            <a:r>
              <a:rPr lang="ru-RU" sz="12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Предоставление субсидий в рамках реализации </a:t>
            </a:r>
            <a:r>
              <a:rPr lang="ru-RU" sz="1400" b="1" dirty="0">
                <a:solidFill>
                  <a:srgbClr val="5B9BD5">
                    <a:lumMod val="50000"/>
                  </a:srgbClr>
                </a:solidFill>
                <a:latin typeface="Open Sans" panose="020B0606030504020204" pitchFamily="34" charset="0"/>
                <a:ea typeface="Open Sans" panose="020B0606030504020204" pitchFamily="34" charset="0"/>
                <a:cs typeface="Open Sans" panose="020B0606030504020204" pitchFamily="34" charset="0"/>
              </a:rPr>
              <a:t>грантовой программы «Первый старт» </a:t>
            </a:r>
            <a:endParaRPr lang="ru-RU" sz="1400" b="1" dirty="0" smtClean="0">
              <a:solidFill>
                <a:srgbClr val="5B9BD5">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algn="ctr"/>
            <a:r>
              <a:rPr lang="ru-RU" sz="1400" b="1" dirty="0" smtClean="0">
                <a:solidFill>
                  <a:srgbClr val="960000"/>
                </a:solidFill>
                <a:latin typeface="Open Sans" panose="020B0606030504020204" pitchFamily="34" charset="0"/>
                <a:ea typeface="Open Sans" panose="020B0606030504020204" pitchFamily="34" charset="0"/>
                <a:cs typeface="Open Sans" panose="020B0606030504020204" pitchFamily="34" charset="0"/>
              </a:rPr>
              <a:t>до </a:t>
            </a:r>
            <a:r>
              <a:rPr lang="ru-RU" sz="1400" b="1" dirty="0">
                <a:solidFill>
                  <a:srgbClr val="960000"/>
                </a:solidFill>
                <a:latin typeface="Open Sans" panose="020B0606030504020204" pitchFamily="34" charset="0"/>
                <a:ea typeface="Open Sans" panose="020B0606030504020204" pitchFamily="34" charset="0"/>
                <a:cs typeface="Open Sans" panose="020B0606030504020204" pitchFamily="34" charset="0"/>
              </a:rPr>
              <a:t>500 тысяч рублей</a:t>
            </a:r>
          </a:p>
        </p:txBody>
      </p:sp>
    </p:spTree>
    <p:extLst>
      <p:ext uri="{BB962C8B-B14F-4D97-AF65-F5344CB8AC3E}">
        <p14:creationId xmlns:p14="http://schemas.microsoft.com/office/powerpoint/2010/main" val="39214349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Panteleeva\Рабочий стол\рекомендации 2\Приложение к Методическим реккомендациям\Промышленный комплекс\Пр-во и распр-е воды, электроэнергии и газа.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8310" y="4612482"/>
            <a:ext cx="963191" cy="963191"/>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8529" y="2626459"/>
            <a:ext cx="967315" cy="979631"/>
          </a:xfrm>
          <a:prstGeom prst="ellipse">
            <a:avLst/>
          </a:prstGeom>
          <a:ln w="63500" cap="rnd">
            <a:noFill/>
          </a:ln>
          <a:effectLst>
            <a:outerShdw blurRad="50800" dist="38100" dir="2700000" algn="tl" rotWithShape="0">
              <a:prstClr val="black">
                <a:alpha val="40000"/>
              </a:prstClr>
            </a:outerShdw>
          </a:effectLst>
        </p:spPr>
      </p:pic>
      <p:pic>
        <p:nvPicPr>
          <p:cNvPr id="1027" name="Picture 3" descr="C:\Documents and Settings\Panteleeva\Рабочий стол\рекомендации 2\Приложение к Методическим реккомендациям\Промышленный комплекс\Пр-во неметалл минер-х продуктов.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35844" y="937366"/>
            <a:ext cx="1059753" cy="1059753"/>
          </a:xfrm>
          <a:prstGeom prst="rect">
            <a:avLst/>
          </a:prstGeom>
          <a:noFill/>
          <a:extLst>
            <a:ext uri="{909E8E84-426E-40DD-AFC4-6F175D3DCCD1}">
              <a14:hiddenFill xmlns:a14="http://schemas.microsoft.com/office/drawing/2010/main">
                <a:solidFill>
                  <a:srgbClr val="FFFFFF"/>
                </a:solidFill>
              </a14:hiddenFill>
            </a:ext>
          </a:extLst>
        </p:spPr>
      </p:pic>
      <p:pic>
        <p:nvPicPr>
          <p:cNvPr id="51" name="Рисунок 50"/>
          <p:cNvPicPr>
            <a:picLocks noChangeAspect="1"/>
          </p:cNvPicPr>
          <p:nvPr/>
        </p:nvPicPr>
        <p:blipFill>
          <a:blip r:embed="rId6" cstate="print">
            <a:lum bright="70000" contrast="-70000"/>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8296" y="1096661"/>
            <a:ext cx="2631730" cy="670017"/>
          </a:xfrm>
          <a:prstGeom prst="rect">
            <a:avLst/>
          </a:prstGeom>
        </p:spPr>
      </p:pic>
      <p:pic>
        <p:nvPicPr>
          <p:cNvPr id="48" name="Рисунок 47"/>
          <p:cNvPicPr>
            <a:picLocks noChangeAspect="1"/>
          </p:cNvPicPr>
          <p:nvPr/>
        </p:nvPicPr>
        <p:blipFill>
          <a:blip r:embed="rId8" cstate="print">
            <a:duotone>
              <a:prstClr val="black"/>
              <a:srgbClr val="0070C0">
                <a:tint val="45000"/>
                <a:satMod val="400000"/>
              </a:srgbClr>
            </a:duotone>
            <a:extLst>
              <a:ext uri="{28A0092B-C50C-407E-A947-70E740481C1C}">
                <a14:useLocalDpi xmlns:a14="http://schemas.microsoft.com/office/drawing/2010/main" val="0"/>
              </a:ext>
            </a:extLst>
          </a:blip>
          <a:stretch>
            <a:fillRect/>
          </a:stretch>
        </p:blipFill>
        <p:spPr>
          <a:xfrm>
            <a:off x="4275212" y="4559616"/>
            <a:ext cx="1068925" cy="1068925"/>
          </a:xfrm>
          <a:prstGeom prst="rect">
            <a:avLst/>
          </a:prstGeom>
        </p:spPr>
      </p:pic>
      <p:pic>
        <p:nvPicPr>
          <p:cNvPr id="8" name="Рисунок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03176" y="2583855"/>
            <a:ext cx="1064841" cy="1064841"/>
          </a:xfrm>
          <a:prstGeom prst="rect">
            <a:avLst/>
          </a:prstGeom>
        </p:spPr>
      </p:pic>
      <p:pic>
        <p:nvPicPr>
          <p:cNvPr id="4" name="Рисунок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68017" y="974799"/>
            <a:ext cx="1072183" cy="1072183"/>
          </a:xfrm>
          <a:prstGeom prst="rect">
            <a:avLst/>
          </a:prstGeom>
        </p:spPr>
      </p:pic>
      <p:pic>
        <p:nvPicPr>
          <p:cNvPr id="36" name="Рисунок 35"/>
          <p:cNvPicPr>
            <a:picLocks noChangeAspect="1"/>
          </p:cNvPicPr>
          <p:nvPr/>
        </p:nvPicPr>
        <p:blipFill>
          <a:blip r:embed="rId11"/>
          <a:stretch>
            <a:fillRect/>
          </a:stretch>
        </p:blipFill>
        <p:spPr>
          <a:xfrm>
            <a:off x="2061031" y="156237"/>
            <a:ext cx="5498644" cy="768091"/>
          </a:xfrm>
          <a:prstGeom prst="rect">
            <a:avLst/>
          </a:prstGeom>
        </p:spPr>
      </p:pic>
      <p:sp>
        <p:nvSpPr>
          <p:cNvPr id="3" name="TextBox 2"/>
          <p:cNvSpPr txBox="1"/>
          <p:nvPr/>
        </p:nvSpPr>
        <p:spPr>
          <a:xfrm>
            <a:off x="2050584" y="307194"/>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Промышленный комплекс</a:t>
            </a:r>
          </a:p>
        </p:txBody>
      </p:sp>
      <p:sp>
        <p:nvSpPr>
          <p:cNvPr id="37" name="TextBox 36"/>
          <p:cNvSpPr txBox="1"/>
          <p:nvPr/>
        </p:nvSpPr>
        <p:spPr>
          <a:xfrm>
            <a:off x="7111288" y="7190343"/>
            <a:ext cx="43794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16</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2" name="TextBox 51"/>
          <p:cNvSpPr txBox="1"/>
          <p:nvPr/>
        </p:nvSpPr>
        <p:spPr>
          <a:xfrm>
            <a:off x="1251042" y="1796682"/>
            <a:ext cx="890921" cy="646331"/>
          </a:xfrm>
          <a:prstGeom prst="rect">
            <a:avLst/>
          </a:prstGeom>
          <a:noFill/>
        </p:spPr>
        <p:txBody>
          <a:bodyPr wrap="square" rtlCol="0">
            <a:spAutoFit/>
          </a:bodyPr>
          <a:lstStyle/>
          <a:p>
            <a:pPr algn="ctr"/>
            <a:r>
              <a:rPr lang="ru-RU" sz="3600"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3600"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5</a:t>
            </a:r>
            <a:endParaRPr lang="ru-RU" sz="3600"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5" name="Рисунок 54"/>
          <p:cNvPicPr>
            <a:picLocks noChangeAspect="1"/>
          </p:cNvPicPr>
          <p:nvPr/>
        </p:nvPicPr>
        <p:blipFill>
          <a:blip r:embed="rId12" cstate="print">
            <a:lum bright="70000" contrast="-70000"/>
            <a:extLst>
              <a:ext uri="{BEBA8EAE-BF5A-486C-A8C5-ECC9F3942E4B}">
                <a14:imgProps xmlns:a14="http://schemas.microsoft.com/office/drawing/2010/main">
                  <a14:imgLayer r:embed="rId7">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72673" y="3958279"/>
            <a:ext cx="2615631" cy="539782"/>
          </a:xfrm>
          <a:prstGeom prst="rect">
            <a:avLst/>
          </a:prstGeom>
        </p:spPr>
      </p:pic>
      <p:sp>
        <p:nvSpPr>
          <p:cNvPr id="57" name="TextBox 56"/>
          <p:cNvSpPr txBox="1"/>
          <p:nvPr/>
        </p:nvSpPr>
        <p:spPr>
          <a:xfrm>
            <a:off x="126983" y="3950310"/>
            <a:ext cx="2707010" cy="523220"/>
          </a:xfrm>
          <a:prstGeom prst="rect">
            <a:avLst/>
          </a:prstGeom>
          <a:noFill/>
        </p:spPr>
        <p:txBody>
          <a:bodyPr wrap="square" rtlCol="0">
            <a:spAutoFit/>
          </a:bodyPr>
          <a:lstStyle/>
          <a:p>
            <a:pPr algn="ctr"/>
            <a:r>
              <a:rPr lang="ru-RU" sz="14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Структура промышленного производства</a:t>
            </a:r>
            <a:endParaRPr lang="ru-RU" sz="14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1" name="TextBox 60"/>
          <p:cNvSpPr txBox="1"/>
          <p:nvPr/>
        </p:nvSpPr>
        <p:spPr>
          <a:xfrm>
            <a:off x="507723" y="1137519"/>
            <a:ext cx="1928389" cy="584775"/>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Число предприятий</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 name="Рисунок 1"/>
          <p:cNvPicPr>
            <a:picLocks noChangeAspect="1"/>
          </p:cNvPicPr>
          <p:nvPr/>
        </p:nvPicPr>
        <p:blipFill>
          <a:blip r:embed="rId13">
            <a:clrChange>
              <a:clrFrom>
                <a:srgbClr val="FFFFFF"/>
              </a:clrFrom>
              <a:clrTo>
                <a:srgbClr val="FFFFFF">
                  <a:alpha val="0"/>
                </a:srgbClr>
              </a:clrTo>
            </a:clrChange>
            <a:duotone>
              <a:prstClr val="black"/>
              <a:srgbClr val="00B050">
                <a:tint val="45000"/>
                <a:satMod val="400000"/>
              </a:srgbClr>
            </a:duotone>
          </a:blip>
          <a:stretch>
            <a:fillRect/>
          </a:stretch>
        </p:blipFill>
        <p:spPr>
          <a:xfrm flipH="1">
            <a:off x="778153" y="1777088"/>
            <a:ext cx="611966" cy="582450"/>
          </a:xfrm>
          <a:prstGeom prst="rect">
            <a:avLst/>
          </a:prstGeom>
        </p:spPr>
      </p:pic>
      <p:pic>
        <p:nvPicPr>
          <p:cNvPr id="75" name="Рисунок 74"/>
          <p:cNvPicPr>
            <a:picLocks noChangeAspect="1"/>
          </p:cNvPicPr>
          <p:nvPr/>
        </p:nvPicPr>
        <p:blipFill>
          <a:blip r:embed="rId6" cstate="print">
            <a:lum bright="70000" contrast="-70000"/>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8296" y="2583855"/>
            <a:ext cx="2631730" cy="670017"/>
          </a:xfrm>
          <a:prstGeom prst="rect">
            <a:avLst/>
          </a:prstGeom>
        </p:spPr>
      </p:pic>
      <p:sp>
        <p:nvSpPr>
          <p:cNvPr id="76" name="TextBox 75"/>
          <p:cNvSpPr txBox="1"/>
          <p:nvPr/>
        </p:nvSpPr>
        <p:spPr>
          <a:xfrm>
            <a:off x="361168" y="2593486"/>
            <a:ext cx="2216369" cy="615553"/>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Численность</a:t>
            </a:r>
            <a:r>
              <a:rPr lang="ru-RU"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работающих</a:t>
            </a:r>
            <a:endPar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78" name="TextBox 77"/>
          <p:cNvSpPr txBox="1"/>
          <p:nvPr/>
        </p:nvSpPr>
        <p:spPr>
          <a:xfrm>
            <a:off x="202592" y="3219589"/>
            <a:ext cx="2533520" cy="523220"/>
          </a:xfrm>
          <a:prstGeom prst="rect">
            <a:avLst/>
          </a:prstGeom>
          <a:noFill/>
        </p:spPr>
        <p:txBody>
          <a:bodyPr wrap="square" rtlCol="0">
            <a:spAutoFit/>
          </a:bodyPr>
          <a:lstStyle/>
          <a:p>
            <a:pPr algn="ctr"/>
            <a:r>
              <a:rPr lang="ru-RU" sz="28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28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130 </a:t>
            </a:r>
            <a:r>
              <a:rPr lang="ru-RU" sz="12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чел.</a:t>
            </a:r>
            <a:endParaRPr lang="ru-RU" sz="800" dirty="0">
              <a:solidFill>
                <a:srgbClr val="265F9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7" name="Рисунок 7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6440" y="3235368"/>
            <a:ext cx="581235" cy="611720"/>
          </a:xfrm>
          <a:prstGeom prst="rect">
            <a:avLst/>
          </a:prstGeom>
        </p:spPr>
      </p:pic>
      <p:sp>
        <p:nvSpPr>
          <p:cNvPr id="33" name="TextBox 32"/>
          <p:cNvSpPr txBox="1"/>
          <p:nvPr/>
        </p:nvSpPr>
        <p:spPr>
          <a:xfrm>
            <a:off x="5540200" y="1111774"/>
            <a:ext cx="1571260" cy="600164"/>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Производство строительных материалов</a:t>
            </a:r>
          </a:p>
        </p:txBody>
      </p:sp>
      <p:sp>
        <p:nvSpPr>
          <p:cNvPr id="49" name="TextBox 48"/>
          <p:cNvSpPr txBox="1"/>
          <p:nvPr/>
        </p:nvSpPr>
        <p:spPr>
          <a:xfrm>
            <a:off x="4867317" y="1759540"/>
            <a:ext cx="2614407" cy="261610"/>
          </a:xfrm>
          <a:prstGeom prst="rect">
            <a:avLst/>
          </a:prstGeom>
          <a:noFill/>
        </p:spPr>
        <p:txBody>
          <a:bodyPr wrap="square" rtlCol="0">
            <a:spAutoFit/>
          </a:bodyPr>
          <a:lstStyle/>
          <a:p>
            <a:pPr algn="ctr"/>
            <a:r>
              <a:rPr lang="ru-RU" sz="1100" dirty="0" smtClean="0">
                <a:latin typeface="Open Sans" panose="020B0606030504020204" pitchFamily="34" charset="0"/>
                <a:ea typeface="Open Sans" panose="020B0606030504020204" pitchFamily="34" charset="0"/>
                <a:cs typeface="Open Sans" panose="020B0606030504020204" pitchFamily="34" charset="0"/>
              </a:rPr>
              <a:t>ООО «Крона».</a:t>
            </a:r>
            <a:endParaRPr lang="ru-RU" sz="1100" dirty="0" smtClean="0">
              <a:latin typeface="Open Sans" panose="020B0606030504020204" pitchFamily="34" charset="0"/>
              <a:ea typeface="Open Sans" panose="020B0606030504020204" pitchFamily="34" charset="0"/>
              <a:cs typeface="Open Sans" panose="020B0606030504020204" pitchFamily="34" charset="0"/>
            </a:endParaRPr>
          </a:p>
        </p:txBody>
      </p:sp>
      <p:sp>
        <p:nvSpPr>
          <p:cNvPr id="53" name="TextBox 52"/>
          <p:cNvSpPr txBox="1"/>
          <p:nvPr/>
        </p:nvSpPr>
        <p:spPr>
          <a:xfrm>
            <a:off x="5595644" y="2177928"/>
            <a:ext cx="1364168" cy="276999"/>
          </a:xfrm>
          <a:prstGeom prst="rect">
            <a:avLst/>
          </a:prstGeom>
          <a:noFill/>
        </p:spPr>
        <p:txBody>
          <a:bodyPr wrap="square" rtlCol="0">
            <a:spAutoFit/>
          </a:bodyPr>
          <a:lstStyle/>
          <a:p>
            <a:pPr algn="ctr"/>
            <a:r>
              <a:rPr lang="ru-RU" sz="1200" b="1" dirty="0" smtClean="0">
                <a:latin typeface="Open Sans" panose="020B0606030504020204" pitchFamily="34" charset="0"/>
                <a:ea typeface="Open Sans" panose="020B0606030504020204" pitchFamily="34" charset="0"/>
                <a:cs typeface="Open Sans" panose="020B0606030504020204" pitchFamily="34" charset="0"/>
              </a:rPr>
              <a:t>8,63  млн</a:t>
            </a:r>
            <a:r>
              <a:rPr lang="ru-RU" sz="1200" b="1" dirty="0" smtClean="0">
                <a:latin typeface="Open Sans" panose="020B0606030504020204" pitchFamily="34" charset="0"/>
                <a:ea typeface="Open Sans" panose="020B0606030504020204" pitchFamily="34" charset="0"/>
                <a:cs typeface="Open Sans" panose="020B0606030504020204" pitchFamily="34" charset="0"/>
              </a:rPr>
              <a:t>. руб.</a:t>
            </a:r>
            <a:endParaRPr lang="ru-RU" sz="1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82" name="TextBox 81"/>
          <p:cNvSpPr txBox="1"/>
          <p:nvPr/>
        </p:nvSpPr>
        <p:spPr>
          <a:xfrm>
            <a:off x="4558507" y="2712851"/>
            <a:ext cx="1571260" cy="430887"/>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Производство пиломатериалов</a:t>
            </a:r>
          </a:p>
        </p:txBody>
      </p:sp>
      <p:sp>
        <p:nvSpPr>
          <p:cNvPr id="83" name="TextBox 82"/>
          <p:cNvSpPr txBox="1"/>
          <p:nvPr/>
        </p:nvSpPr>
        <p:spPr>
          <a:xfrm>
            <a:off x="4185233" y="3557895"/>
            <a:ext cx="2614407" cy="261610"/>
          </a:xfrm>
          <a:prstGeom prst="rect">
            <a:avLst/>
          </a:prstGeom>
          <a:noFill/>
        </p:spPr>
        <p:txBody>
          <a:bodyPr wrap="square" rtlCol="0">
            <a:spAutoFit/>
          </a:bodyPr>
          <a:lstStyle/>
          <a:p>
            <a:pPr algn="ctr"/>
            <a:r>
              <a:rPr lang="ru-RU" sz="1100" dirty="0" smtClean="0">
                <a:latin typeface="Open Sans" panose="020B0606030504020204" pitchFamily="34" charset="0"/>
                <a:ea typeface="Open Sans" panose="020B0606030504020204" pitchFamily="34" charset="0"/>
                <a:cs typeface="Open Sans" panose="020B0606030504020204" pitchFamily="34" charset="0"/>
              </a:rPr>
              <a:t>ИП Боровков П.И.</a:t>
            </a:r>
            <a:endParaRPr lang="ru-RU"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84" name="TextBox 83"/>
          <p:cNvSpPr txBox="1"/>
          <p:nvPr/>
        </p:nvSpPr>
        <p:spPr>
          <a:xfrm>
            <a:off x="4810353" y="3264229"/>
            <a:ext cx="1364168" cy="276999"/>
          </a:xfrm>
          <a:prstGeom prst="rect">
            <a:avLst/>
          </a:prstGeom>
          <a:noFill/>
        </p:spPr>
        <p:txBody>
          <a:bodyPr wrap="square" rtlCol="0">
            <a:spAutoFit/>
          </a:bodyPr>
          <a:lstStyle/>
          <a:p>
            <a:pPr algn="ctr"/>
            <a:r>
              <a:rPr lang="ru-RU" sz="1200" b="1" dirty="0" smtClean="0">
                <a:latin typeface="Open Sans" panose="020B0606030504020204" pitchFamily="34" charset="0"/>
                <a:ea typeface="Open Sans" panose="020B0606030504020204" pitchFamily="34" charset="0"/>
                <a:cs typeface="Open Sans" panose="020B0606030504020204" pitchFamily="34" charset="0"/>
              </a:rPr>
              <a:t>53,3  </a:t>
            </a:r>
            <a:r>
              <a:rPr lang="ru-RU" sz="1200" b="1" dirty="0" smtClean="0">
                <a:latin typeface="Open Sans" panose="020B0606030504020204" pitchFamily="34" charset="0"/>
                <a:ea typeface="Open Sans" panose="020B0606030504020204" pitchFamily="34" charset="0"/>
                <a:cs typeface="Open Sans" panose="020B0606030504020204" pitchFamily="34" charset="0"/>
              </a:rPr>
              <a:t>млн. руб.</a:t>
            </a:r>
            <a:endParaRPr lang="ru-RU" sz="1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85" name="TextBox 84"/>
          <p:cNvSpPr txBox="1"/>
          <p:nvPr/>
        </p:nvSpPr>
        <p:spPr>
          <a:xfrm>
            <a:off x="4737496" y="4184712"/>
            <a:ext cx="2690264" cy="430887"/>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Производство и распределение электроэнергии газа и воды</a:t>
            </a:r>
          </a:p>
        </p:txBody>
      </p:sp>
      <p:sp>
        <p:nvSpPr>
          <p:cNvPr id="86" name="TextBox 85"/>
          <p:cNvSpPr txBox="1"/>
          <p:nvPr/>
        </p:nvSpPr>
        <p:spPr>
          <a:xfrm>
            <a:off x="3466327" y="5575142"/>
            <a:ext cx="3098084" cy="600164"/>
          </a:xfrm>
          <a:prstGeom prst="rect">
            <a:avLst/>
          </a:prstGeom>
          <a:noFill/>
        </p:spPr>
        <p:txBody>
          <a:bodyPr wrap="square" rtlCol="0">
            <a:spAutoFit/>
          </a:bodyPr>
          <a:lstStyle/>
          <a:p>
            <a:pPr algn="ctr"/>
            <a:r>
              <a:rPr lang="ru-RU" sz="1100" dirty="0">
                <a:latin typeface="Open Sans" panose="020B0606030504020204" pitchFamily="34" charset="0"/>
                <a:ea typeface="Open Sans" panose="020B0606030504020204" pitchFamily="34" charset="0"/>
                <a:cs typeface="Open Sans" panose="020B0606030504020204" pitchFamily="34" charset="0"/>
              </a:rPr>
              <a:t>Филиал АО «Газпромгазораспределение»</a:t>
            </a:r>
          </a:p>
          <a:p>
            <a:pPr algn="ctr"/>
            <a:r>
              <a:rPr lang="ru-RU" sz="1100" dirty="0" smtClean="0">
                <a:latin typeface="Open Sans" panose="020B0606030504020204" pitchFamily="34" charset="0"/>
                <a:ea typeface="Open Sans" panose="020B0606030504020204" pitchFamily="34" charset="0"/>
                <a:cs typeface="Open Sans" panose="020B0606030504020204" pitchFamily="34" charset="0"/>
              </a:rPr>
              <a:t>ЕРЭ ПАО «МРСК  Центр Смолэнерго»</a:t>
            </a:r>
          </a:p>
          <a:p>
            <a:pPr algn="ctr"/>
            <a:r>
              <a:rPr lang="ru-RU" sz="1100" dirty="0">
                <a:latin typeface="Open Sans" panose="020B0606030504020204" pitchFamily="34" charset="0"/>
                <a:ea typeface="Open Sans" panose="020B0606030504020204" pitchFamily="34" charset="0"/>
                <a:cs typeface="Open Sans" panose="020B0606030504020204" pitchFamily="34" charset="0"/>
              </a:rPr>
              <a:t>МУП «Коммунальщик</a:t>
            </a:r>
            <a:r>
              <a:rPr lang="ru-RU" sz="1100" dirty="0" smtClean="0">
                <a:latin typeface="Open Sans" panose="020B0606030504020204" pitchFamily="34" charset="0"/>
                <a:ea typeface="Open Sans" panose="020B0606030504020204" pitchFamily="34" charset="0"/>
                <a:cs typeface="Open Sans" panose="020B0606030504020204" pitchFamily="34" charset="0"/>
              </a:rPr>
              <a:t>»</a:t>
            </a:r>
            <a:endParaRPr lang="ru-RU"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87" name="TextBox 86"/>
          <p:cNvSpPr txBox="1"/>
          <p:nvPr/>
        </p:nvSpPr>
        <p:spPr>
          <a:xfrm>
            <a:off x="5790898" y="4631955"/>
            <a:ext cx="1364168" cy="276999"/>
          </a:xfrm>
          <a:prstGeom prst="rect">
            <a:avLst/>
          </a:prstGeom>
          <a:noFill/>
        </p:spPr>
        <p:txBody>
          <a:bodyPr wrap="square" rtlCol="0">
            <a:spAutoFit/>
          </a:bodyPr>
          <a:lstStyle/>
          <a:p>
            <a:pPr algn="ctr"/>
            <a:r>
              <a:rPr lang="ru-RU" sz="1200" b="1" dirty="0">
                <a:latin typeface="Open Sans" panose="020B0606030504020204" pitchFamily="34" charset="0"/>
                <a:ea typeface="Open Sans" panose="020B0606030504020204" pitchFamily="34" charset="0"/>
                <a:cs typeface="Open Sans" panose="020B0606030504020204" pitchFamily="34" charset="0"/>
              </a:rPr>
              <a:t> </a:t>
            </a:r>
            <a:r>
              <a:rPr lang="ru-RU" sz="1200" b="1" dirty="0" smtClean="0">
                <a:latin typeface="Open Sans" panose="020B0606030504020204" pitchFamily="34" charset="0"/>
                <a:ea typeface="Open Sans" panose="020B0606030504020204" pitchFamily="34" charset="0"/>
                <a:cs typeface="Open Sans" panose="020B0606030504020204" pitchFamily="34" charset="0"/>
              </a:rPr>
              <a:t>14,8   </a:t>
            </a:r>
            <a:r>
              <a:rPr lang="ru-RU" sz="1200" b="1" dirty="0" smtClean="0">
                <a:latin typeface="Open Sans" panose="020B0606030504020204" pitchFamily="34" charset="0"/>
                <a:ea typeface="Open Sans" panose="020B0606030504020204" pitchFamily="34" charset="0"/>
                <a:cs typeface="Open Sans" panose="020B0606030504020204" pitchFamily="34" charset="0"/>
              </a:rPr>
              <a:t>млн. руб.</a:t>
            </a:r>
            <a:endParaRPr lang="ru-RU" sz="1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3" name="TextBox 42"/>
          <p:cNvSpPr txBox="1"/>
          <p:nvPr/>
        </p:nvSpPr>
        <p:spPr>
          <a:xfrm>
            <a:off x="877675" y="167925"/>
            <a:ext cx="1183356"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4" name="Рисунок 4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graphicFrame>
        <p:nvGraphicFramePr>
          <p:cNvPr id="45" name="Диаграмма 44"/>
          <p:cNvGraphicFramePr/>
          <p:nvPr>
            <p:extLst>
              <p:ext uri="{D42A27DB-BD31-4B8C-83A1-F6EECF244321}">
                <p14:modId xmlns:p14="http://schemas.microsoft.com/office/powerpoint/2010/main" val="953396469"/>
              </p:ext>
            </p:extLst>
          </p:nvPr>
        </p:nvGraphicFramePr>
        <p:xfrm>
          <a:off x="237226" y="4437403"/>
          <a:ext cx="2477770" cy="2981960"/>
        </p:xfrm>
        <a:graphic>
          <a:graphicData uri="http://schemas.openxmlformats.org/drawingml/2006/chart">
            <c:chart xmlns:c="http://schemas.openxmlformats.org/drawingml/2006/chart" xmlns:r="http://schemas.openxmlformats.org/officeDocument/2006/relationships" r:id="rId16"/>
          </a:graphicData>
        </a:graphic>
      </p:graphicFrame>
    </p:spTree>
    <p:extLst>
      <p:ext uri="{BB962C8B-B14F-4D97-AF65-F5344CB8AC3E}">
        <p14:creationId xmlns:p14="http://schemas.microsoft.com/office/powerpoint/2010/main" val="24611502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Рисунок 34"/>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261503" y="5166961"/>
            <a:ext cx="3329273" cy="892326"/>
          </a:xfrm>
          <a:prstGeom prst="rect">
            <a:avLst/>
          </a:prstGeom>
        </p:spPr>
      </p:pic>
      <p:pic>
        <p:nvPicPr>
          <p:cNvPr id="42" name="Рисунок 41"/>
          <p:cNvPicPr>
            <a:picLocks noChangeAspect="1"/>
          </p:cNvPicPr>
          <p:nvPr/>
        </p:nvPicPr>
        <p:blipFill>
          <a:blip r:embed="rId5" cstate="print">
            <a:lum bright="70000" contrast="-70000"/>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8296" y="1119763"/>
            <a:ext cx="2457946" cy="629077"/>
          </a:xfrm>
          <a:prstGeom prst="rect">
            <a:avLst/>
          </a:prstGeom>
        </p:spPr>
      </p:pic>
      <p:pic>
        <p:nvPicPr>
          <p:cNvPr id="22" name="Рисунок 21"/>
          <p:cNvPicPr>
            <a:picLocks noChangeAspect="1"/>
          </p:cNvPicPr>
          <p:nvPr/>
        </p:nvPicPr>
        <p:blipFill>
          <a:blip r:embed="rId7"/>
          <a:stretch>
            <a:fillRect/>
          </a:stretch>
        </p:blipFill>
        <p:spPr>
          <a:xfrm>
            <a:off x="2061031" y="156237"/>
            <a:ext cx="5498644" cy="768091"/>
          </a:xfrm>
          <a:prstGeom prst="rect">
            <a:avLst/>
          </a:prstGeom>
        </p:spPr>
      </p:pic>
      <p:sp>
        <p:nvSpPr>
          <p:cNvPr id="3" name="TextBox 2"/>
          <p:cNvSpPr txBox="1"/>
          <p:nvPr/>
        </p:nvSpPr>
        <p:spPr>
          <a:xfrm>
            <a:off x="2060734" y="315440"/>
            <a:ext cx="5498941"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Сельское хозяйство</a:t>
            </a:r>
          </a:p>
        </p:txBody>
      </p:sp>
      <p:pic>
        <p:nvPicPr>
          <p:cNvPr id="40" name="Рисунок 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4337" y="1901943"/>
            <a:ext cx="703970" cy="703970"/>
          </a:xfrm>
          <a:prstGeom prst="rect">
            <a:avLst/>
          </a:prstGeom>
        </p:spPr>
      </p:pic>
      <p:sp>
        <p:nvSpPr>
          <p:cNvPr id="76" name="TextBox 75"/>
          <p:cNvSpPr txBox="1"/>
          <p:nvPr/>
        </p:nvSpPr>
        <p:spPr>
          <a:xfrm>
            <a:off x="1251748" y="1955426"/>
            <a:ext cx="1004855" cy="707886"/>
          </a:xfrm>
          <a:prstGeom prst="rect">
            <a:avLst/>
          </a:prstGeom>
          <a:noFill/>
        </p:spPr>
        <p:txBody>
          <a:bodyPr wrap="square" rtlCol="0">
            <a:spAutoFit/>
          </a:bodyPr>
          <a:lstStyle/>
          <a:p>
            <a:pPr algn="ctr"/>
            <a:r>
              <a:rPr lang="ru-RU" sz="40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1</a:t>
            </a:r>
            <a:r>
              <a:rPr lang="en-US" sz="40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1</a:t>
            </a:r>
            <a:endParaRPr lang="ru-RU" sz="40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78" name="Рисунок 77"/>
          <p:cNvPicPr>
            <a:picLocks noChangeAspect="1"/>
          </p:cNvPicPr>
          <p:nvPr/>
        </p:nvPicPr>
        <p:blipFill>
          <a:blip r:embed="rId9" cstate="print">
            <a:lum bright="70000" contrast="-70000"/>
            <a:extLst>
              <a:ext uri="{BEBA8EAE-BF5A-486C-A8C5-ECC9F3942E4B}">
                <a14:imgProps xmlns:a14="http://schemas.microsoft.com/office/drawing/2010/main">
                  <a14:imgLayer r:embed="rId10">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8296" y="2862518"/>
            <a:ext cx="2449953" cy="504138"/>
          </a:xfrm>
          <a:prstGeom prst="rect">
            <a:avLst/>
          </a:prstGeom>
        </p:spPr>
      </p:pic>
      <p:sp>
        <p:nvSpPr>
          <p:cNvPr id="8" name="TextBox 7"/>
          <p:cNvSpPr txBox="1"/>
          <p:nvPr/>
        </p:nvSpPr>
        <p:spPr>
          <a:xfrm>
            <a:off x="168296" y="2873550"/>
            <a:ext cx="2437272" cy="523220"/>
          </a:xfrm>
          <a:prstGeom prst="rect">
            <a:avLst/>
          </a:prstGeom>
          <a:noFill/>
        </p:spPr>
        <p:txBody>
          <a:bodyPr wrap="square" rtlCol="0">
            <a:spAutoFit/>
          </a:bodyPr>
          <a:lstStyle/>
          <a:p>
            <a:pPr algn="ctr"/>
            <a:r>
              <a:rPr lang="ru-RU" sz="14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Структура сельского хозяйства</a:t>
            </a:r>
            <a:endParaRPr lang="ru-RU" sz="14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6" name="TextBox 95"/>
          <p:cNvSpPr txBox="1"/>
          <p:nvPr/>
        </p:nvSpPr>
        <p:spPr>
          <a:xfrm>
            <a:off x="2809108" y="1068466"/>
            <a:ext cx="4595395" cy="523220"/>
          </a:xfrm>
          <a:prstGeom prst="rect">
            <a:avLst/>
          </a:prstGeom>
          <a:noFill/>
        </p:spPr>
        <p:txBody>
          <a:bodyPr wrap="square" rtlCol="0">
            <a:spAutoFit/>
          </a:bodyPr>
          <a:lstStyle/>
          <a:p>
            <a:pPr algn="ctr"/>
            <a:r>
              <a:rPr lang="ru-RU" sz="14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Производство основных видов продукции во всех категориях хозяйств</a:t>
            </a:r>
            <a:endParaRPr lang="ru-RU" sz="14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7" name="Рисунок 16"/>
          <p:cNvPicPr>
            <a:picLocks noChangeAspect="1"/>
          </p:cNvPicPr>
          <p:nvPr/>
        </p:nvPicPr>
        <p:blipFill>
          <a:blip r:embed="rId11" cstate="print">
            <a:lum bright="70000" contrast="-70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632266" y="5162699"/>
            <a:ext cx="3363853" cy="1418406"/>
          </a:xfrm>
          <a:prstGeom prst="rect">
            <a:avLst/>
          </a:prstGeom>
        </p:spPr>
      </p:pic>
      <p:sp>
        <p:nvSpPr>
          <p:cNvPr id="19" name="TextBox 18"/>
          <p:cNvSpPr txBox="1"/>
          <p:nvPr/>
        </p:nvSpPr>
        <p:spPr>
          <a:xfrm>
            <a:off x="2626806" y="4824145"/>
            <a:ext cx="4540994" cy="338554"/>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Основные задачи на период </a:t>
            </a: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до 2026 года</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 name="Рисунок 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19963" y="5244926"/>
            <a:ext cx="253843" cy="267857"/>
          </a:xfrm>
          <a:prstGeom prst="rect">
            <a:avLst/>
          </a:prstGeom>
        </p:spPr>
      </p:pic>
      <p:sp>
        <p:nvSpPr>
          <p:cNvPr id="27" name="TextBox 26"/>
          <p:cNvSpPr txBox="1"/>
          <p:nvPr/>
        </p:nvSpPr>
        <p:spPr>
          <a:xfrm>
            <a:off x="7101296" y="7190343"/>
            <a:ext cx="43794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17</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0" name="TextBox 29"/>
          <p:cNvSpPr txBox="1"/>
          <p:nvPr/>
        </p:nvSpPr>
        <p:spPr>
          <a:xfrm>
            <a:off x="455553" y="1110582"/>
            <a:ext cx="1801050" cy="584775"/>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Число предприятий</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2" name="Рисунок 3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34896" y="5928209"/>
            <a:ext cx="253843" cy="267857"/>
          </a:xfrm>
          <a:prstGeom prst="rect">
            <a:avLst/>
          </a:prstGeom>
        </p:spPr>
      </p:pic>
      <p:sp>
        <p:nvSpPr>
          <p:cNvPr id="9" name="TextBox 8"/>
          <p:cNvSpPr txBox="1"/>
          <p:nvPr/>
        </p:nvSpPr>
        <p:spPr>
          <a:xfrm>
            <a:off x="3122003" y="5198672"/>
            <a:ext cx="3559825" cy="830997"/>
          </a:xfrm>
          <a:prstGeom prst="rect">
            <a:avLst/>
          </a:prstGeom>
          <a:noFill/>
        </p:spPr>
        <p:txBody>
          <a:bodyPr wrap="square" rtlCol="0">
            <a:spAutoFit/>
          </a:bodyPr>
          <a:lstStyle/>
          <a:p>
            <a:r>
              <a:rPr lang="ru-RU" sz="1200" dirty="0">
                <a:latin typeface="Open Sans" panose="020B0606030504020204" pitchFamily="34" charset="0"/>
                <a:ea typeface="Open Sans" panose="020B0606030504020204" pitchFamily="34" charset="0"/>
                <a:cs typeface="Open Sans" panose="020B0606030504020204" pitchFamily="34" charset="0"/>
              </a:rPr>
              <a:t>Стимулирование инновационной деятельности и инновационного развития агропромышленного комплекса</a:t>
            </a:r>
          </a:p>
          <a:p>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34" name="TextBox 33"/>
          <p:cNvSpPr txBox="1"/>
          <p:nvPr/>
        </p:nvSpPr>
        <p:spPr>
          <a:xfrm>
            <a:off x="3136650" y="5871902"/>
            <a:ext cx="2901637" cy="646331"/>
          </a:xfrm>
          <a:prstGeom prst="rect">
            <a:avLst/>
          </a:prstGeom>
          <a:noFill/>
        </p:spPr>
        <p:txBody>
          <a:bodyPr wrap="square" rtlCol="0">
            <a:spAutoFit/>
          </a:bodyPr>
          <a:lstStyle/>
          <a:p>
            <a:r>
              <a:rPr lang="ru-RU" sz="1200" dirty="0">
                <a:latin typeface="Open Sans" panose="020B0606030504020204" pitchFamily="34" charset="0"/>
                <a:ea typeface="Open Sans" panose="020B0606030504020204" pitchFamily="34" charset="0"/>
                <a:cs typeface="Open Sans" panose="020B0606030504020204" pitchFamily="34" charset="0"/>
              </a:rPr>
              <a:t>Вовлечение в оборот неиспользуемых земель сельскохозяйственного назначения</a:t>
            </a:r>
          </a:p>
          <a:p>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8" name="Диаграмма 27"/>
          <p:cNvGraphicFramePr>
            <a:graphicFrameLocks/>
          </p:cNvGraphicFramePr>
          <p:nvPr>
            <p:extLst>
              <p:ext uri="{D42A27DB-BD31-4B8C-83A1-F6EECF244321}">
                <p14:modId xmlns:p14="http://schemas.microsoft.com/office/powerpoint/2010/main" val="1007660568"/>
              </p:ext>
            </p:extLst>
          </p:nvPr>
        </p:nvGraphicFramePr>
        <p:xfrm>
          <a:off x="80460" y="3347851"/>
          <a:ext cx="2642737" cy="3267837"/>
        </p:xfrm>
        <a:graphic>
          <a:graphicData uri="http://schemas.openxmlformats.org/drawingml/2006/chart">
            <c:chart xmlns:c="http://schemas.openxmlformats.org/drawingml/2006/chart" xmlns:r="http://schemas.openxmlformats.org/officeDocument/2006/relationships" r:id="rId13"/>
          </a:graphicData>
        </a:graphic>
      </p:graphicFrame>
      <p:pic>
        <p:nvPicPr>
          <p:cNvPr id="29" name="Рисунок 2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136650" y="1725395"/>
            <a:ext cx="1196713" cy="1196713"/>
          </a:xfrm>
          <a:prstGeom prst="rect">
            <a:avLst/>
          </a:prstGeom>
        </p:spPr>
      </p:pic>
      <p:pic>
        <p:nvPicPr>
          <p:cNvPr id="33" name="Рисунок 3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550895" y="1739869"/>
            <a:ext cx="1167767" cy="1167767"/>
          </a:xfrm>
          <a:prstGeom prst="rect">
            <a:avLst/>
          </a:prstGeom>
        </p:spPr>
      </p:pic>
      <p:pic>
        <p:nvPicPr>
          <p:cNvPr id="36" name="Рисунок 3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31780" y="1726730"/>
            <a:ext cx="1172146" cy="1172146"/>
          </a:xfrm>
          <a:prstGeom prst="rect">
            <a:avLst/>
          </a:prstGeom>
        </p:spPr>
      </p:pic>
      <p:sp>
        <p:nvSpPr>
          <p:cNvPr id="37" name="TextBox 36"/>
          <p:cNvSpPr txBox="1"/>
          <p:nvPr/>
        </p:nvSpPr>
        <p:spPr>
          <a:xfrm>
            <a:off x="3004071" y="2987192"/>
            <a:ext cx="1478389" cy="261610"/>
          </a:xfrm>
          <a:prstGeom prst="rect">
            <a:avLst/>
          </a:prstGeom>
          <a:noFill/>
        </p:spPr>
        <p:txBody>
          <a:bodyPr wrap="square" rtlCol="0">
            <a:spAutoFit/>
          </a:bodyPr>
          <a:lstStyle/>
          <a:p>
            <a:pPr algn="ctr"/>
            <a:r>
              <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з</a:t>
            </a: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ерно</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8" name="TextBox 37"/>
          <p:cNvSpPr txBox="1"/>
          <p:nvPr/>
        </p:nvSpPr>
        <p:spPr>
          <a:xfrm>
            <a:off x="4396427" y="2987192"/>
            <a:ext cx="1478389" cy="261610"/>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картофель</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9" name="TextBox 38"/>
          <p:cNvSpPr txBox="1"/>
          <p:nvPr/>
        </p:nvSpPr>
        <p:spPr>
          <a:xfrm>
            <a:off x="5783197" y="2960563"/>
            <a:ext cx="1478389" cy="261610"/>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овощи</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1" name="TextBox 40"/>
          <p:cNvSpPr txBox="1"/>
          <p:nvPr/>
        </p:nvSpPr>
        <p:spPr>
          <a:xfrm>
            <a:off x="2864162" y="1936793"/>
            <a:ext cx="1767570" cy="800219"/>
          </a:xfrm>
          <a:prstGeom prst="rect">
            <a:avLst/>
          </a:prstGeom>
          <a:noFill/>
        </p:spPr>
        <p:txBody>
          <a:bodyPr wrap="square" rtlCol="0">
            <a:spAutoFit/>
          </a:bodyPr>
          <a:lstStyle/>
          <a:p>
            <a:pPr algn="ctr"/>
            <a:r>
              <a:rPr lang="ru-RU" sz="32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a:t>
            </a:r>
            <a:r>
              <a:rPr lang="en-US" sz="32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976</a:t>
            </a:r>
            <a:endParaRPr lang="ru-RU" sz="32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4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endParaRPr lang="ru-RU" sz="14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3" name="TextBox 42"/>
          <p:cNvSpPr txBox="1"/>
          <p:nvPr/>
        </p:nvSpPr>
        <p:spPr>
          <a:xfrm>
            <a:off x="4704268" y="1936793"/>
            <a:ext cx="1063112" cy="800219"/>
          </a:xfrm>
          <a:prstGeom prst="rect">
            <a:avLst/>
          </a:prstGeom>
          <a:noFill/>
        </p:spPr>
        <p:txBody>
          <a:bodyPr wrap="none" rtlCol="0">
            <a:spAutoFit/>
          </a:bodyPr>
          <a:lstStyle/>
          <a:p>
            <a:pPr algn="ctr"/>
            <a:r>
              <a:rPr lang="ru-RU" sz="32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a:t>
            </a:r>
            <a:r>
              <a:rPr lang="en-US" sz="32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292</a:t>
            </a:r>
            <a:endParaRPr lang="ru-RU" sz="32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4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endParaRPr lang="ru-RU" sz="14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4" name="TextBox 43"/>
          <p:cNvSpPr txBox="1"/>
          <p:nvPr/>
        </p:nvSpPr>
        <p:spPr>
          <a:xfrm>
            <a:off x="5954027" y="1936793"/>
            <a:ext cx="1165704" cy="800219"/>
          </a:xfrm>
          <a:prstGeom prst="rect">
            <a:avLst/>
          </a:prstGeom>
          <a:noFill/>
        </p:spPr>
        <p:txBody>
          <a:bodyPr wrap="none" rtlCol="0">
            <a:spAutoFit/>
          </a:bodyPr>
          <a:lstStyle/>
          <a:p>
            <a:pPr algn="ctr"/>
            <a:r>
              <a:rPr lang="en-US" sz="32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270,6</a:t>
            </a:r>
            <a:endParaRPr lang="ru-RU" sz="32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4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endParaRPr lang="ru-RU" sz="14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6" name="Рисунок 4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318320" y="3379840"/>
            <a:ext cx="918733" cy="918733"/>
          </a:xfrm>
          <a:prstGeom prst="rect">
            <a:avLst/>
          </a:prstGeom>
        </p:spPr>
      </p:pic>
      <p:pic>
        <p:nvPicPr>
          <p:cNvPr id="47" name="Рисунок 4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708373" y="3352621"/>
            <a:ext cx="923427" cy="923427"/>
          </a:xfrm>
          <a:prstGeom prst="rect">
            <a:avLst/>
          </a:prstGeom>
        </p:spPr>
      </p:pic>
      <p:pic>
        <p:nvPicPr>
          <p:cNvPr id="51" name="Рисунок 50"/>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127618" y="3357315"/>
            <a:ext cx="918733" cy="918733"/>
          </a:xfrm>
          <a:prstGeom prst="rect">
            <a:avLst/>
          </a:prstGeom>
        </p:spPr>
      </p:pic>
      <p:sp>
        <p:nvSpPr>
          <p:cNvPr id="52" name="TextBox 51"/>
          <p:cNvSpPr txBox="1"/>
          <p:nvPr/>
        </p:nvSpPr>
        <p:spPr>
          <a:xfrm>
            <a:off x="3383621" y="3531429"/>
            <a:ext cx="788129" cy="584775"/>
          </a:xfrm>
          <a:prstGeom prst="rect">
            <a:avLst/>
          </a:prstGeom>
          <a:noFill/>
        </p:spPr>
        <p:txBody>
          <a:bodyPr wrap="square" rtlCol="0">
            <a:spAutoFit/>
          </a:bodyPr>
          <a:lstStyle/>
          <a:p>
            <a:pPr algn="ctr"/>
            <a:r>
              <a:rPr lang="ru-RU" b="1"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403,6</a:t>
            </a:r>
            <a:r>
              <a:rPr lang="ru-RU"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a:t>
            </a:r>
            <a:endParaRPr lang="ru-RU"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4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endParaRPr lang="ru-RU" sz="14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3" name="TextBox 52"/>
          <p:cNvSpPr txBox="1"/>
          <p:nvPr/>
        </p:nvSpPr>
        <p:spPr>
          <a:xfrm>
            <a:off x="4776021" y="3521946"/>
            <a:ext cx="788129" cy="584775"/>
          </a:xfrm>
          <a:prstGeom prst="rect">
            <a:avLst/>
          </a:prstGeom>
          <a:noFill/>
        </p:spPr>
        <p:txBody>
          <a:bodyPr wrap="square" rtlCol="0">
            <a:spAutoFit/>
          </a:bodyPr>
          <a:lstStyle/>
          <a:p>
            <a:pPr algn="ctr"/>
            <a:r>
              <a:rPr lang="ru-RU" b="1"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658,8</a:t>
            </a:r>
            <a:r>
              <a:rPr lang="ru-RU"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a:t>
            </a:r>
            <a:endParaRPr lang="ru-RU"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4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endParaRPr lang="ru-RU" sz="8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4" name="TextBox 53"/>
          <p:cNvSpPr txBox="1"/>
          <p:nvPr/>
        </p:nvSpPr>
        <p:spPr>
          <a:xfrm>
            <a:off x="6192919" y="3546818"/>
            <a:ext cx="788129" cy="677108"/>
          </a:xfrm>
          <a:prstGeom prst="rect">
            <a:avLst/>
          </a:prstGeom>
          <a:noFill/>
        </p:spPr>
        <p:txBody>
          <a:bodyPr wrap="square" rtlCol="0">
            <a:spAutoFit/>
          </a:bodyPr>
          <a:lstStyle/>
          <a:p>
            <a:pPr algn="ctr"/>
            <a:r>
              <a:rPr lang="en-US" b="1"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1140 </a:t>
            </a:r>
            <a:r>
              <a:rPr lang="ru-RU" sz="1000" b="1"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тыс.</a:t>
            </a:r>
            <a:endParaRPr lang="ru-RU" sz="10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0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штук</a:t>
            </a:r>
            <a:endParaRPr lang="ru-RU" sz="10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5" name="TextBox 54"/>
          <p:cNvSpPr txBox="1"/>
          <p:nvPr/>
        </p:nvSpPr>
        <p:spPr>
          <a:xfrm>
            <a:off x="3082737" y="4293541"/>
            <a:ext cx="1478389" cy="261610"/>
          </a:xfrm>
          <a:prstGeom prst="rect">
            <a:avLst/>
          </a:prstGeom>
          <a:noFill/>
        </p:spPr>
        <p:txBody>
          <a:bodyPr wrap="square" rtlCol="0">
            <a:spAutoFit/>
          </a:bodyPr>
          <a:lstStyle/>
          <a:p>
            <a:pPr algn="ctr"/>
            <a:r>
              <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a:t>
            </a: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олоко</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6" name="TextBox 55"/>
          <p:cNvSpPr txBox="1"/>
          <p:nvPr/>
        </p:nvSpPr>
        <p:spPr>
          <a:xfrm>
            <a:off x="5868740" y="4297174"/>
            <a:ext cx="1478389" cy="261610"/>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яйцо</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7" name="TextBox 56"/>
          <p:cNvSpPr txBox="1"/>
          <p:nvPr/>
        </p:nvSpPr>
        <p:spPr>
          <a:xfrm>
            <a:off x="4462412" y="4276048"/>
            <a:ext cx="1478389" cy="430887"/>
          </a:xfrm>
          <a:prstGeom prst="rect">
            <a:avLst/>
          </a:prstGeom>
          <a:noFill/>
        </p:spPr>
        <p:txBody>
          <a:bodyPr wrap="square" rtlCol="0">
            <a:spAutoFit/>
          </a:bodyPr>
          <a:lstStyle/>
          <a:p>
            <a:pPr algn="ctr"/>
            <a:r>
              <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a:t>
            </a: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ясо скота и</a:t>
            </a:r>
          </a:p>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птицы</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0" name="TextBox 49"/>
          <p:cNvSpPr txBox="1"/>
          <p:nvPr/>
        </p:nvSpPr>
        <p:spPr>
          <a:xfrm>
            <a:off x="877675" y="167925"/>
            <a:ext cx="1183356"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58" name="Рисунок 5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graphicFrame>
        <p:nvGraphicFramePr>
          <p:cNvPr id="45" name="Диаграмма 44"/>
          <p:cNvGraphicFramePr/>
          <p:nvPr>
            <p:extLst>
              <p:ext uri="{D42A27DB-BD31-4B8C-83A1-F6EECF244321}">
                <p14:modId xmlns:p14="http://schemas.microsoft.com/office/powerpoint/2010/main" val="1258827731"/>
              </p:ext>
            </p:extLst>
          </p:nvPr>
        </p:nvGraphicFramePr>
        <p:xfrm>
          <a:off x="-298263" y="3366656"/>
          <a:ext cx="3180462" cy="3094640"/>
        </p:xfrm>
        <a:graphic>
          <a:graphicData uri="http://schemas.openxmlformats.org/drawingml/2006/chart">
            <c:chart xmlns:c="http://schemas.openxmlformats.org/drawingml/2006/chart" xmlns:r="http://schemas.openxmlformats.org/officeDocument/2006/relationships" r:id="rId21"/>
          </a:graphicData>
        </a:graphic>
      </p:graphicFrame>
      <p:sp>
        <p:nvSpPr>
          <p:cNvPr id="48" name="Прямоугольник 47"/>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24596760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Рисунок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4885" y="5969600"/>
            <a:ext cx="1276961" cy="1220743"/>
          </a:xfrm>
          <a:prstGeom prst="rect">
            <a:avLst/>
          </a:prstGeom>
        </p:spPr>
      </p:pic>
      <p:pic>
        <p:nvPicPr>
          <p:cNvPr id="25" name="Рисунок 24"/>
          <p:cNvPicPr>
            <a:picLocks noChangeAspect="1"/>
          </p:cNvPicPr>
          <p:nvPr/>
        </p:nvPicPr>
        <p:blipFill>
          <a:blip r:embed="rId4" cstate="print">
            <a:duotone>
              <a:prstClr val="black"/>
              <a:srgbClr val="CCE395">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986191" y="950817"/>
            <a:ext cx="2477407" cy="377124"/>
          </a:xfrm>
          <a:prstGeom prst="rect">
            <a:avLst/>
          </a:prstGeom>
        </p:spPr>
      </p:pic>
      <p:pic>
        <p:nvPicPr>
          <p:cNvPr id="24" name="Рисунок 23"/>
          <p:cNvPicPr>
            <a:picLocks noChangeAspect="1"/>
          </p:cNvPicPr>
          <p:nvPr/>
        </p:nvPicPr>
        <p:blipFill>
          <a:blip r:embed="rId6" cstate="print">
            <a:duotone>
              <a:prstClr val="black"/>
              <a:srgbClr val="AEFFDE">
                <a:tint val="45000"/>
                <a:satMod val="400000"/>
              </a:srgbClr>
            </a:duotone>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497155" y="3148530"/>
            <a:ext cx="2547847" cy="376755"/>
          </a:xfrm>
          <a:prstGeom prst="rect">
            <a:avLst/>
          </a:prstGeom>
        </p:spPr>
      </p:pic>
      <p:pic>
        <p:nvPicPr>
          <p:cNvPr id="7" name="Рисунок 6"/>
          <p:cNvPicPr>
            <a:picLocks noChangeAspect="1"/>
          </p:cNvPicPr>
          <p:nvPr/>
        </p:nvPicPr>
        <p:blipFill>
          <a:blip r:embed="rId8" cstate="print">
            <a:duotone>
              <a:prstClr val="black"/>
              <a:srgbClr val="DEE59D">
                <a:tint val="45000"/>
                <a:satMod val="400000"/>
              </a:srgbClr>
            </a:duotone>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492" y="4583572"/>
            <a:ext cx="2449174" cy="235952"/>
          </a:xfrm>
          <a:prstGeom prst="rect">
            <a:avLst/>
          </a:prstGeom>
        </p:spPr>
      </p:pic>
      <p:pic>
        <p:nvPicPr>
          <p:cNvPr id="10" name="Рисунок 9"/>
          <p:cNvPicPr>
            <a:picLocks noChangeAspect="1"/>
          </p:cNvPicPr>
          <p:nvPr/>
        </p:nvPicPr>
        <p:blipFill>
          <a:blip r:embed="rId10" cstate="print"/>
          <a:stretch>
            <a:fillRect/>
          </a:stretch>
        </p:blipFill>
        <p:spPr>
          <a:xfrm>
            <a:off x="2061031" y="156237"/>
            <a:ext cx="5393390" cy="768091"/>
          </a:xfrm>
          <a:prstGeom prst="rect">
            <a:avLst/>
          </a:prstGeom>
        </p:spPr>
      </p:pic>
      <p:sp>
        <p:nvSpPr>
          <p:cNvPr id="3" name="TextBox 2"/>
          <p:cNvSpPr txBox="1"/>
          <p:nvPr/>
        </p:nvSpPr>
        <p:spPr>
          <a:xfrm>
            <a:off x="1806829" y="186057"/>
            <a:ext cx="5682406" cy="707886"/>
          </a:xfrm>
          <a:prstGeom prst="rect">
            <a:avLst/>
          </a:prstGeom>
          <a:noFill/>
        </p:spPr>
        <p:txBody>
          <a:bodyPr wrap="square" rtlCol="0">
            <a:spAutoFit/>
          </a:bodyPr>
          <a:lstStyle/>
          <a:p>
            <a:pPr algn="ctr"/>
            <a:r>
              <a:rPr lang="ru-RU" sz="19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Государственная поддержка </a:t>
            </a:r>
            <a:r>
              <a:rPr lang="ru-RU" sz="195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сельхозтоваропроизводителей (субсидии)</a:t>
            </a:r>
          </a:p>
        </p:txBody>
      </p:sp>
      <p:sp>
        <p:nvSpPr>
          <p:cNvPr id="4" name="TextBox 3"/>
          <p:cNvSpPr txBox="1"/>
          <p:nvPr/>
        </p:nvSpPr>
        <p:spPr>
          <a:xfrm>
            <a:off x="7125935"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18</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 name="Рисунок 4"/>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6608" y="967627"/>
            <a:ext cx="2342295" cy="252955"/>
          </a:xfrm>
          <a:prstGeom prst="rect">
            <a:avLst/>
          </a:prstGeom>
        </p:spPr>
      </p:pic>
      <p:sp>
        <p:nvSpPr>
          <p:cNvPr id="6" name="TextBox 5"/>
          <p:cNvSpPr txBox="1"/>
          <p:nvPr/>
        </p:nvSpPr>
        <p:spPr>
          <a:xfrm>
            <a:off x="0" y="950817"/>
            <a:ext cx="2371867" cy="276999"/>
          </a:xfrm>
          <a:prstGeom prst="rect">
            <a:avLst/>
          </a:prstGeom>
          <a:no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Растениеводство</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TextBox 11"/>
          <p:cNvSpPr txBox="1"/>
          <p:nvPr/>
        </p:nvSpPr>
        <p:spPr>
          <a:xfrm>
            <a:off x="69625" y="4583573"/>
            <a:ext cx="2430361" cy="276999"/>
          </a:xfrm>
          <a:prstGeom prst="rect">
            <a:avLst/>
          </a:prstGeom>
          <a:noFill/>
        </p:spPr>
        <p:txBody>
          <a:bodyPr wrap="square" rtlCol="0">
            <a:spAutoFit/>
          </a:bodyPr>
          <a:lstStyle/>
          <a:p>
            <a:pPr algn="ctr"/>
            <a:r>
              <a:rPr lang="ru-RU" sz="1200" dirty="0" smtClean="0">
                <a:latin typeface="Open Sans Semibold" panose="020B0706030804020204" pitchFamily="34" charset="0"/>
                <a:ea typeface="Open Sans Semibold" panose="020B0706030804020204" pitchFamily="34" charset="0"/>
                <a:cs typeface="Open Sans Semibold" panose="020B0706030804020204" pitchFamily="34" charset="0"/>
              </a:rPr>
              <a:t>Животноводство</a:t>
            </a:r>
            <a:endParaRPr lang="ru-RU"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4" name="TextBox 13"/>
          <p:cNvSpPr txBox="1"/>
          <p:nvPr/>
        </p:nvSpPr>
        <p:spPr>
          <a:xfrm>
            <a:off x="2481464" y="3130654"/>
            <a:ext cx="2514673" cy="430887"/>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Возмещение процентных</a:t>
            </a:r>
          </a:p>
          <a:p>
            <a:pPr algn="ctr"/>
            <a:r>
              <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a:t>
            </a: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тавок по кредитам</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2" name="Рисунок 21"/>
          <p:cNvPicPr>
            <a:picLocks noChangeAspect="1"/>
          </p:cNvPicPr>
          <p:nvPr/>
        </p:nvPicPr>
        <p:blipFill>
          <a:blip r:embed="rId11" cstate="print">
            <a:duotone>
              <a:prstClr val="black"/>
              <a:schemeClr val="accent6">
                <a:tint val="45000"/>
                <a:satMod val="400000"/>
              </a:schemeClr>
            </a:duotone>
            <a:extLst>
              <a:ext uri="{BEBA8EAE-BF5A-486C-A8C5-ECC9F3942E4B}">
                <a14:imgProps xmlns:a14="http://schemas.microsoft.com/office/drawing/2010/main">
                  <a14:imgLayer r:embed="rId12">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467748" y="950817"/>
            <a:ext cx="2499646" cy="251091"/>
          </a:xfrm>
          <a:prstGeom prst="rect">
            <a:avLst/>
          </a:prstGeom>
        </p:spPr>
      </p:pic>
      <p:pic>
        <p:nvPicPr>
          <p:cNvPr id="28" name="Рисунок 27"/>
          <p:cNvPicPr>
            <a:picLocks noChangeAspect="1"/>
          </p:cNvPicPr>
          <p:nvPr/>
        </p:nvPicPr>
        <p:blipFill>
          <a:blip r:embed="rId13" cstate="print">
            <a:duotone>
              <a:prstClr val="black"/>
              <a:srgbClr val="AEFFDE">
                <a:tint val="45000"/>
                <a:satMod val="400000"/>
              </a:srgbClr>
            </a:duotone>
            <a:extLst>
              <a:ext uri="{28A0092B-C50C-407E-A947-70E740481C1C}">
                <a14:useLocalDpi xmlns:a14="http://schemas.microsoft.com/office/drawing/2010/main" val="0"/>
              </a:ext>
            </a:extLst>
          </a:blip>
          <a:stretch>
            <a:fillRect/>
          </a:stretch>
        </p:blipFill>
        <p:spPr>
          <a:xfrm>
            <a:off x="94173" y="1146051"/>
            <a:ext cx="2329150" cy="3437522"/>
          </a:xfrm>
          <a:prstGeom prst="rect">
            <a:avLst/>
          </a:prstGeom>
        </p:spPr>
      </p:pic>
      <p:pic>
        <p:nvPicPr>
          <p:cNvPr id="33" name="Рисунок 32"/>
          <p:cNvPicPr>
            <a:picLocks noChangeAspect="1"/>
          </p:cNvPicPr>
          <p:nvPr/>
        </p:nvPicPr>
        <p:blipFill>
          <a:blip r:embed="rId13" cstate="print">
            <a:duotone>
              <a:prstClr val="black"/>
              <a:srgbClr val="E5E5A2">
                <a:tint val="45000"/>
                <a:satMod val="400000"/>
              </a:srgbClr>
            </a:duotone>
            <a:extLst>
              <a:ext uri="{28A0092B-C50C-407E-A947-70E740481C1C}">
                <a14:useLocalDpi xmlns:a14="http://schemas.microsoft.com/office/drawing/2010/main" val="0"/>
              </a:ext>
            </a:extLst>
          </a:blip>
          <a:stretch>
            <a:fillRect/>
          </a:stretch>
        </p:blipFill>
        <p:spPr>
          <a:xfrm>
            <a:off x="2506107" y="1250468"/>
            <a:ext cx="2446026" cy="1886138"/>
          </a:xfrm>
          <a:prstGeom prst="rect">
            <a:avLst/>
          </a:prstGeom>
        </p:spPr>
      </p:pic>
      <p:pic>
        <p:nvPicPr>
          <p:cNvPr id="39" name="Рисунок 3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484951" y="3510495"/>
            <a:ext cx="2552173" cy="561481"/>
          </a:xfrm>
          <a:prstGeom prst="rect">
            <a:avLst/>
          </a:prstGeom>
        </p:spPr>
      </p:pic>
      <p:sp>
        <p:nvSpPr>
          <p:cNvPr id="30" name="Объект 31"/>
          <p:cNvSpPr txBox="1">
            <a:spLocks/>
          </p:cNvSpPr>
          <p:nvPr/>
        </p:nvSpPr>
        <p:spPr>
          <a:xfrm>
            <a:off x="2535972" y="4560456"/>
            <a:ext cx="2303910" cy="1153823"/>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228600" indent="-228600" algn="just">
              <a:lnSpc>
                <a:spcPct val="100000"/>
              </a:lnSpc>
              <a:spcBef>
                <a:spcPts val="0"/>
              </a:spcBef>
              <a:buFont typeface="Arial" panose="020B0604020202020204" pitchFamily="34" charset="0"/>
              <a:buAutoNum type="arabicPeriod"/>
            </a:pPr>
            <a:endParaRPr lang="ru-RU" sz="800" spc="-50" dirty="0" smtClean="0">
              <a:latin typeface="Open Sans" panose="020B0606030504020204" pitchFamily="34" charset="0"/>
              <a:ea typeface="Open Sans" panose="020B0606030504020204" pitchFamily="34" charset="0"/>
              <a:cs typeface="Open Sans" panose="020B0606030504020204" pitchFamily="34" charset="0"/>
            </a:endParaRPr>
          </a:p>
          <a:p>
            <a:pPr marL="228600" indent="-228600" algn="just">
              <a:lnSpc>
                <a:spcPct val="100000"/>
              </a:lnSpc>
              <a:spcBef>
                <a:spcPts val="0"/>
              </a:spcBef>
              <a:buFont typeface="Arial" panose="020B0604020202020204" pitchFamily="34" charset="0"/>
              <a:buAutoNum type="arabicPeriod"/>
            </a:pPr>
            <a:endParaRPr lang="ru-RU" sz="800" spc="-50" dirty="0" smtClean="0">
              <a:latin typeface="Open Sans" panose="020B0606030504020204" pitchFamily="34" charset="0"/>
              <a:ea typeface="Open Sans" panose="020B0606030504020204" pitchFamily="34" charset="0"/>
              <a:cs typeface="Open Sans" panose="020B0606030504020204" pitchFamily="34" charset="0"/>
            </a:endParaRPr>
          </a:p>
        </p:txBody>
      </p:sp>
      <p:sp>
        <p:nvSpPr>
          <p:cNvPr id="35" name="Объект 31"/>
          <p:cNvSpPr txBox="1">
            <a:spLocks/>
          </p:cNvSpPr>
          <p:nvPr/>
        </p:nvSpPr>
        <p:spPr>
          <a:xfrm>
            <a:off x="4987809" y="1382702"/>
            <a:ext cx="2493470" cy="1753903"/>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just">
              <a:lnSpc>
                <a:spcPct val="96000"/>
              </a:lnSpc>
              <a:spcBef>
                <a:spcPts val="0"/>
              </a:spcBef>
              <a:buNone/>
            </a:pPr>
            <a:endParaRPr lang="ru-RU" sz="700" spc="-45" dirty="0">
              <a:latin typeface="Open Sans" panose="020B0606030504020204" pitchFamily="34" charset="0"/>
              <a:ea typeface="Open Sans" panose="020B0606030504020204" pitchFamily="34" charset="0"/>
              <a:cs typeface="Open Sans" panose="020B0606030504020204" pitchFamily="34" charset="0"/>
            </a:endParaRPr>
          </a:p>
        </p:txBody>
      </p:sp>
      <p:pic>
        <p:nvPicPr>
          <p:cNvPr id="40" name="Рисунок 39"/>
          <p:cNvPicPr>
            <a:picLocks noChangeAspect="1"/>
          </p:cNvPicPr>
          <p:nvPr/>
        </p:nvPicPr>
        <p:blipFill>
          <a:blip r:embed="rId15" cstate="print">
            <a:duotone>
              <a:prstClr val="black"/>
              <a:srgbClr val="DEE59D">
                <a:tint val="45000"/>
                <a:satMod val="400000"/>
              </a:srgbClr>
            </a:duotone>
            <a:extLst>
              <a:ext uri="{28A0092B-C50C-407E-A947-70E740481C1C}">
                <a14:useLocalDpi xmlns:a14="http://schemas.microsoft.com/office/drawing/2010/main" val="0"/>
              </a:ext>
            </a:extLst>
          </a:blip>
          <a:stretch>
            <a:fillRect/>
          </a:stretch>
        </p:blipFill>
        <p:spPr>
          <a:xfrm>
            <a:off x="4976352" y="1369409"/>
            <a:ext cx="2510988" cy="890244"/>
          </a:xfrm>
          <a:prstGeom prst="rect">
            <a:avLst/>
          </a:prstGeom>
        </p:spPr>
      </p:pic>
      <p:sp>
        <p:nvSpPr>
          <p:cNvPr id="49" name="Объект 31"/>
          <p:cNvSpPr>
            <a:spLocks noGrp="1"/>
          </p:cNvSpPr>
          <p:nvPr/>
        </p:nvSpPr>
        <p:spPr>
          <a:xfrm>
            <a:off x="50134" y="1277162"/>
            <a:ext cx="2336759" cy="3503926"/>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just">
              <a:lnSpc>
                <a:spcPct val="96000"/>
              </a:lnSpc>
              <a:spcBef>
                <a:spcPts val="0"/>
              </a:spcBef>
              <a:buNone/>
            </a:pPr>
            <a:endParaRPr lang="ru-RU" sz="700" spc="-45" dirty="0">
              <a:latin typeface="Open Sans" panose="020B0606030504020204" pitchFamily="34" charset="0"/>
              <a:ea typeface="Open Sans" panose="020B0606030504020204" pitchFamily="34" charset="0"/>
              <a:cs typeface="Open Sans" panose="020B0606030504020204" pitchFamily="34" charset="0"/>
            </a:endParaRPr>
          </a:p>
        </p:txBody>
      </p:sp>
      <p:sp>
        <p:nvSpPr>
          <p:cNvPr id="47" name="TextBox 46"/>
          <p:cNvSpPr txBox="1"/>
          <p:nvPr/>
        </p:nvSpPr>
        <p:spPr>
          <a:xfrm>
            <a:off x="781679" y="234884"/>
            <a:ext cx="1525898" cy="769441"/>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 </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4" name="Рисунок 43"/>
          <p:cNvPicPr>
            <a:picLocks noChangeAspect="1"/>
          </p:cNvPicPr>
          <p:nvPr/>
        </p:nvPicPr>
        <p:blipFill>
          <a:blip r:embed="rId16" cstate="print">
            <a:duotone>
              <a:prstClr val="black"/>
              <a:srgbClr val="CCE395">
                <a:tint val="45000"/>
                <a:satMod val="400000"/>
              </a:srgbClr>
            </a:duotone>
            <a:extLst>
              <a:ext uri="{BEBA8EAE-BF5A-486C-A8C5-ECC9F3942E4B}">
                <a14:imgProps xmlns:a14="http://schemas.microsoft.com/office/drawing/2010/main">
                  <a14:imgLayer r:embed="rId17">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125650" y="2530295"/>
            <a:ext cx="2337948" cy="239212"/>
          </a:xfrm>
          <a:prstGeom prst="rect">
            <a:avLst/>
          </a:prstGeom>
        </p:spPr>
      </p:pic>
      <p:sp>
        <p:nvSpPr>
          <p:cNvPr id="48" name="TextBox 47"/>
          <p:cNvSpPr txBox="1"/>
          <p:nvPr/>
        </p:nvSpPr>
        <p:spPr>
          <a:xfrm>
            <a:off x="5026807" y="2486536"/>
            <a:ext cx="2497886" cy="246221"/>
          </a:xfrm>
          <a:prstGeom prst="rect">
            <a:avLst/>
          </a:prstGeom>
          <a:noFill/>
        </p:spPr>
        <p:txBody>
          <a:bodyPr wrap="square" rtlCol="0">
            <a:spAutoFit/>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Развитие малых форм хозяйствования</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 name="Рисунок 50"/>
          <p:cNvPicPr>
            <a:picLocks noChangeAspect="1"/>
          </p:cNvPicPr>
          <p:nvPr/>
        </p:nvPicPr>
        <p:blipFill>
          <a:blip r:embed="rId15" cstate="print">
            <a:duotone>
              <a:prstClr val="black"/>
              <a:srgbClr val="DEE59D">
                <a:tint val="45000"/>
                <a:satMod val="400000"/>
              </a:srgbClr>
            </a:duotone>
            <a:extLst>
              <a:ext uri="{28A0092B-C50C-407E-A947-70E740481C1C}">
                <a14:useLocalDpi xmlns:a14="http://schemas.microsoft.com/office/drawing/2010/main" val="0"/>
              </a:ext>
            </a:extLst>
          </a:blip>
          <a:stretch>
            <a:fillRect/>
          </a:stretch>
        </p:blipFill>
        <p:spPr>
          <a:xfrm>
            <a:off x="5096542" y="2807895"/>
            <a:ext cx="2358418" cy="2644532"/>
          </a:xfrm>
          <a:prstGeom prst="rect">
            <a:avLst/>
          </a:prstGeom>
        </p:spPr>
      </p:pic>
      <p:pic>
        <p:nvPicPr>
          <p:cNvPr id="54" name="Рисунок 5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8772" y="108764"/>
            <a:ext cx="649751" cy="792891"/>
          </a:xfrm>
          <a:prstGeom prst="rect">
            <a:avLst/>
          </a:prstGeom>
        </p:spPr>
      </p:pic>
      <p:sp>
        <p:nvSpPr>
          <p:cNvPr id="53" name="Объект 31"/>
          <p:cNvSpPr txBox="1">
            <a:spLocks/>
          </p:cNvSpPr>
          <p:nvPr/>
        </p:nvSpPr>
        <p:spPr>
          <a:xfrm>
            <a:off x="81591" y="4860572"/>
            <a:ext cx="2354314" cy="1840154"/>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indent="180975" algn="just">
              <a:lnSpc>
                <a:spcPct val="96000"/>
              </a:lnSpc>
              <a:buFont typeface="+mj-lt"/>
              <a:buAutoNum type="arabicPeriod"/>
            </a:pPr>
            <a:r>
              <a:rPr lang="ru-RU" sz="800" spc="-50" dirty="0">
                <a:latin typeface="Open Sans" panose="020B0606030504020204" pitchFamily="34" charset="0"/>
                <a:ea typeface="Open Sans" panose="020B0606030504020204" pitchFamily="34" charset="0"/>
                <a:cs typeface="Open Sans" panose="020B0606030504020204" pitchFamily="34" charset="0"/>
              </a:rPr>
              <a:t>Субсидии на поддержку племенного животноводства;</a:t>
            </a:r>
          </a:p>
          <a:p>
            <a:pPr indent="180975" algn="just">
              <a:lnSpc>
                <a:spcPct val="96000"/>
              </a:lnSpc>
              <a:buFont typeface="+mj-lt"/>
              <a:buAutoNum type="arabicPeriod"/>
            </a:pPr>
            <a:r>
              <a:rPr lang="ru-RU" sz="800" spc="-50" dirty="0">
                <a:latin typeface="Open Sans" panose="020B0606030504020204" pitchFamily="34" charset="0"/>
                <a:ea typeface="Open Sans" panose="020B0606030504020204" pitchFamily="34" charset="0"/>
                <a:cs typeface="Open Sans" panose="020B0606030504020204" pitchFamily="34" charset="0"/>
              </a:rPr>
              <a:t>Субсидии на приобретение племенного молодняка;</a:t>
            </a:r>
          </a:p>
          <a:p>
            <a:pPr indent="180975" algn="just">
              <a:lnSpc>
                <a:spcPct val="96000"/>
              </a:lnSpc>
              <a:buFont typeface="+mj-lt"/>
              <a:buAutoNum type="arabicPeriod"/>
            </a:pPr>
            <a:r>
              <a:rPr lang="ru-RU" sz="800" spc="-50" dirty="0" smtClean="0">
                <a:latin typeface="Open Sans" panose="020B0606030504020204" pitchFamily="34" charset="0"/>
                <a:ea typeface="Open Sans" panose="020B0606030504020204" pitchFamily="34" charset="0"/>
                <a:cs typeface="Open Sans" panose="020B0606030504020204" pitchFamily="34" charset="0"/>
              </a:rPr>
              <a:t>Субсидии на повышение продуктивности в молочном скотоводстве;  </a:t>
            </a:r>
          </a:p>
          <a:p>
            <a:pPr indent="180975" algn="just">
              <a:lnSpc>
                <a:spcPct val="96000"/>
              </a:lnSpc>
              <a:buFont typeface="+mj-lt"/>
              <a:buAutoNum type="arabicPeriod"/>
            </a:pPr>
            <a:r>
              <a:rPr lang="ru-RU" sz="800" spc="-50" dirty="0" smtClean="0">
                <a:latin typeface="Open Sans" panose="020B0606030504020204" pitchFamily="34" charset="0"/>
                <a:ea typeface="Open Sans" panose="020B0606030504020204" pitchFamily="34" charset="0"/>
                <a:cs typeface="Open Sans" panose="020B0606030504020204" pitchFamily="34" charset="0"/>
              </a:rPr>
              <a:t>Субсидии </a:t>
            </a:r>
            <a:r>
              <a:rPr lang="ru-RU" sz="800" spc="-50" dirty="0">
                <a:latin typeface="Open Sans" panose="020B0606030504020204" pitchFamily="34" charset="0"/>
                <a:ea typeface="Open Sans" panose="020B0606030504020204" pitchFamily="34" charset="0"/>
                <a:cs typeface="Open Sans" panose="020B0606030504020204" pitchFamily="34" charset="0"/>
              </a:rPr>
              <a:t>на реализованную товарную рыбу, произведенную в Смоленской области;</a:t>
            </a:r>
          </a:p>
          <a:p>
            <a:pPr indent="180975" algn="just">
              <a:lnSpc>
                <a:spcPct val="96000"/>
              </a:lnSpc>
              <a:buFont typeface="+mj-lt"/>
              <a:buAutoNum type="arabicPeriod"/>
            </a:pPr>
            <a:r>
              <a:rPr lang="ru-RU" sz="800" spc="-50" dirty="0">
                <a:latin typeface="Open Sans" panose="020B0606030504020204" pitchFamily="34" charset="0"/>
                <a:ea typeface="Open Sans" panose="020B0606030504020204" pitchFamily="34" charset="0"/>
                <a:cs typeface="Open Sans" panose="020B0606030504020204" pitchFamily="34" charset="0"/>
              </a:rPr>
              <a:t>Субсидии на  литр реализованного молока</a:t>
            </a:r>
          </a:p>
        </p:txBody>
      </p:sp>
      <p:sp>
        <p:nvSpPr>
          <p:cNvPr id="2" name="Прямоугольник 1"/>
          <p:cNvSpPr/>
          <p:nvPr/>
        </p:nvSpPr>
        <p:spPr>
          <a:xfrm>
            <a:off x="224789" y="1250467"/>
            <a:ext cx="2047419" cy="3283976"/>
          </a:xfrm>
          <a:prstGeom prst="rect">
            <a:avLst/>
          </a:prstGeom>
        </p:spPr>
        <p:txBody>
          <a:bodyPr wrap="square">
            <a:spAutoFit/>
          </a:bodyPr>
          <a:lstStyle/>
          <a:p>
            <a:pPr indent="180975" algn="just">
              <a:lnSpc>
                <a:spcPct val="96000"/>
              </a:lnSpc>
              <a:buFont typeface="+mj-lt"/>
              <a:buAutoNum type="arabicPeriod"/>
            </a:pPr>
            <a:r>
              <a:rPr lang="ru-RU" sz="900" spc="-50" dirty="0">
                <a:latin typeface="Open Sans" panose="020B0606030504020204" pitchFamily="34" charset="0"/>
                <a:ea typeface="Open Sans" panose="020B0606030504020204" pitchFamily="34" charset="0"/>
                <a:cs typeface="Open Sans" panose="020B0606030504020204" pitchFamily="34" charset="0"/>
              </a:rPr>
              <a:t>Субсидии на поддержку элитного семеноводства;</a:t>
            </a:r>
          </a:p>
          <a:p>
            <a:pPr indent="180975" algn="just">
              <a:lnSpc>
                <a:spcPct val="96000"/>
              </a:lnSpc>
              <a:buFont typeface="+mj-lt"/>
              <a:buAutoNum type="arabicPeriod"/>
            </a:pPr>
            <a:r>
              <a:rPr lang="ru-RU" sz="900" spc="-50" dirty="0">
                <a:latin typeface="Open Sans" panose="020B0606030504020204" pitchFamily="34" charset="0"/>
                <a:ea typeface="Open Sans" panose="020B0606030504020204" pitchFamily="34" charset="0"/>
                <a:cs typeface="Open Sans" panose="020B0606030504020204" pitchFamily="34" charset="0"/>
              </a:rPr>
              <a:t>Субсидии на проведение комплекса агротехнологических работ на посевных площадях, занятых зерновыми, зернобобовыми и кормовыми культурами;</a:t>
            </a:r>
          </a:p>
          <a:p>
            <a:pPr indent="180975" algn="just">
              <a:lnSpc>
                <a:spcPct val="96000"/>
              </a:lnSpc>
              <a:buFont typeface="+mj-lt"/>
              <a:buAutoNum type="arabicPeriod"/>
            </a:pPr>
            <a:r>
              <a:rPr lang="ru-RU" sz="900" spc="-50" dirty="0">
                <a:latin typeface="Open Sans" panose="020B0606030504020204" pitchFamily="34" charset="0"/>
                <a:ea typeface="Open Sans" panose="020B0606030504020204" pitchFamily="34" charset="0"/>
                <a:cs typeface="Open Sans" panose="020B0606030504020204" pitchFamily="34" charset="0"/>
              </a:rPr>
              <a:t>Субсидии на производство и реализацию зерновых культур;</a:t>
            </a:r>
          </a:p>
          <a:p>
            <a:pPr indent="180975" algn="just">
              <a:lnSpc>
                <a:spcPct val="96000"/>
              </a:lnSpc>
              <a:buFont typeface="+mj-lt"/>
              <a:buAutoNum type="arabicPeriod"/>
            </a:pPr>
            <a:r>
              <a:rPr lang="ru-RU" sz="900" spc="-50" dirty="0">
                <a:latin typeface="Open Sans" panose="020B0606030504020204" pitchFamily="34" charset="0"/>
                <a:ea typeface="Open Sans" panose="020B0606030504020204" pitchFamily="34" charset="0"/>
                <a:cs typeface="Open Sans" panose="020B0606030504020204" pitchFamily="34" charset="0"/>
              </a:rPr>
              <a:t>Субсидии на поддержку производства льна-долгунца и (или) технической конопли;</a:t>
            </a:r>
          </a:p>
          <a:p>
            <a:pPr indent="180975">
              <a:lnSpc>
                <a:spcPct val="96000"/>
              </a:lnSpc>
              <a:buFont typeface="+mj-lt"/>
              <a:buAutoNum type="arabicPeriod"/>
            </a:pPr>
            <a:r>
              <a:rPr lang="ru-RU" sz="900" spc="-50" dirty="0">
                <a:latin typeface="Open Sans" panose="020B0606030504020204" pitchFamily="34" charset="0"/>
                <a:ea typeface="Open Sans" panose="020B0606030504020204" pitchFamily="34" charset="0"/>
                <a:cs typeface="Open Sans" panose="020B0606030504020204" pitchFamily="34" charset="0"/>
              </a:rPr>
              <a:t>Субсидии на стимулирование увеличения производства картофеля и овощей.</a:t>
            </a:r>
          </a:p>
          <a:p>
            <a:pPr indent="180975" algn="just">
              <a:lnSpc>
                <a:spcPct val="96000"/>
              </a:lnSpc>
              <a:buFont typeface="+mj-lt"/>
              <a:buAutoNum type="arabicPeriod"/>
            </a:pPr>
            <a:r>
              <a:rPr lang="ru-RU" sz="900" dirty="0"/>
              <a:t> Субсидии на проведение  комплекса агротехнологических работ на посевных площадях, занятых льном-долгунцом </a:t>
            </a:r>
          </a:p>
          <a:p>
            <a:pPr indent="180975" algn="just">
              <a:lnSpc>
                <a:spcPct val="96000"/>
              </a:lnSpc>
              <a:buFont typeface="+mj-lt"/>
              <a:buAutoNum type="arabicPeriod"/>
            </a:pPr>
            <a:r>
              <a:rPr lang="ru-RU" sz="900" dirty="0"/>
              <a:t>Субсидии на проведение  комплекса агротехнологических работ на посевных площадях, занятых рапсом </a:t>
            </a: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Прямоугольник 8"/>
          <p:cNvSpPr/>
          <p:nvPr/>
        </p:nvSpPr>
        <p:spPr>
          <a:xfrm>
            <a:off x="2597309" y="3505888"/>
            <a:ext cx="2325063" cy="624273"/>
          </a:xfrm>
          <a:prstGeom prst="rect">
            <a:avLst/>
          </a:prstGeom>
        </p:spPr>
        <p:txBody>
          <a:bodyPr wrap="square">
            <a:spAutoFit/>
          </a:bodyPr>
          <a:lstStyle/>
          <a:p>
            <a:pPr lvl="0" algn="just">
              <a:lnSpc>
                <a:spcPct val="96000"/>
              </a:lnSpc>
            </a:pPr>
            <a:r>
              <a:rPr lang="ru-RU" sz="900" spc="-50" dirty="0">
                <a:solidFill>
                  <a:prstClr val="black"/>
                </a:solidFill>
                <a:latin typeface="Open Sans" panose="020B0606030504020204" pitchFamily="34" charset="0"/>
                <a:ea typeface="Open Sans" panose="020B0606030504020204" pitchFamily="34" charset="0"/>
                <a:cs typeface="Open Sans" panose="020B0606030504020204" pitchFamily="34" charset="0"/>
              </a:rPr>
              <a:t>Субсидии на возмещение части затрат на уплату процентов по инвестиционным кредитам (займам) в агропромышленном комплексе.</a:t>
            </a:r>
          </a:p>
        </p:txBody>
      </p:sp>
      <p:sp>
        <p:nvSpPr>
          <p:cNvPr id="56" name="TextBox 55"/>
          <p:cNvSpPr txBox="1"/>
          <p:nvPr/>
        </p:nvSpPr>
        <p:spPr>
          <a:xfrm>
            <a:off x="5004886" y="967627"/>
            <a:ext cx="2363014" cy="276999"/>
          </a:xfrm>
          <a:prstGeom prst="rect">
            <a:avLst/>
          </a:prstGeom>
          <a:no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Страхование в АПК</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1" name="Прямоугольник 10"/>
          <p:cNvSpPr/>
          <p:nvPr/>
        </p:nvSpPr>
        <p:spPr>
          <a:xfrm>
            <a:off x="4954885" y="1369409"/>
            <a:ext cx="2481053" cy="890244"/>
          </a:xfrm>
          <a:prstGeom prst="rect">
            <a:avLst/>
          </a:prstGeom>
        </p:spPr>
        <p:txBody>
          <a:bodyPr wrap="square">
            <a:spAutoFit/>
          </a:bodyPr>
          <a:lstStyle/>
          <a:p>
            <a:pPr lvl="0" algn="just">
              <a:lnSpc>
                <a:spcPct val="96000"/>
              </a:lnSpc>
            </a:pPr>
            <a:r>
              <a:rPr lang="ru-RU" sz="900" spc="-50" dirty="0">
                <a:solidFill>
                  <a:prstClr val="black"/>
                </a:solidFill>
                <a:latin typeface="Open Sans" panose="020B0606030504020204" pitchFamily="34" charset="0"/>
                <a:ea typeface="Open Sans" panose="020B0606030504020204" pitchFamily="34" charset="0"/>
                <a:cs typeface="Open Sans" panose="020B0606030504020204" pitchFamily="34" charset="0"/>
              </a:rPr>
              <a:t>Субсидии на уплату страховой премии, начисленной по договору сельскохозяйственного страхования в области растениеводства, и (или) животноводства, и (или) товарной аквакультуры (товарного рыбоводства).</a:t>
            </a:r>
          </a:p>
        </p:txBody>
      </p:sp>
      <p:sp>
        <p:nvSpPr>
          <p:cNvPr id="57" name="Объект 31"/>
          <p:cNvSpPr txBox="1">
            <a:spLocks/>
          </p:cNvSpPr>
          <p:nvPr/>
        </p:nvSpPr>
        <p:spPr>
          <a:xfrm>
            <a:off x="2535972" y="4583572"/>
            <a:ext cx="2215785" cy="1762288"/>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180975" algn="just">
              <a:lnSpc>
                <a:spcPct val="96000"/>
              </a:lnSpc>
              <a:spcBef>
                <a:spcPts val="0"/>
              </a:spcBef>
              <a:buFont typeface="+mj-lt"/>
              <a:buAutoNum type="arabicPeriod"/>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Прямоугольник 12"/>
          <p:cNvSpPr/>
          <p:nvPr/>
        </p:nvSpPr>
        <p:spPr>
          <a:xfrm>
            <a:off x="2468628" y="929569"/>
            <a:ext cx="2593409" cy="307777"/>
          </a:xfrm>
          <a:prstGeom prst="rect">
            <a:avLst/>
          </a:prstGeom>
        </p:spPr>
        <p:txBody>
          <a:bodyPr wrap="square">
            <a:spAutoFit/>
          </a:bodyPr>
          <a:lstStyle/>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Техническая модернизация</a:t>
            </a:r>
          </a:p>
        </p:txBody>
      </p:sp>
      <p:sp>
        <p:nvSpPr>
          <p:cNvPr id="15" name="Прямоугольник 14"/>
          <p:cNvSpPr/>
          <p:nvPr/>
        </p:nvSpPr>
        <p:spPr>
          <a:xfrm>
            <a:off x="2509622" y="1303912"/>
            <a:ext cx="2527502" cy="1821140"/>
          </a:xfrm>
          <a:prstGeom prst="rect">
            <a:avLst/>
          </a:prstGeom>
        </p:spPr>
        <p:txBody>
          <a:bodyPr wrap="square">
            <a:spAutoFit/>
          </a:bodyPr>
          <a:lstStyle/>
          <a:p>
            <a:pPr indent="180975" algn="just">
              <a:lnSpc>
                <a:spcPct val="96000"/>
              </a:lnSpc>
              <a:buFont typeface="+mj-lt"/>
              <a:buAutoNum type="arabicPeriod"/>
            </a:pPr>
            <a:r>
              <a:rPr lang="ru-RU" sz="900" spc="-50" dirty="0">
                <a:latin typeface="Open Sans" panose="020B0606030504020204" pitchFamily="34" charset="0"/>
                <a:ea typeface="Open Sans" panose="020B0606030504020204" pitchFamily="34" charset="0"/>
                <a:cs typeface="Open Sans" panose="020B0606030504020204" pitchFamily="34" charset="0"/>
              </a:rPr>
              <a:t>Субсидии на приобретение сельскохозяйственной, промышленной техники для производства сельскохозяйственной продукции;</a:t>
            </a:r>
          </a:p>
          <a:p>
            <a:pPr indent="180975" algn="just">
              <a:lnSpc>
                <a:spcPct val="96000"/>
              </a:lnSpc>
              <a:buFont typeface="+mj-lt"/>
              <a:buAutoNum type="arabicPeriod"/>
            </a:pPr>
            <a:r>
              <a:rPr lang="ru-RU" sz="900" spc="-50" dirty="0">
                <a:latin typeface="Open Sans" panose="020B0606030504020204" pitchFamily="34" charset="0"/>
                <a:ea typeface="Open Sans" panose="020B0606030504020204" pitchFamily="34" charset="0"/>
                <a:cs typeface="Open Sans" panose="020B0606030504020204" pitchFamily="34" charset="0"/>
              </a:rPr>
              <a:t>Субсидии на уплату лизинговых платежей при приобретении сельскохозяйственной техники и оборудования;</a:t>
            </a:r>
          </a:p>
          <a:p>
            <a:pPr indent="180975" algn="just">
              <a:lnSpc>
                <a:spcPct val="96000"/>
              </a:lnSpc>
              <a:buFont typeface="+mj-lt"/>
              <a:buAutoNum type="arabicPeriod"/>
            </a:pPr>
            <a:r>
              <a:rPr lang="ru-RU" sz="900" spc="-50" dirty="0">
                <a:latin typeface="Open Sans" panose="020B0606030504020204" pitchFamily="34" charset="0"/>
                <a:ea typeface="Open Sans" panose="020B0606030504020204" pitchFamily="34" charset="0"/>
                <a:cs typeface="Open Sans" panose="020B0606030504020204" pitchFamily="34" charset="0"/>
              </a:rPr>
              <a:t>Субсидии на создание и (или) модернизацию объектов агропромышленного комплекса, а также на приобретение и ввод в промышленную эксплуатацию маркировочного оборудования для внедрения обязательной маркировки отдельных видов молочной продукции</a:t>
            </a:r>
          </a:p>
        </p:txBody>
      </p:sp>
      <p:sp>
        <p:nvSpPr>
          <p:cNvPr id="59" name="Прямоугольник 58"/>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pic>
        <p:nvPicPr>
          <p:cNvPr id="41" name="Рисунок 40"/>
          <p:cNvPicPr>
            <a:picLocks noChangeAspect="1"/>
          </p:cNvPicPr>
          <p:nvPr/>
        </p:nvPicPr>
        <p:blipFill>
          <a:blip r:embed="rId13" cstate="print">
            <a:duotone>
              <a:prstClr val="black"/>
              <a:srgbClr val="E5E5A2">
                <a:tint val="45000"/>
                <a:satMod val="400000"/>
              </a:srgbClr>
            </a:duotone>
            <a:extLst>
              <a:ext uri="{28A0092B-C50C-407E-A947-70E740481C1C}">
                <a14:useLocalDpi xmlns:a14="http://schemas.microsoft.com/office/drawing/2010/main" val="0"/>
              </a:ext>
            </a:extLst>
          </a:blip>
          <a:stretch>
            <a:fillRect/>
          </a:stretch>
        </p:blipFill>
        <p:spPr>
          <a:xfrm>
            <a:off x="118772" y="4876273"/>
            <a:ext cx="2304551" cy="1610251"/>
          </a:xfrm>
          <a:prstGeom prst="rect">
            <a:avLst/>
          </a:prstGeom>
        </p:spPr>
      </p:pic>
      <p:sp>
        <p:nvSpPr>
          <p:cNvPr id="19" name="Прямоугольник 18"/>
          <p:cNvSpPr/>
          <p:nvPr/>
        </p:nvSpPr>
        <p:spPr>
          <a:xfrm>
            <a:off x="5135667" y="2991192"/>
            <a:ext cx="2280167" cy="2219454"/>
          </a:xfrm>
          <a:prstGeom prst="rect">
            <a:avLst/>
          </a:prstGeom>
        </p:spPr>
        <p:txBody>
          <a:bodyPr wrap="square">
            <a:spAutoFit/>
          </a:bodyPr>
          <a:lstStyle/>
          <a:p>
            <a:pPr indent="180975" algn="just">
              <a:lnSpc>
                <a:spcPct val="96000"/>
              </a:lnSpc>
              <a:buFont typeface="+mj-lt"/>
              <a:buAutoNum type="arabicPeriod"/>
            </a:pPr>
            <a:r>
              <a:rPr lang="ru-RU" sz="800" spc="-50" dirty="0" smtClean="0">
                <a:latin typeface="Open Sans" panose="020B0606030504020204" pitchFamily="34" charset="0"/>
                <a:ea typeface="Open Sans" panose="020B0606030504020204" pitchFamily="34" charset="0"/>
                <a:cs typeface="Open Sans" panose="020B0606030504020204" pitchFamily="34" charset="0"/>
              </a:rPr>
              <a:t>Предоставление грантов «Агростартап» крестьянским (фермерским) хозяйствам или индивидуальным предпринимателям на их создание и (или) развитие;</a:t>
            </a:r>
          </a:p>
          <a:p>
            <a:pPr indent="180975" algn="just">
              <a:lnSpc>
                <a:spcPct val="96000"/>
              </a:lnSpc>
              <a:buFont typeface="+mj-lt"/>
              <a:buAutoNum type="arabicPeriod"/>
            </a:pPr>
            <a:r>
              <a:rPr lang="ru-RU" sz="800" spc="-50" dirty="0" smtClean="0">
                <a:latin typeface="Open Sans" panose="020B0606030504020204" pitchFamily="34" charset="0"/>
                <a:ea typeface="Open Sans" panose="020B0606030504020204" pitchFamily="34" charset="0"/>
                <a:cs typeface="Open Sans" panose="020B0606030504020204" pitchFamily="34" charset="0"/>
              </a:rPr>
              <a:t>Предоставление субсидий на развитие семейных ферм на базе крестьянских (фермерских) хозяйств, включая индивидуальных предпринимателей;</a:t>
            </a:r>
          </a:p>
          <a:p>
            <a:pPr indent="180975" algn="just">
              <a:lnSpc>
                <a:spcPct val="96000"/>
              </a:lnSpc>
              <a:buFont typeface="+mj-lt"/>
              <a:buAutoNum type="arabicPeriod"/>
            </a:pPr>
            <a:r>
              <a:rPr lang="ru-RU" sz="800" spc="-50" dirty="0" smtClean="0">
                <a:latin typeface="Open Sans" panose="020B0606030504020204" pitchFamily="34" charset="0"/>
                <a:ea typeface="Open Sans" panose="020B0606030504020204" pitchFamily="34" charset="0"/>
                <a:cs typeface="Open Sans" panose="020B0606030504020204" pitchFamily="34" charset="0"/>
              </a:rPr>
              <a:t>Предоставление субсидий сельскохозяйственным потребительским кооперативам (за исключением сельскохозяйственных потребительских кредитных кооперативов) на возмещение части затрат, связанных с их развитием.</a:t>
            </a:r>
          </a:p>
          <a:p>
            <a:pPr indent="180975" algn="just">
              <a:lnSpc>
                <a:spcPct val="96000"/>
              </a:lnSpc>
              <a:buFont typeface="+mj-lt"/>
              <a:buAutoNum type="arabicPeriod"/>
            </a:pPr>
            <a:r>
              <a:rPr lang="ru-RU" sz="800" spc="-50" dirty="0" smtClean="0">
                <a:latin typeface="Open Sans" panose="020B0606030504020204" pitchFamily="34" charset="0"/>
                <a:ea typeface="Open Sans" panose="020B0606030504020204" pitchFamily="34" charset="0"/>
                <a:cs typeface="Open Sans" panose="020B0606030504020204" pitchFamily="34" charset="0"/>
              </a:rPr>
              <a:t>Предоставление грантов сельскохозяйственным потребительским кооперативам на развитие материально-технической базы</a:t>
            </a:r>
            <a:endParaRPr lang="ru-RU" sz="800" spc="-5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6358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Рисунок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72" y="1769998"/>
            <a:ext cx="2275503" cy="2401952"/>
          </a:xfrm>
          <a:prstGeom prst="rect">
            <a:avLst/>
          </a:prstGeom>
        </p:spPr>
      </p:pic>
      <p:sp>
        <p:nvSpPr>
          <p:cNvPr id="57" name="TextBox 56"/>
          <p:cNvSpPr txBox="1"/>
          <p:nvPr/>
        </p:nvSpPr>
        <p:spPr>
          <a:xfrm>
            <a:off x="153375" y="1811046"/>
            <a:ext cx="2275500" cy="2337628"/>
          </a:xfrm>
          <a:prstGeom prst="rect">
            <a:avLst/>
          </a:prstGeom>
          <a:noFill/>
        </p:spPr>
        <p:txBody>
          <a:bodyPr wrap="square" rtlCol="0">
            <a:spAutoFit/>
          </a:bodyPr>
          <a:lstStyle/>
          <a:p>
            <a:pPr indent="180975" algn="just" defTabSz="755934">
              <a:lnSpc>
                <a:spcPct val="96000"/>
              </a:lnSpc>
              <a:buFont typeface="+mj-lt"/>
              <a:buAutoNum type="arabicPeriod"/>
            </a:pPr>
            <a:r>
              <a:rPr lang="ru-RU" sz="800" spc="-50" dirty="0" smtClean="0">
                <a:latin typeface="Open Sans" panose="020B0606030504020204" pitchFamily="34" charset="0"/>
                <a:ea typeface="Open Sans" panose="020B0606030504020204" pitchFamily="34" charset="0"/>
                <a:cs typeface="Open Sans" panose="020B0606030504020204" pitchFamily="34" charset="0"/>
              </a:rPr>
              <a:t>Субсидия на </a:t>
            </a:r>
            <a:r>
              <a:rPr lang="ru-RU" sz="800" spc="-50" dirty="0">
                <a:latin typeface="Open Sans" panose="020B0606030504020204" pitchFamily="34" charset="0"/>
                <a:ea typeface="Open Sans" panose="020B0606030504020204" pitchFamily="34" charset="0"/>
                <a:cs typeface="Open Sans" panose="020B0606030504020204" pitchFamily="34" charset="0"/>
              </a:rPr>
              <a:t>проведение мероприятий в области известкования кислых почв на пашне ; </a:t>
            </a:r>
          </a:p>
          <a:p>
            <a:pPr indent="180975" algn="just" defTabSz="755934">
              <a:lnSpc>
                <a:spcPct val="96000"/>
              </a:lnSpc>
              <a:buFont typeface="+mj-lt"/>
              <a:buAutoNum type="arabicPeriod"/>
            </a:pPr>
            <a:r>
              <a:rPr lang="ru-RU" sz="800" b="1" spc="-50" dirty="0" smtClean="0">
                <a:latin typeface="Open Sans" panose="020B0606030504020204" pitchFamily="34" charset="0"/>
                <a:ea typeface="Open Sans" panose="020B0606030504020204" pitchFamily="34" charset="0"/>
                <a:cs typeface="Open Sans" panose="020B0606030504020204" pitchFamily="34" charset="0"/>
              </a:rPr>
              <a:t> </a:t>
            </a:r>
            <a:r>
              <a:rPr lang="ru-RU" sz="800" b="1" dirty="0" smtClean="0"/>
              <a:t>Субсидия </a:t>
            </a:r>
            <a:r>
              <a:rPr lang="ru-RU" sz="800" b="1" dirty="0"/>
              <a:t>на возмещение части затрат на проведение культуртехнических мероприятий на выбывших сельскохозяйственных угодьях, вовлекаемых в сельскохозяйственный </a:t>
            </a:r>
            <a:r>
              <a:rPr lang="ru-RU" sz="800" b="1" dirty="0" smtClean="0"/>
              <a:t>оборот;</a:t>
            </a:r>
            <a:r>
              <a:rPr lang="ru-RU" sz="800" b="1" dirty="0"/>
              <a:t> </a:t>
            </a:r>
            <a:endParaRPr lang="ru-RU" sz="800" b="1" spc="-50" dirty="0">
              <a:latin typeface="Open Sans" panose="020B0606030504020204" pitchFamily="34" charset="0"/>
              <a:ea typeface="Open Sans" panose="020B0606030504020204" pitchFamily="34" charset="0"/>
              <a:cs typeface="Open Sans" panose="020B0606030504020204" pitchFamily="34" charset="0"/>
            </a:endParaRPr>
          </a:p>
          <a:p>
            <a:pPr indent="180975" algn="just" defTabSz="755934">
              <a:lnSpc>
                <a:spcPct val="96000"/>
              </a:lnSpc>
              <a:buFont typeface="+mj-lt"/>
              <a:buAutoNum type="arabicPeriod"/>
            </a:pPr>
            <a:r>
              <a:rPr lang="ru-RU" sz="800" spc="-50" dirty="0" smtClean="0">
                <a:latin typeface="Open Sans" panose="020B0606030504020204" pitchFamily="34" charset="0"/>
                <a:ea typeface="Open Sans" panose="020B0606030504020204" pitchFamily="34" charset="0"/>
                <a:cs typeface="Open Sans" panose="020B0606030504020204" pitchFamily="34" charset="0"/>
              </a:rPr>
              <a:t>Субсидия сельскохозяйственным </a:t>
            </a:r>
            <a:r>
              <a:rPr lang="ru-RU" sz="800" spc="-50" dirty="0">
                <a:latin typeface="Open Sans" panose="020B0606030504020204" pitchFamily="34" charset="0"/>
                <a:ea typeface="Open Sans" panose="020B0606030504020204" pitchFamily="34" charset="0"/>
                <a:cs typeface="Open Sans" panose="020B0606030504020204" pitchFamily="34" charset="0"/>
              </a:rPr>
              <a:t>товаропроизводителям, относящимся к категории микропредприятий, на возмещение части затрат на проведение культуртехнических мероприятий на выбывших сельскохозяйственных угодьях, вовлекаемых в сельскохозяйственный оборот</a:t>
            </a:r>
            <a:r>
              <a:rPr lang="ru-RU" sz="800" spc="-50" dirty="0" smtClean="0">
                <a:latin typeface="Open Sans" panose="020B0606030504020204" pitchFamily="34" charset="0"/>
                <a:ea typeface="Open Sans" panose="020B0606030504020204" pitchFamily="34" charset="0"/>
                <a:cs typeface="Open Sans" panose="020B0606030504020204" pitchFamily="34" charset="0"/>
              </a:rPr>
              <a:t>; </a:t>
            </a:r>
            <a:endParaRPr lang="ru-RU" sz="800" spc="-5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indent="180975" algn="just" defTabSz="755934">
              <a:lnSpc>
                <a:spcPct val="96000"/>
              </a:lnSpc>
              <a:buFont typeface="+mj-lt"/>
              <a:buAutoNum type="arabicPeriod"/>
            </a:pPr>
            <a:r>
              <a:rPr lang="ru-RU" sz="800" spc="-50" dirty="0">
                <a:latin typeface="Open Sans" panose="020B0606030504020204" pitchFamily="34" charset="0"/>
                <a:ea typeface="Open Sans" panose="020B0606030504020204" pitchFamily="34" charset="0"/>
                <a:cs typeface="Open Sans" panose="020B0606030504020204" pitchFamily="34" charset="0"/>
              </a:rPr>
              <a:t>Субсидия </a:t>
            </a:r>
            <a:r>
              <a:rPr lang="ru-RU" sz="800" spc="-50" dirty="0" smtClean="0">
                <a:latin typeface="Open Sans" panose="020B0606030504020204" pitchFamily="34" charset="0"/>
                <a:ea typeface="Open Sans" panose="020B0606030504020204" pitchFamily="34" charset="0"/>
                <a:cs typeface="Open Sans" panose="020B0606030504020204" pitchFamily="34" charset="0"/>
              </a:rPr>
              <a:t>бюджетам </a:t>
            </a:r>
            <a:r>
              <a:rPr lang="ru-RU" sz="800" spc="-50" dirty="0">
                <a:latin typeface="Open Sans" panose="020B0606030504020204" pitchFamily="34" charset="0"/>
                <a:ea typeface="Open Sans" panose="020B0606030504020204" pitchFamily="34" charset="0"/>
                <a:cs typeface="Open Sans" panose="020B0606030504020204" pitchFamily="34" charset="0"/>
              </a:rPr>
              <a:t>муниципальных образований на подготовку проектов межевания земельных участков и на проведение кадастровых </a:t>
            </a:r>
            <a:r>
              <a:rPr lang="ru-RU" sz="800" spc="-50" dirty="0" smtClean="0">
                <a:latin typeface="Open Sans" panose="020B0606030504020204" pitchFamily="34" charset="0"/>
                <a:ea typeface="Open Sans" panose="020B0606030504020204" pitchFamily="34" charset="0"/>
                <a:cs typeface="Open Sans" panose="020B0606030504020204" pitchFamily="34" charset="0"/>
              </a:rPr>
              <a:t>работ</a:t>
            </a:r>
            <a:endParaRPr lang="ru-RU" sz="800" spc="-5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2" name="Рисунок 61"/>
          <p:cNvPicPr>
            <a:picLocks noChangeAspect="1"/>
          </p:cNvPicPr>
          <p:nvPr/>
        </p:nvPicPr>
        <p:blipFill>
          <a:blip r:embed="rId4" cstate="print">
            <a:duotone>
              <a:prstClr val="black"/>
              <a:srgbClr val="AEFFDE">
                <a:tint val="45000"/>
                <a:satMod val="400000"/>
              </a:srgbClr>
            </a:duotone>
            <a:extLst>
              <a:ext uri="{28A0092B-C50C-407E-A947-70E740481C1C}">
                <a14:useLocalDpi xmlns:a14="http://schemas.microsoft.com/office/drawing/2010/main" val="0"/>
              </a:ext>
            </a:extLst>
          </a:blip>
          <a:stretch>
            <a:fillRect/>
          </a:stretch>
        </p:blipFill>
        <p:spPr>
          <a:xfrm>
            <a:off x="5076326" y="1413261"/>
            <a:ext cx="2420390" cy="2770494"/>
          </a:xfrm>
          <a:prstGeom prst="rect">
            <a:avLst/>
          </a:prstGeom>
        </p:spPr>
      </p:pic>
      <p:pic>
        <p:nvPicPr>
          <p:cNvPr id="43" name="Рисунок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402468" y="4889303"/>
            <a:ext cx="1260636" cy="1220743"/>
          </a:xfrm>
          <a:prstGeom prst="rect">
            <a:avLst/>
          </a:prstGeom>
        </p:spPr>
      </p:pic>
      <p:pic>
        <p:nvPicPr>
          <p:cNvPr id="26" name="Рисунок 25"/>
          <p:cNvPicPr>
            <a:picLocks noChangeAspect="1"/>
          </p:cNvPicPr>
          <p:nvPr/>
        </p:nvPicPr>
        <p:blipFill>
          <a:blip r:embed="rId6" cstate="print">
            <a:duotone>
              <a:prstClr val="black"/>
              <a:schemeClr val="accent6">
                <a:tint val="45000"/>
                <a:satMod val="400000"/>
              </a:schemeClr>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657369" y="886177"/>
            <a:ext cx="2347401" cy="414044"/>
          </a:xfrm>
          <a:prstGeom prst="rect">
            <a:avLst/>
          </a:prstGeom>
        </p:spPr>
      </p:pic>
      <p:pic>
        <p:nvPicPr>
          <p:cNvPr id="10" name="Рисунок 9"/>
          <p:cNvPicPr>
            <a:picLocks noChangeAspect="1"/>
          </p:cNvPicPr>
          <p:nvPr/>
        </p:nvPicPr>
        <p:blipFill>
          <a:blip r:embed="rId8" cstate="print"/>
          <a:stretch>
            <a:fillRect/>
          </a:stretch>
        </p:blipFill>
        <p:spPr>
          <a:xfrm>
            <a:off x="2061031" y="59380"/>
            <a:ext cx="5498644" cy="663073"/>
          </a:xfrm>
          <a:prstGeom prst="rect">
            <a:avLst/>
          </a:prstGeom>
        </p:spPr>
      </p:pic>
      <p:sp>
        <p:nvSpPr>
          <p:cNvPr id="3" name="TextBox 2"/>
          <p:cNvSpPr txBox="1"/>
          <p:nvPr/>
        </p:nvSpPr>
        <p:spPr>
          <a:xfrm>
            <a:off x="1878080" y="31690"/>
            <a:ext cx="6007049" cy="707886"/>
          </a:xfrm>
          <a:prstGeom prst="rect">
            <a:avLst/>
          </a:prstGeom>
          <a:noFill/>
        </p:spPr>
        <p:txBody>
          <a:bodyPr wrap="square" rtlCol="0">
            <a:spAutoFit/>
          </a:bodyPr>
          <a:lstStyle/>
          <a:p>
            <a:pPr algn="ctr"/>
            <a:r>
              <a:rPr lang="ru-RU" sz="19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Государственная поддержка </a:t>
            </a:r>
            <a:r>
              <a:rPr lang="ru-RU" sz="195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сельхозтоваропроизводителей (субсидии)</a:t>
            </a:r>
          </a:p>
        </p:txBody>
      </p:sp>
      <p:sp>
        <p:nvSpPr>
          <p:cNvPr id="4" name="TextBox 3"/>
          <p:cNvSpPr txBox="1"/>
          <p:nvPr/>
        </p:nvSpPr>
        <p:spPr>
          <a:xfrm>
            <a:off x="7125935" y="7190343"/>
            <a:ext cx="419859"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19</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 name="Рисунок 4"/>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38561" y="895047"/>
            <a:ext cx="2454490" cy="827734"/>
          </a:xfrm>
          <a:prstGeom prst="rect">
            <a:avLst/>
          </a:prstGeom>
        </p:spPr>
      </p:pic>
      <p:sp>
        <p:nvSpPr>
          <p:cNvPr id="6" name="TextBox 5"/>
          <p:cNvSpPr txBox="1"/>
          <p:nvPr/>
        </p:nvSpPr>
        <p:spPr>
          <a:xfrm>
            <a:off x="28618" y="902066"/>
            <a:ext cx="2672457" cy="830997"/>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Вовлечение в оборот и комплексная мелиорация земель сельскохозяйственного назначения</a:t>
            </a:r>
          </a:p>
        </p:txBody>
      </p:sp>
      <p:sp>
        <p:nvSpPr>
          <p:cNvPr id="17" name="TextBox 16"/>
          <p:cNvSpPr txBox="1"/>
          <p:nvPr/>
        </p:nvSpPr>
        <p:spPr>
          <a:xfrm>
            <a:off x="2765393" y="873243"/>
            <a:ext cx="1967403" cy="461665"/>
          </a:xfrm>
          <a:prstGeom prst="rect">
            <a:avLst/>
          </a:prstGeom>
          <a:no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Развитие сельских территорий</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0" name="Объект 31"/>
          <p:cNvSpPr txBox="1">
            <a:spLocks/>
          </p:cNvSpPr>
          <p:nvPr/>
        </p:nvSpPr>
        <p:spPr>
          <a:xfrm>
            <a:off x="2460401" y="4312391"/>
            <a:ext cx="2303910" cy="1153823"/>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228600" indent="-228600" algn="just">
              <a:lnSpc>
                <a:spcPct val="100000"/>
              </a:lnSpc>
              <a:spcBef>
                <a:spcPts val="0"/>
              </a:spcBef>
              <a:buFont typeface="Arial" panose="020B0604020202020204" pitchFamily="34" charset="0"/>
              <a:buAutoNum type="arabicPeriod"/>
            </a:pPr>
            <a:endParaRPr lang="ru-RU" sz="800" spc="-50" dirty="0" smtClean="0">
              <a:latin typeface="Open Sans" panose="020B0606030504020204" pitchFamily="34" charset="0"/>
              <a:ea typeface="Open Sans" panose="020B0606030504020204" pitchFamily="34" charset="0"/>
              <a:cs typeface="Open Sans" panose="020B0606030504020204" pitchFamily="34" charset="0"/>
            </a:endParaRPr>
          </a:p>
          <a:p>
            <a:pPr marL="228600" indent="-228600" algn="just">
              <a:lnSpc>
                <a:spcPct val="100000"/>
              </a:lnSpc>
              <a:spcBef>
                <a:spcPts val="0"/>
              </a:spcBef>
              <a:buFont typeface="Arial" panose="020B0604020202020204" pitchFamily="34" charset="0"/>
              <a:buAutoNum type="arabicPeriod"/>
            </a:pPr>
            <a:endParaRPr lang="ru-RU" sz="800" spc="-50" dirty="0" smtClean="0">
              <a:latin typeface="Open Sans" panose="020B0606030504020204" pitchFamily="34" charset="0"/>
              <a:ea typeface="Open Sans" panose="020B0606030504020204" pitchFamily="34" charset="0"/>
              <a:cs typeface="Open Sans" panose="020B0606030504020204" pitchFamily="34" charset="0"/>
            </a:endParaRPr>
          </a:p>
        </p:txBody>
      </p:sp>
      <p:pic>
        <p:nvPicPr>
          <p:cNvPr id="37" name="Рисунок 36"/>
          <p:cNvPicPr>
            <a:picLocks noChangeAspect="1"/>
          </p:cNvPicPr>
          <p:nvPr/>
        </p:nvPicPr>
        <p:blipFill>
          <a:blip r:embed="rId11" cstate="print">
            <a:duotone>
              <a:prstClr val="black"/>
              <a:srgbClr val="AEE696">
                <a:tint val="45000"/>
                <a:satMod val="400000"/>
              </a:srgbClr>
            </a:duotone>
            <a:extLst>
              <a:ext uri="{28A0092B-C50C-407E-A947-70E740481C1C}">
                <a14:useLocalDpi xmlns:a14="http://schemas.microsoft.com/office/drawing/2010/main" val="0"/>
              </a:ext>
            </a:extLst>
          </a:blip>
          <a:stretch>
            <a:fillRect/>
          </a:stretch>
        </p:blipFill>
        <p:spPr>
          <a:xfrm>
            <a:off x="2657369" y="1413262"/>
            <a:ext cx="2354639" cy="3135974"/>
          </a:xfrm>
          <a:prstGeom prst="rect">
            <a:avLst/>
          </a:prstGeom>
        </p:spPr>
      </p:pic>
      <p:sp>
        <p:nvSpPr>
          <p:cNvPr id="47" name="TextBox 46"/>
          <p:cNvSpPr txBox="1"/>
          <p:nvPr/>
        </p:nvSpPr>
        <p:spPr>
          <a:xfrm>
            <a:off x="833915" y="24262"/>
            <a:ext cx="1227116"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округ </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 области</a:t>
            </a:r>
          </a:p>
        </p:txBody>
      </p:sp>
      <p:sp>
        <p:nvSpPr>
          <p:cNvPr id="45" name="TextBox 44"/>
          <p:cNvSpPr txBox="1"/>
          <p:nvPr/>
        </p:nvSpPr>
        <p:spPr>
          <a:xfrm>
            <a:off x="2667523" y="1496219"/>
            <a:ext cx="2293756" cy="3018006"/>
          </a:xfrm>
          <a:prstGeom prst="rect">
            <a:avLst/>
          </a:prstGeom>
          <a:noFill/>
        </p:spPr>
        <p:txBody>
          <a:bodyPr wrap="square" rtlCol="0">
            <a:spAutoFit/>
          </a:bodyPr>
          <a:lstStyle/>
          <a:p>
            <a:pPr indent="180975" algn="just" defTabSz="755934">
              <a:lnSpc>
                <a:spcPct val="96000"/>
              </a:lnSpc>
              <a:buFont typeface="+mj-lt"/>
              <a:buAutoNum type="arabicPeriod"/>
            </a:pPr>
            <a:r>
              <a:rPr lang="ru-RU" sz="900" spc="-50" dirty="0" smtClean="0">
                <a:latin typeface="Open Sans" panose="020B0606030504020204" pitchFamily="34" charset="0"/>
                <a:ea typeface="Open Sans" panose="020B0606030504020204" pitchFamily="34" charset="0"/>
                <a:cs typeface="Open Sans" panose="020B0606030504020204" pitchFamily="34" charset="0"/>
              </a:rPr>
              <a:t>Социальные </a:t>
            </a:r>
            <a:r>
              <a:rPr lang="ru-RU" sz="900" spc="-50" dirty="0">
                <a:latin typeface="Open Sans" panose="020B0606030504020204" pitchFamily="34" charset="0"/>
                <a:ea typeface="Open Sans" panose="020B0606030504020204" pitchFamily="34" charset="0"/>
                <a:cs typeface="Open Sans" panose="020B0606030504020204" pitchFamily="34" charset="0"/>
              </a:rPr>
              <a:t>выплаты на строительство (приобретение) жилья гражданам, проживающим на сельских территориях;</a:t>
            </a:r>
          </a:p>
          <a:p>
            <a:pPr indent="180975" algn="just" defTabSz="755934">
              <a:lnSpc>
                <a:spcPct val="96000"/>
              </a:lnSpc>
              <a:buFont typeface="+mj-lt"/>
              <a:buAutoNum type="arabicPeriod"/>
            </a:pPr>
            <a:r>
              <a:rPr lang="ru-RU" sz="900" spc="-50" dirty="0" smtClean="0">
                <a:latin typeface="Open Sans" panose="020B0606030504020204" pitchFamily="34" charset="0"/>
                <a:ea typeface="Open Sans" panose="020B0606030504020204" pitchFamily="34" charset="0"/>
                <a:cs typeface="Open Sans" panose="020B0606030504020204" pitchFamily="34" charset="0"/>
              </a:rPr>
              <a:t>Субсидии </a:t>
            </a:r>
            <a:r>
              <a:rPr lang="ru-RU" sz="900" spc="-50" dirty="0">
                <a:latin typeface="Open Sans" panose="020B0606030504020204" pitchFamily="34" charset="0"/>
                <a:ea typeface="Open Sans" panose="020B0606030504020204" pitchFamily="34" charset="0"/>
                <a:cs typeface="Open Sans" panose="020B0606030504020204" pitchFamily="34" charset="0"/>
              </a:rPr>
              <a:t>для софинансирования расходов бюджетов муниципальных образований Смоленской области на строительство (приобретение) жилого помещения (жилого дома) на сельских территориях, территориях опорных населенных пунктов, предоставляемого гражданам Российской Федерации, проживающим на сельских территориях, территориях опорных населенных пунктов, по договору найма жилого помещения;</a:t>
            </a:r>
          </a:p>
          <a:p>
            <a:pPr indent="180975" algn="just" defTabSz="755934">
              <a:lnSpc>
                <a:spcPct val="96000"/>
              </a:lnSpc>
              <a:buFont typeface="+mj-lt"/>
              <a:buAutoNum type="arabicPeriod"/>
            </a:pPr>
            <a:r>
              <a:rPr lang="ru-RU" sz="900" spc="-50" dirty="0" smtClean="0">
                <a:latin typeface="Open Sans" panose="020B0606030504020204" pitchFamily="34" charset="0"/>
                <a:ea typeface="Open Sans" panose="020B0606030504020204" pitchFamily="34" charset="0"/>
                <a:cs typeface="Open Sans" panose="020B0606030504020204" pitchFamily="34" charset="0"/>
              </a:rPr>
              <a:t>Субсидии </a:t>
            </a:r>
            <a:r>
              <a:rPr lang="ru-RU" sz="900" spc="-50" dirty="0">
                <a:latin typeface="Open Sans" panose="020B0606030504020204" pitchFamily="34" charset="0"/>
                <a:ea typeface="Open Sans" panose="020B0606030504020204" pitchFamily="34" charset="0"/>
                <a:cs typeface="Open Sans" panose="020B0606030504020204" pitchFamily="34" charset="0"/>
              </a:rPr>
              <a:t>для софинансирования расходов бюджетов муниципальных образований Смоленской </a:t>
            </a:r>
            <a:r>
              <a:rPr lang="ru-RU" sz="900" spc="-50" dirty="0" smtClean="0">
                <a:latin typeface="Open Sans" panose="020B0606030504020204" pitchFamily="34" charset="0"/>
                <a:ea typeface="Open Sans" panose="020B0606030504020204" pitchFamily="34" charset="0"/>
                <a:cs typeface="Open Sans" panose="020B0606030504020204" pitchFamily="34" charset="0"/>
              </a:rPr>
              <a:t>области на </a:t>
            </a:r>
            <a:r>
              <a:rPr lang="ru-RU" sz="900" spc="-50" dirty="0">
                <a:latin typeface="Open Sans" panose="020B0606030504020204" pitchFamily="34" charset="0"/>
                <a:ea typeface="Open Sans" panose="020B0606030504020204" pitchFamily="34" charset="0"/>
                <a:cs typeface="Open Sans" panose="020B0606030504020204" pitchFamily="34" charset="0"/>
              </a:rPr>
              <a:t>реализацию мероприятий по благоустройству сельских территорий;</a:t>
            </a:r>
          </a:p>
          <a:p>
            <a:pPr indent="180975" algn="just" defTabSz="755934">
              <a:lnSpc>
                <a:spcPct val="96000"/>
              </a:lnSpc>
              <a:buFont typeface="+mj-lt"/>
              <a:buAutoNum type="arabicPeriod"/>
            </a:pPr>
            <a:r>
              <a:rPr lang="ru-RU" sz="900" spc="-50" dirty="0" smtClean="0">
                <a:latin typeface="Open Sans" panose="020B0606030504020204" pitchFamily="34" charset="0"/>
                <a:ea typeface="Open Sans" panose="020B0606030504020204" pitchFamily="34" charset="0"/>
                <a:cs typeface="Open Sans" panose="020B0606030504020204" pitchFamily="34" charset="0"/>
              </a:rPr>
              <a:t>Субсидии </a:t>
            </a:r>
            <a:r>
              <a:rPr lang="ru-RU" sz="900" spc="-50" dirty="0">
                <a:latin typeface="Open Sans" panose="020B0606030504020204" pitchFamily="34" charset="0"/>
                <a:ea typeface="Open Sans" panose="020B0606030504020204" pitchFamily="34" charset="0"/>
                <a:cs typeface="Open Sans" panose="020B0606030504020204" pitchFamily="34" charset="0"/>
              </a:rPr>
              <a:t>для софинансирования расходов бюджетов муниципальных образований Смоленской области на реализацию мероприятий по благоустройству общественных пространств в опорных населенных </a:t>
            </a:r>
            <a:r>
              <a:rPr lang="ru-RU" sz="900" spc="-50" dirty="0" smtClean="0">
                <a:latin typeface="Open Sans" panose="020B0606030504020204" pitchFamily="34" charset="0"/>
                <a:ea typeface="Open Sans" panose="020B0606030504020204" pitchFamily="34" charset="0"/>
                <a:cs typeface="Open Sans" panose="020B0606030504020204" pitchFamily="34" charset="0"/>
              </a:rPr>
              <a:t>пунктах</a:t>
            </a:r>
          </a:p>
          <a:p>
            <a:pPr indent="180975" algn="just" defTabSz="755934">
              <a:lnSpc>
                <a:spcPct val="96000"/>
              </a:lnSpc>
              <a:buFont typeface="+mj-lt"/>
              <a:buAutoNum type="arabicPeriod"/>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Прямоугольник 1"/>
          <p:cNvSpPr/>
          <p:nvPr/>
        </p:nvSpPr>
        <p:spPr>
          <a:xfrm>
            <a:off x="758536" y="6110047"/>
            <a:ext cx="1834515" cy="10267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300" dirty="0">
              <a:solidFill>
                <a:schemeClr val="accent1">
                  <a:lumMod val="50000"/>
                </a:schemeClr>
              </a:solidFill>
              <a:cs typeface="Times New Roman" panose="02020603050405020304" pitchFamily="18" charset="0"/>
            </a:endParaRPr>
          </a:p>
          <a:p>
            <a:endParaRPr lang="ru-RU" sz="1300" dirty="0" smtClean="0">
              <a:solidFill>
                <a:schemeClr val="accent1">
                  <a:lumMod val="50000"/>
                </a:schemeClr>
              </a:solidFill>
              <a:cs typeface="Times New Roman" panose="02020603050405020304" pitchFamily="18" charset="0"/>
            </a:endParaRPr>
          </a:p>
          <a:p>
            <a:endParaRPr lang="ru-RU" sz="1300" dirty="0">
              <a:solidFill>
                <a:schemeClr val="accent1">
                  <a:lumMod val="50000"/>
                </a:schemeClr>
              </a:solidFill>
              <a:cs typeface="Times New Roman" panose="02020603050405020304" pitchFamily="18" charset="0"/>
            </a:endParaRPr>
          </a:p>
          <a:p>
            <a:endParaRPr lang="ru-RU" sz="1300" dirty="0">
              <a:solidFill>
                <a:schemeClr val="accent1">
                  <a:lumMod val="50000"/>
                </a:schemeClr>
              </a:solidFill>
              <a:cs typeface="Times New Roman" panose="02020603050405020304" pitchFamily="18" charset="0"/>
            </a:endParaRPr>
          </a:p>
          <a:p>
            <a:r>
              <a:rPr lang="ru-RU" sz="1300" dirty="0" smtClean="0">
                <a:solidFill>
                  <a:schemeClr val="accent1">
                    <a:lumMod val="50000"/>
                  </a:schemeClr>
                </a:solidFill>
                <a:cs typeface="Times New Roman" panose="02020603050405020304" pitchFamily="18" charset="0"/>
              </a:rPr>
              <a:t> Министерство</a:t>
            </a:r>
            <a:endParaRPr lang="ru-RU" sz="1300" dirty="0">
              <a:solidFill>
                <a:schemeClr val="accent1">
                  <a:lumMod val="50000"/>
                </a:schemeClr>
              </a:solidFill>
              <a:cs typeface="Times New Roman" panose="02020603050405020304" pitchFamily="18" charset="0"/>
            </a:endParaRPr>
          </a:p>
        </p:txBody>
      </p:sp>
      <p:pic>
        <p:nvPicPr>
          <p:cNvPr id="9" name="Рисунок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586" y="6670629"/>
            <a:ext cx="845715" cy="877292"/>
          </a:xfrm>
          <a:prstGeom prst="rect">
            <a:avLst/>
          </a:prstGeom>
        </p:spPr>
      </p:pic>
      <p:pic>
        <p:nvPicPr>
          <p:cNvPr id="60" name="Рисунок 59"/>
          <p:cNvPicPr>
            <a:picLocks noChangeAspect="1"/>
          </p:cNvPicPr>
          <p:nvPr/>
        </p:nvPicPr>
        <p:blipFill>
          <a:blip r:embed="rId9" cstate="print">
            <a:duotone>
              <a:prstClr val="black"/>
              <a:schemeClr val="accent6">
                <a:tint val="45000"/>
                <a:satMod val="400000"/>
              </a:schemeClr>
            </a:duotone>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133406" y="892482"/>
            <a:ext cx="2325725" cy="414044"/>
          </a:xfrm>
          <a:prstGeom prst="rect">
            <a:avLst/>
          </a:prstGeom>
        </p:spPr>
      </p:pic>
      <p:sp>
        <p:nvSpPr>
          <p:cNvPr id="61" name="Прямоугольник 60"/>
          <p:cNvSpPr/>
          <p:nvPr/>
        </p:nvSpPr>
        <p:spPr>
          <a:xfrm>
            <a:off x="5133404" y="1471098"/>
            <a:ext cx="2309148" cy="1892826"/>
          </a:xfrm>
          <a:prstGeom prst="rect">
            <a:avLst/>
          </a:prstGeom>
        </p:spPr>
        <p:txBody>
          <a:bodyPr wrap="square">
            <a:spAutoFit/>
          </a:bodyPr>
          <a:lstStyle/>
          <a:p>
            <a:pPr algn="just">
              <a:buAutoNum type="arabicPeriod"/>
            </a:pPr>
            <a:r>
              <a:rPr lang="ru-RU" sz="900" spc="-50" dirty="0" smtClean="0">
                <a:latin typeface="Open Sans" panose="020B0606030504020204" pitchFamily="34" charset="0"/>
                <a:ea typeface="Open Sans" panose="020B0606030504020204" pitchFamily="34" charset="0"/>
                <a:cs typeface="Open Sans" panose="020B0606030504020204" pitchFamily="34" charset="0"/>
              </a:rPr>
              <a:t> Выплата </a:t>
            </a:r>
            <a:r>
              <a:rPr lang="ru-RU" sz="900" spc="-50" dirty="0">
                <a:latin typeface="Open Sans" panose="020B0606030504020204" pitchFamily="34" charset="0"/>
                <a:ea typeface="Open Sans" panose="020B0606030504020204" pitchFamily="34" charset="0"/>
                <a:cs typeface="Open Sans" panose="020B0606030504020204" pitchFamily="34" charset="0"/>
              </a:rPr>
              <a:t>единовременного областного государственного пособия молодым специалистам, являющимся гражданами Российской Федерации, работающим в сельскохозяйственных организациях, крестьянских (фермерских) хозяйствах, областных государственных организациях ветеринарии, у индивидуальных предпринимателей, в соответствии с областным нормативным правовым актом;</a:t>
            </a:r>
          </a:p>
          <a:p>
            <a:pPr algn="just">
              <a:buAutoNum type="arabicPeriod"/>
            </a:pPr>
            <a:r>
              <a:rPr lang="ru-RU" sz="900" spc="-50" dirty="0" smtClean="0">
                <a:latin typeface="Open Sans" panose="020B0606030504020204" pitchFamily="34" charset="0"/>
                <a:ea typeface="Open Sans" panose="020B0606030504020204" pitchFamily="34" charset="0"/>
                <a:cs typeface="Open Sans" panose="020B0606030504020204" pitchFamily="34" charset="0"/>
              </a:rPr>
              <a:t> Предоставление </a:t>
            </a:r>
            <a:r>
              <a:rPr lang="ru-RU" sz="900" spc="-50" dirty="0">
                <a:latin typeface="Open Sans" panose="020B0606030504020204" pitchFamily="34" charset="0"/>
                <a:ea typeface="Open Sans" panose="020B0606030504020204" pitchFamily="34" charset="0"/>
                <a:cs typeface="Open Sans" panose="020B0606030504020204" pitchFamily="34" charset="0"/>
              </a:rPr>
              <a:t>ежемесячных выплат молодым специалистам, работающим в сельскохозяйственных организациях, крестьянских (фермерских) хозяйствах и у индивидуальных предпринимателей, в соответствии с областным нормативным правовым </a:t>
            </a:r>
            <a:r>
              <a:rPr lang="ru-RU" sz="900" spc="-50" dirty="0" smtClean="0">
                <a:latin typeface="Open Sans" panose="020B0606030504020204" pitchFamily="34" charset="0"/>
                <a:ea typeface="Open Sans" panose="020B0606030504020204" pitchFamily="34" charset="0"/>
                <a:cs typeface="Open Sans" panose="020B0606030504020204" pitchFamily="34" charset="0"/>
              </a:rPr>
              <a:t>актом</a:t>
            </a: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sp>
        <p:nvSpPr>
          <p:cNvPr id="59" name="TextBox 58"/>
          <p:cNvSpPr txBox="1"/>
          <p:nvPr/>
        </p:nvSpPr>
        <p:spPr>
          <a:xfrm>
            <a:off x="5184333" y="964474"/>
            <a:ext cx="2258220" cy="276999"/>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Социальные выплаты</a:t>
            </a:r>
          </a:p>
        </p:txBody>
      </p:sp>
      <p:sp>
        <p:nvSpPr>
          <p:cNvPr id="23" name="TextBox 22"/>
          <p:cNvSpPr txBox="1"/>
          <p:nvPr/>
        </p:nvSpPr>
        <p:spPr>
          <a:xfrm>
            <a:off x="149350" y="4501825"/>
            <a:ext cx="2353700" cy="904991"/>
          </a:xfrm>
          <a:prstGeom prst="rect">
            <a:avLst/>
          </a:prstGeom>
          <a:noFill/>
        </p:spPr>
        <p:txBody>
          <a:bodyPr wrap="square" rtlCol="0">
            <a:spAutoFit/>
          </a:bodyPr>
          <a:lstStyle/>
          <a:p>
            <a:pPr algn="just" defTabSz="755934">
              <a:lnSpc>
                <a:spcPct val="96000"/>
              </a:lnSpc>
            </a:pPr>
            <a:r>
              <a:rPr lang="ru-RU" sz="1000" b="1" u="sng" dirty="0"/>
              <a:t>РП </a:t>
            </a:r>
            <a:r>
              <a:rPr lang="ru-RU" sz="1000" b="1" u="sng" dirty="0" smtClean="0"/>
              <a:t>«Кадры </a:t>
            </a:r>
            <a:r>
              <a:rPr lang="ru-RU" sz="1000" b="1" u="sng" dirty="0"/>
              <a:t>в </a:t>
            </a:r>
            <a:r>
              <a:rPr lang="ru-RU" sz="1000" b="1" u="sng" dirty="0" smtClean="0"/>
              <a:t>АПК»</a:t>
            </a:r>
            <a:endParaRPr lang="en-US" sz="1000" b="1" u="sng" dirty="0" smtClean="0">
              <a:latin typeface="Open Sans" panose="020B0606030504020204"/>
            </a:endParaRPr>
          </a:p>
          <a:p>
            <a:pPr algn="just" defTabSz="755934">
              <a:lnSpc>
                <a:spcPct val="96000"/>
              </a:lnSpc>
            </a:pPr>
            <a:r>
              <a:rPr lang="ru-RU" sz="900" spc="-50" dirty="0" smtClean="0">
                <a:latin typeface="Open Sans" panose="020B0606030504020204" pitchFamily="34" charset="0"/>
                <a:ea typeface="Open Sans" panose="020B0606030504020204" pitchFamily="34" charset="0"/>
                <a:cs typeface="Open Sans" panose="020B0606030504020204" pitchFamily="34" charset="0"/>
              </a:rPr>
              <a:t>Субсидии </a:t>
            </a:r>
            <a:r>
              <a:rPr lang="ru-RU" sz="900" spc="-50" dirty="0">
                <a:latin typeface="Open Sans" panose="020B0606030504020204" pitchFamily="34" charset="0"/>
                <a:ea typeface="Open Sans" panose="020B0606030504020204" pitchFamily="34" charset="0"/>
                <a:cs typeface="Open Sans" panose="020B0606030504020204" pitchFamily="34" charset="0"/>
              </a:rPr>
              <a:t>сельскохозяйственным товаропроизводителям (кроме граждан, ведущих личное подсобное хозяйство) на возмещение части затрат, связанных с обеспечением квалифицированными </a:t>
            </a:r>
            <a:r>
              <a:rPr lang="ru-RU" sz="900" spc="-50" dirty="0" smtClean="0">
                <a:latin typeface="Open Sans" panose="020B0606030504020204" pitchFamily="34" charset="0"/>
                <a:ea typeface="Open Sans" panose="020B0606030504020204" pitchFamily="34" charset="0"/>
                <a:cs typeface="Open Sans" panose="020B0606030504020204" pitchFamily="34" charset="0"/>
              </a:rPr>
              <a:t>специалистами</a:t>
            </a:r>
            <a:endParaRPr lang="ru-RU" sz="900" spc="-50" dirty="0">
              <a:latin typeface="Open Sans" panose="020B0606030504020204" pitchFamily="34" charset="0"/>
              <a:ea typeface="Open Sans" panose="020B0606030504020204" pitchFamily="34" charset="0"/>
              <a:cs typeface="Open Sans" panose="020B0606030504020204" pitchFamily="34" charset="0"/>
            </a:endParaRPr>
          </a:p>
          <a:p>
            <a:pPr indent="180975" algn="just" defTabSz="755934">
              <a:lnSpc>
                <a:spcPct val="96000"/>
              </a:lnSpc>
              <a:buFont typeface="+mj-lt"/>
              <a:buAutoNum type="arabicPeriod"/>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pic>
        <p:nvPicPr>
          <p:cNvPr id="24" name="Рисунок 23"/>
          <p:cNvPicPr>
            <a:picLocks noChangeAspect="1"/>
          </p:cNvPicPr>
          <p:nvPr/>
        </p:nvPicPr>
        <p:blipFill>
          <a:blip r:embed="rId11" cstate="print">
            <a:duotone>
              <a:prstClr val="black"/>
              <a:srgbClr val="DEE59D">
                <a:tint val="45000"/>
                <a:satMod val="400000"/>
              </a:srgbClr>
            </a:duotone>
            <a:extLst>
              <a:ext uri="{28A0092B-C50C-407E-A947-70E740481C1C}">
                <a14:useLocalDpi xmlns:a14="http://schemas.microsoft.com/office/drawing/2010/main" val="0"/>
              </a:ext>
            </a:extLst>
          </a:blip>
          <a:stretch>
            <a:fillRect/>
          </a:stretch>
        </p:blipFill>
        <p:spPr>
          <a:xfrm>
            <a:off x="118750" y="4352926"/>
            <a:ext cx="2300600" cy="1276350"/>
          </a:xfrm>
          <a:prstGeom prst="rect">
            <a:avLst/>
          </a:prstGeom>
        </p:spPr>
      </p:pic>
      <p:pic>
        <p:nvPicPr>
          <p:cNvPr id="25" name="Рисунок 24"/>
          <p:cNvPicPr>
            <a:picLocks noChangeAspect="1"/>
          </p:cNvPicPr>
          <p:nvPr/>
        </p:nvPicPr>
        <p:blipFill>
          <a:blip r:embed="rId13" cstate="print"/>
          <a:stretch>
            <a:fillRect/>
          </a:stretch>
        </p:blipFill>
        <p:spPr>
          <a:xfrm>
            <a:off x="208972" y="2964"/>
            <a:ext cx="652329" cy="810838"/>
          </a:xfrm>
          <a:prstGeom prst="rect">
            <a:avLst/>
          </a:prstGeom>
        </p:spPr>
      </p:pic>
    </p:spTree>
    <p:extLst>
      <p:ext uri="{BB962C8B-B14F-4D97-AF65-F5344CB8AC3E}">
        <p14:creationId xmlns:p14="http://schemas.microsoft.com/office/powerpoint/2010/main" val="206103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2061031" y="156237"/>
            <a:ext cx="5467799" cy="768091"/>
          </a:xfrm>
          <a:prstGeom prst="rect">
            <a:avLst/>
          </a:prstGeom>
        </p:spPr>
      </p:pic>
      <p:sp>
        <p:nvSpPr>
          <p:cNvPr id="3" name="TextBox 2"/>
          <p:cNvSpPr txBox="1"/>
          <p:nvPr/>
        </p:nvSpPr>
        <p:spPr>
          <a:xfrm>
            <a:off x="2061031" y="308774"/>
            <a:ext cx="5467799"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Транспорт</a:t>
            </a:r>
          </a:p>
        </p:txBody>
      </p:sp>
      <p:sp>
        <p:nvSpPr>
          <p:cNvPr id="4" name="TextBox 3"/>
          <p:cNvSpPr txBox="1"/>
          <p:nvPr/>
        </p:nvSpPr>
        <p:spPr>
          <a:xfrm>
            <a:off x="7090890"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20</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3" name="Picture 6" descr="http://tomnosti.info/dorogi-kak-i-pochemu-4/foto/174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500" r="12500"/>
          <a:stretch/>
        </p:blipFill>
        <p:spPr bwMode="auto">
          <a:xfrm>
            <a:off x="467172" y="1270713"/>
            <a:ext cx="1052404" cy="997917"/>
          </a:xfrm>
          <a:prstGeom prst="ellipse">
            <a:avLst/>
          </a:prstGeom>
          <a:noFill/>
          <a:extLst>
            <a:ext uri="{909E8E84-426E-40DD-AFC4-6F175D3DCCD1}">
              <a14:hiddenFill xmlns:a14="http://schemas.microsoft.com/office/drawing/2010/main">
                <a:solidFill>
                  <a:srgbClr val="FFFFFF"/>
                </a:solidFill>
              </a14:hiddenFill>
            </a:ext>
          </a:extLst>
        </p:spPr>
      </p:pic>
      <p:pic>
        <p:nvPicPr>
          <p:cNvPr id="34" name="Рисунок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2074" y="1240922"/>
            <a:ext cx="1057501" cy="1057501"/>
          </a:xfrm>
          <a:prstGeom prst="rect">
            <a:avLst/>
          </a:prstGeom>
        </p:spPr>
      </p:pic>
      <p:pic>
        <p:nvPicPr>
          <p:cNvPr id="35" name="Рисунок 34"/>
          <p:cNvPicPr>
            <a:picLocks noChangeAspect="1"/>
          </p:cNvPicPr>
          <p:nvPr/>
        </p:nvPicPr>
        <p:blipFill>
          <a:blip r:embed="rId6" cstate="print">
            <a:lum bright="70000" contrast="-70000"/>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91184" y="4714674"/>
            <a:ext cx="2621866" cy="1020030"/>
          </a:xfrm>
          <a:prstGeom prst="rect">
            <a:avLst/>
          </a:prstGeom>
        </p:spPr>
      </p:pic>
      <p:sp>
        <p:nvSpPr>
          <p:cNvPr id="36" name="TextBox 35"/>
          <p:cNvSpPr txBox="1"/>
          <p:nvPr/>
        </p:nvSpPr>
        <p:spPr>
          <a:xfrm>
            <a:off x="182371" y="2420768"/>
            <a:ext cx="3816873" cy="600164"/>
          </a:xfrm>
          <a:prstGeom prst="rect">
            <a:avLst/>
          </a:prstGeom>
          <a:noFill/>
        </p:spPr>
        <p:txBody>
          <a:bodyPr wrap="square" rtlCol="0">
            <a:spAutoFit/>
          </a:bodyPr>
          <a:lstStyle/>
          <a:p>
            <a:r>
              <a:rPr lang="ru-RU"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4</a:t>
            </a:r>
            <a:r>
              <a:rPr lang="ru-RU"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 </a:t>
            </a:r>
            <a:r>
              <a:rPr lang="ru-RU" sz="15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автодороги регионального  значения, в том числе:</a:t>
            </a:r>
          </a:p>
        </p:txBody>
      </p:sp>
      <p:sp>
        <p:nvSpPr>
          <p:cNvPr id="37" name="TextBox 36"/>
          <p:cNvSpPr txBox="1"/>
          <p:nvPr/>
        </p:nvSpPr>
        <p:spPr>
          <a:xfrm>
            <a:off x="306143" y="4221837"/>
            <a:ext cx="3115966" cy="523220"/>
          </a:xfrm>
          <a:prstGeom prst="rect">
            <a:avLst/>
          </a:prstGeom>
          <a:noFill/>
        </p:spPr>
        <p:txBody>
          <a:bodyPr wrap="square" rtlCol="0">
            <a:spAutoFit/>
          </a:bodyPr>
          <a:lstStyle/>
          <a:p>
            <a:pPr algn="ctr"/>
            <a:r>
              <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Автодороги в муниципальной собственности:</a:t>
            </a:r>
            <a:endPar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TextBox 37"/>
          <p:cNvSpPr txBox="1"/>
          <p:nvPr/>
        </p:nvSpPr>
        <p:spPr>
          <a:xfrm>
            <a:off x="1031744" y="5868738"/>
            <a:ext cx="4214555" cy="577081"/>
          </a:xfrm>
          <a:prstGeom prst="rect">
            <a:avLst/>
          </a:prstGeom>
          <a:noFill/>
          <a:ln>
            <a:solidFill>
              <a:srgbClr val="78A45A"/>
            </a:solidFill>
            <a:prstDash val="dash"/>
          </a:ln>
        </p:spPr>
        <p:txBody>
          <a:bodyPr wrap="square" rtlCol="0">
            <a:spAutoFit/>
          </a:bodyPr>
          <a:lstStyle/>
          <a:p>
            <a:pPr algn="ctr"/>
            <a:r>
              <a:rPr lang="ru-RU" sz="1050" dirty="0" smtClean="0">
                <a:solidFill>
                  <a:schemeClr val="accent5">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Завершена реконструкция  участка автомобильной  дороги "Ершичи - Рославль" в селе Ворга  Ершичского  муниципального округа Смоленской области</a:t>
            </a:r>
            <a:endParaRPr lang="ru-RU" sz="1050" dirty="0">
              <a:solidFill>
                <a:schemeClr val="accent5">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9" name="Рисунок 3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9461" y="3061269"/>
            <a:ext cx="468176" cy="468176"/>
          </a:xfrm>
          <a:prstGeom prst="rect">
            <a:avLst/>
          </a:prstGeom>
        </p:spPr>
      </p:pic>
      <p:pic>
        <p:nvPicPr>
          <p:cNvPr id="40" name="Рисунок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3948" y="3533467"/>
            <a:ext cx="542759" cy="542759"/>
          </a:xfrm>
          <a:prstGeom prst="rect">
            <a:avLst/>
          </a:prstGeom>
        </p:spPr>
      </p:pic>
      <p:sp>
        <p:nvSpPr>
          <p:cNvPr id="41" name="Прямоугольник 40"/>
          <p:cNvSpPr/>
          <p:nvPr/>
        </p:nvSpPr>
        <p:spPr>
          <a:xfrm>
            <a:off x="795226" y="3540594"/>
            <a:ext cx="2626883" cy="523220"/>
          </a:xfrm>
          <a:prstGeom prst="rect">
            <a:avLst/>
          </a:prstGeom>
        </p:spPr>
        <p:txBody>
          <a:bodyPr wrap="square">
            <a:spAutoFit/>
          </a:bodyPr>
          <a:lstStyle/>
          <a:p>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66К-19 Ершичи-Шумячи-</a:t>
            </a:r>
          </a:p>
          <a:p>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Хиславичи</a:t>
            </a:r>
            <a:endPar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5" name="TextBox 44"/>
          <p:cNvSpPr txBox="1"/>
          <p:nvPr/>
        </p:nvSpPr>
        <p:spPr>
          <a:xfrm>
            <a:off x="1469353" y="1366694"/>
            <a:ext cx="2083580" cy="830997"/>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Общая протяженность дорог</a:t>
            </a:r>
            <a:endPar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TextBox 45"/>
          <p:cNvSpPr txBox="1"/>
          <p:nvPr/>
        </p:nvSpPr>
        <p:spPr>
          <a:xfrm>
            <a:off x="615126" y="5224689"/>
            <a:ext cx="2586353" cy="369332"/>
          </a:xfrm>
          <a:prstGeom prst="rect">
            <a:avLst/>
          </a:prstGeom>
          <a:noFill/>
        </p:spPr>
        <p:txBody>
          <a:bodyPr wrap="square" rtlCol="0">
            <a:spAutoFit/>
          </a:bodyPr>
          <a:lstStyle/>
          <a:p>
            <a:pPr algn="ctr"/>
            <a:r>
              <a:rPr lang="ru-RU" dirty="0" smtClean="0">
                <a:solidFill>
                  <a:srgbClr val="0236AA"/>
                </a:solidFill>
                <a:latin typeface="Open Sans Semibold" panose="020B0706030804020204" pitchFamily="34" charset="0"/>
                <a:ea typeface="Open Sans Semibold" panose="020B0706030804020204" pitchFamily="34" charset="0"/>
                <a:cs typeface="Open Sans Semibold" panose="020B0706030804020204" pitchFamily="34" charset="0"/>
              </a:rPr>
              <a:t>72,2 км </a:t>
            </a:r>
            <a:r>
              <a:rPr lang="ru-RU" sz="1200" dirty="0" smtClean="0">
                <a:latin typeface="Open Sans Semibold" panose="020B0706030804020204" pitchFamily="34" charset="0"/>
                <a:ea typeface="Open Sans Semibold" panose="020B0706030804020204" pitchFamily="34" charset="0"/>
                <a:cs typeface="Open Sans Semibold" panose="020B0706030804020204" pitchFamily="34" charset="0"/>
              </a:rPr>
              <a:t>асфальтобетонные</a:t>
            </a:r>
            <a:endParaRPr lang="ru-RU"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8" name="TextBox 47"/>
          <p:cNvSpPr txBox="1"/>
          <p:nvPr/>
        </p:nvSpPr>
        <p:spPr>
          <a:xfrm>
            <a:off x="591184" y="4820729"/>
            <a:ext cx="2621866" cy="369332"/>
          </a:xfrm>
          <a:prstGeom prst="rect">
            <a:avLst/>
          </a:prstGeom>
          <a:noFill/>
        </p:spPr>
        <p:txBody>
          <a:bodyPr wrap="square" rtlCol="0">
            <a:spAutoFit/>
          </a:bodyPr>
          <a:lstStyle/>
          <a:p>
            <a:pPr algn="ctr"/>
            <a:r>
              <a:rPr lang="ru-RU" dirty="0" smtClean="0">
                <a:solidFill>
                  <a:srgbClr val="0236AA"/>
                </a:solidFill>
                <a:latin typeface="Open Sans Semibold" panose="020B0706030804020204" pitchFamily="34" charset="0"/>
                <a:ea typeface="Open Sans Semibold" panose="020B0706030804020204" pitchFamily="34" charset="0"/>
                <a:cs typeface="Open Sans Semibold" panose="020B0706030804020204" pitchFamily="34" charset="0"/>
              </a:rPr>
              <a:t>146,2 км  </a:t>
            </a:r>
            <a:r>
              <a:rPr lang="ru-RU" sz="1200" dirty="0" smtClean="0">
                <a:latin typeface="Open Sans Semibold" panose="020B0706030804020204" pitchFamily="34" charset="0"/>
                <a:ea typeface="Open Sans Semibold" panose="020B0706030804020204" pitchFamily="34" charset="0"/>
                <a:cs typeface="Open Sans Semibold" panose="020B0706030804020204" pitchFamily="34" charset="0"/>
              </a:rPr>
              <a:t>грунтовые</a:t>
            </a:r>
            <a:endParaRPr lang="ru-RU"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0" name="Прямоугольник 49"/>
          <p:cNvSpPr/>
          <p:nvPr/>
        </p:nvSpPr>
        <p:spPr>
          <a:xfrm>
            <a:off x="377163" y="1430209"/>
            <a:ext cx="1309162" cy="461665"/>
          </a:xfrm>
          <a:prstGeom prst="rect">
            <a:avLst/>
          </a:prstGeom>
        </p:spPr>
        <p:txBody>
          <a:bodyPr wrap="square">
            <a:spAutoFit/>
          </a:bodyPr>
          <a:lstStyle/>
          <a:p>
            <a:pPr algn="ctr"/>
            <a:r>
              <a:rPr lang="ru-RU" sz="2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218,4</a:t>
            </a:r>
            <a:r>
              <a:rPr lang="ru-RU"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ru-RU" sz="20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км</a:t>
            </a:r>
            <a:endParaRPr lang="ru-RU" sz="2000" dirty="0">
              <a:solidFill>
                <a:schemeClr val="bg1"/>
              </a:solidFill>
            </a:endParaRPr>
          </a:p>
        </p:txBody>
      </p:sp>
      <p:sp>
        <p:nvSpPr>
          <p:cNvPr id="26" name="TextBox 25"/>
          <p:cNvSpPr txBox="1"/>
          <p:nvPr/>
        </p:nvSpPr>
        <p:spPr>
          <a:xfrm>
            <a:off x="795226" y="167925"/>
            <a:ext cx="1265805"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7" name="Рисунок 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22" name="Прямоугольник 21"/>
          <p:cNvSpPr/>
          <p:nvPr/>
        </p:nvSpPr>
        <p:spPr>
          <a:xfrm>
            <a:off x="795226" y="3141468"/>
            <a:ext cx="3268718" cy="307777"/>
          </a:xfrm>
          <a:prstGeom prst="rect">
            <a:avLst/>
          </a:prstGeom>
        </p:spPr>
        <p:txBody>
          <a:bodyPr wrap="square">
            <a:spAutoFit/>
          </a:bodyPr>
          <a:lstStyle/>
          <a:p>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66К-18 Рославль-Ершичи </a:t>
            </a:r>
            <a:endPar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Рисунок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90793" y="1298613"/>
            <a:ext cx="4568882" cy="4461663"/>
          </a:xfrm>
          <a:prstGeom prst="rect">
            <a:avLst/>
          </a:prstGeom>
        </p:spPr>
      </p:pic>
      <p:sp>
        <p:nvSpPr>
          <p:cNvPr id="23" name="Прямоугольник 22"/>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3309006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a:stretch>
            <a:fillRect/>
          </a:stretch>
        </p:blipFill>
        <p:spPr>
          <a:xfrm>
            <a:off x="2061031" y="156237"/>
            <a:ext cx="5409567" cy="768091"/>
          </a:xfrm>
          <a:prstGeom prst="rect">
            <a:avLst/>
          </a:prstGeom>
        </p:spPr>
      </p:pic>
      <p:sp>
        <p:nvSpPr>
          <p:cNvPr id="3" name="TextBox 2"/>
          <p:cNvSpPr txBox="1"/>
          <p:nvPr/>
        </p:nvSpPr>
        <p:spPr>
          <a:xfrm>
            <a:off x="2101991" y="320065"/>
            <a:ext cx="5416722"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Связь</a:t>
            </a:r>
            <a:endParaRPr lang="ru-RU" sz="22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 name="TextBox 3"/>
          <p:cNvSpPr txBox="1"/>
          <p:nvPr/>
        </p:nvSpPr>
        <p:spPr>
          <a:xfrm>
            <a:off x="7108129" y="7190343"/>
            <a:ext cx="41402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21</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8" name="TextBox 37"/>
          <p:cNvSpPr txBox="1"/>
          <p:nvPr/>
        </p:nvSpPr>
        <p:spPr>
          <a:xfrm>
            <a:off x="1428326" y="1630351"/>
            <a:ext cx="1917622" cy="830997"/>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организация, оказывающая услуги связи</a:t>
            </a:r>
          </a:p>
        </p:txBody>
      </p:sp>
      <p:sp>
        <p:nvSpPr>
          <p:cNvPr id="39" name="TextBox 38"/>
          <p:cNvSpPr txBox="1"/>
          <p:nvPr/>
        </p:nvSpPr>
        <p:spPr>
          <a:xfrm>
            <a:off x="2168598" y="1198928"/>
            <a:ext cx="394660" cy="584775"/>
          </a:xfrm>
          <a:prstGeom prst="rect">
            <a:avLst/>
          </a:prstGeom>
          <a:noFill/>
        </p:spPr>
        <p:txBody>
          <a:bodyPr wrap="none" rtlCol="0">
            <a:spAutoFit/>
          </a:bodyPr>
          <a:lstStyle/>
          <a:p>
            <a:r>
              <a:rPr lang="ru-RU" sz="3200" b="1" dirty="0" smtClean="0">
                <a:solidFill>
                  <a:srgbClr val="497CBE"/>
                </a:solidFill>
                <a:latin typeface="Open Sans" panose="020B0606030504020204" pitchFamily="34" charset="0"/>
                <a:ea typeface="Open Sans" panose="020B0606030504020204" pitchFamily="34" charset="0"/>
                <a:cs typeface="Open Sans" panose="020B0606030504020204" pitchFamily="34" charset="0"/>
              </a:rPr>
              <a:t>1</a:t>
            </a:r>
            <a:endParaRPr lang="ru-RU" sz="3200" b="1" dirty="0">
              <a:solidFill>
                <a:srgbClr val="497CB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TextBox 39"/>
          <p:cNvSpPr txBox="1"/>
          <p:nvPr/>
        </p:nvSpPr>
        <p:spPr>
          <a:xfrm flipH="1">
            <a:off x="6557980" y="3123911"/>
            <a:ext cx="806564" cy="584775"/>
          </a:xfrm>
          <a:prstGeom prst="rect">
            <a:avLst/>
          </a:prstGeom>
          <a:noFill/>
        </p:spPr>
        <p:txBody>
          <a:bodyPr wrap="square" rtlCol="0">
            <a:spAutoFit/>
          </a:bodyPr>
          <a:lstStyle/>
          <a:p>
            <a:r>
              <a:rPr lang="ru-RU" sz="3200" b="1" dirty="0" smtClean="0">
                <a:solidFill>
                  <a:srgbClr val="497CBE"/>
                </a:solidFill>
                <a:latin typeface="Open Sans" panose="020B0606030504020204" pitchFamily="34" charset="0"/>
                <a:ea typeface="Open Sans" panose="020B0606030504020204" pitchFamily="34" charset="0"/>
                <a:cs typeface="Open Sans" panose="020B0606030504020204" pitchFamily="34" charset="0"/>
              </a:rPr>
              <a:t>1</a:t>
            </a:r>
            <a:endParaRPr lang="ru-RU" sz="3200" b="1" dirty="0">
              <a:solidFill>
                <a:srgbClr val="497CB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TextBox 40"/>
          <p:cNvSpPr txBox="1"/>
          <p:nvPr/>
        </p:nvSpPr>
        <p:spPr>
          <a:xfrm>
            <a:off x="6126717" y="3584179"/>
            <a:ext cx="1398850" cy="830997"/>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почтовое отделение связи</a:t>
            </a:r>
            <a:endPar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TextBox 41"/>
          <p:cNvSpPr txBox="1"/>
          <p:nvPr/>
        </p:nvSpPr>
        <p:spPr>
          <a:xfrm flipH="1">
            <a:off x="727536" y="3123912"/>
            <a:ext cx="495617" cy="584775"/>
          </a:xfrm>
          <a:prstGeom prst="rect">
            <a:avLst/>
          </a:prstGeom>
          <a:noFill/>
        </p:spPr>
        <p:txBody>
          <a:bodyPr wrap="square" rtlCol="0">
            <a:spAutoFit/>
          </a:bodyPr>
          <a:lstStyle/>
          <a:p>
            <a:r>
              <a:rPr lang="ru-RU" sz="3200" b="1" dirty="0" smtClean="0">
                <a:solidFill>
                  <a:srgbClr val="497CBE"/>
                </a:solidFill>
                <a:latin typeface="Open Sans" panose="020B0606030504020204" pitchFamily="34" charset="0"/>
                <a:ea typeface="Open Sans" panose="020B0606030504020204" pitchFamily="34" charset="0"/>
                <a:cs typeface="Open Sans" panose="020B0606030504020204" pitchFamily="34" charset="0"/>
              </a:rPr>
              <a:t>4</a:t>
            </a:r>
            <a:endParaRPr lang="ru-RU" sz="3200" b="1" dirty="0">
              <a:solidFill>
                <a:srgbClr val="497CB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3" name="TextBox 42"/>
          <p:cNvSpPr txBox="1"/>
          <p:nvPr/>
        </p:nvSpPr>
        <p:spPr>
          <a:xfrm>
            <a:off x="168296" y="3543470"/>
            <a:ext cx="1529785" cy="584775"/>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оператора сотой связи</a:t>
            </a:r>
          </a:p>
        </p:txBody>
      </p:sp>
      <p:sp>
        <p:nvSpPr>
          <p:cNvPr id="44" name="TextBox 43"/>
          <p:cNvSpPr txBox="1"/>
          <p:nvPr/>
        </p:nvSpPr>
        <p:spPr>
          <a:xfrm>
            <a:off x="4401405" y="5211344"/>
            <a:ext cx="2197206" cy="1169551"/>
          </a:xfrm>
          <a:prstGeom prst="rect">
            <a:avLst/>
          </a:prstGeom>
          <a:noFill/>
        </p:spPr>
        <p:txBody>
          <a:bodyPr wrap="square" rtlCol="0">
            <a:spAutoFit/>
          </a:bodyPr>
          <a:lstStyle/>
          <a:p>
            <a:pPr algn="ctr"/>
            <a:r>
              <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Активно работает сеть Интернет, спутниковое и кабельное </a:t>
            </a:r>
            <a:endPar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endParaRPr>
          </a:p>
          <a:p>
            <a:pPr algn="ctr"/>
            <a:r>
              <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телерадиовещание</a:t>
            </a:r>
            <a:endParaRPr lang="ru-RU" sz="1200"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5" name="Рисунок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341" y="1286280"/>
            <a:ext cx="1237827" cy="1237827"/>
          </a:xfrm>
          <a:prstGeom prst="rect">
            <a:avLst/>
          </a:prstGeom>
        </p:spPr>
      </p:pic>
      <p:pic>
        <p:nvPicPr>
          <p:cNvPr id="46" name="Рисунок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5554" y="1452358"/>
            <a:ext cx="959403" cy="959403"/>
          </a:xfrm>
          <a:prstGeom prst="rect">
            <a:avLst/>
          </a:prstGeom>
        </p:spPr>
      </p:pic>
      <p:pic>
        <p:nvPicPr>
          <p:cNvPr id="47" name="Рисунок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6341" y="5181516"/>
            <a:ext cx="1251611" cy="1251611"/>
          </a:xfrm>
          <a:prstGeom prst="rect">
            <a:avLst/>
          </a:prstGeom>
        </p:spPr>
      </p:pic>
      <p:pic>
        <p:nvPicPr>
          <p:cNvPr id="48" name="Рисунок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01524" y="3141641"/>
            <a:ext cx="1186215" cy="1186215"/>
          </a:xfrm>
          <a:prstGeom prst="rect">
            <a:avLst/>
          </a:prstGeom>
        </p:spPr>
      </p:pic>
      <p:pic>
        <p:nvPicPr>
          <p:cNvPr id="49" name="Рисунок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88491" y="3105126"/>
            <a:ext cx="1223035" cy="1223035"/>
          </a:xfrm>
          <a:prstGeom prst="rect">
            <a:avLst/>
          </a:prstGeom>
        </p:spPr>
      </p:pic>
      <p:pic>
        <p:nvPicPr>
          <p:cNvPr id="50" name="Рисунок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7416" y="3105126"/>
            <a:ext cx="1237827" cy="1237827"/>
          </a:xfrm>
          <a:prstGeom prst="rect">
            <a:avLst/>
          </a:prstGeom>
        </p:spPr>
      </p:pic>
      <p:pic>
        <p:nvPicPr>
          <p:cNvPr id="51" name="Рисунок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5717" y="3105126"/>
            <a:ext cx="1237827" cy="1237827"/>
          </a:xfrm>
          <a:prstGeom prst="rect">
            <a:avLst/>
          </a:prstGeom>
        </p:spPr>
      </p:pic>
      <p:pic>
        <p:nvPicPr>
          <p:cNvPr id="52" name="Рисунок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6219" y="5191829"/>
            <a:ext cx="1237827" cy="1237827"/>
          </a:xfrm>
          <a:prstGeom prst="rect">
            <a:avLst/>
          </a:prstGeom>
        </p:spPr>
      </p:pic>
      <p:sp>
        <p:nvSpPr>
          <p:cNvPr id="53" name="TextBox 52"/>
          <p:cNvSpPr txBox="1"/>
          <p:nvPr/>
        </p:nvSpPr>
        <p:spPr>
          <a:xfrm>
            <a:off x="4583774" y="1648904"/>
            <a:ext cx="2886824" cy="430887"/>
          </a:xfrm>
          <a:prstGeom prst="rect">
            <a:avLst/>
          </a:prstGeom>
          <a:noFill/>
        </p:spPr>
        <p:txBody>
          <a:bodyPr wrap="square" rtlCol="0">
            <a:spAutoFit/>
          </a:bodyPr>
          <a:lstStyle/>
          <a:p>
            <a:pPr>
              <a:tabLst>
                <a:tab pos="176213" algn="l"/>
              </a:tabLst>
            </a:pPr>
            <a:r>
              <a:rPr lang="ru-RU" sz="1100" dirty="0" smtClean="0">
                <a:latin typeface="Open Sans" panose="020B0606030504020204" pitchFamily="34" charset="0"/>
                <a:ea typeface="Open Sans" panose="020B0606030504020204" pitchFamily="34" charset="0"/>
                <a:cs typeface="Open Sans" panose="020B0606030504020204" pitchFamily="34" charset="0"/>
              </a:rPr>
              <a:t>Смоленский филиал ОАО «ЦентрТелеком» Ершичский  узел</a:t>
            </a:r>
          </a:p>
        </p:txBody>
      </p:sp>
      <p:sp>
        <p:nvSpPr>
          <p:cNvPr id="54" name="TextBox 53"/>
          <p:cNvSpPr txBox="1"/>
          <p:nvPr/>
        </p:nvSpPr>
        <p:spPr>
          <a:xfrm>
            <a:off x="833916" y="4180265"/>
            <a:ext cx="2581638" cy="1600438"/>
          </a:xfrm>
          <a:prstGeom prst="rect">
            <a:avLst/>
          </a:prstGeom>
          <a:noFill/>
        </p:spPr>
        <p:txBody>
          <a:bodyPr wrap="square" rtlCol="0">
            <a:spAutoFit/>
          </a:bodyPr>
          <a:lstStyle/>
          <a:p>
            <a:r>
              <a:rPr lang="ru-RU" sz="1400" dirty="0" smtClean="0">
                <a:latin typeface="Open Sans" panose="020B0606030504020204" pitchFamily="34" charset="0"/>
                <a:ea typeface="Open Sans" panose="020B0606030504020204" pitchFamily="34" charset="0"/>
                <a:cs typeface="Open Sans" panose="020B0606030504020204" pitchFamily="34" charset="0"/>
              </a:rPr>
              <a:t> «МТС»</a:t>
            </a:r>
          </a:p>
          <a:p>
            <a:endParaRPr lang="ru-RU" sz="1400" dirty="0" smtClean="0">
              <a:latin typeface="Open Sans" panose="020B0606030504020204" pitchFamily="34" charset="0"/>
              <a:ea typeface="Open Sans" panose="020B0606030504020204" pitchFamily="34" charset="0"/>
              <a:cs typeface="Open Sans" panose="020B0606030504020204" pitchFamily="34" charset="0"/>
            </a:endParaRPr>
          </a:p>
          <a:p>
            <a:r>
              <a:rPr lang="ru-RU" sz="1400" dirty="0" smtClean="0">
                <a:latin typeface="Open Sans" panose="020B0606030504020204" pitchFamily="34" charset="0"/>
                <a:ea typeface="Open Sans" panose="020B0606030504020204" pitchFamily="34" charset="0"/>
                <a:cs typeface="Open Sans" panose="020B0606030504020204" pitchFamily="34" charset="0"/>
              </a:rPr>
              <a:t>    «</a:t>
            </a:r>
            <a:r>
              <a:rPr lang="ru-RU" sz="1400" dirty="0">
                <a:latin typeface="Open Sans" panose="020B0606030504020204" pitchFamily="34" charset="0"/>
                <a:ea typeface="Open Sans" panose="020B0606030504020204" pitchFamily="34" charset="0"/>
                <a:cs typeface="Open Sans" panose="020B0606030504020204" pitchFamily="34" charset="0"/>
              </a:rPr>
              <a:t>Билайн</a:t>
            </a:r>
            <a:r>
              <a:rPr lang="ru-RU" sz="1400" dirty="0" smtClean="0">
                <a:latin typeface="Open Sans" panose="020B0606030504020204" pitchFamily="34" charset="0"/>
                <a:ea typeface="Open Sans" panose="020B0606030504020204" pitchFamily="34" charset="0"/>
                <a:cs typeface="Open Sans" panose="020B0606030504020204" pitchFamily="34" charset="0"/>
              </a:rPr>
              <a:t>»</a:t>
            </a:r>
          </a:p>
          <a:p>
            <a:endParaRPr lang="ru-RU" sz="1400" dirty="0" smtClean="0">
              <a:latin typeface="Open Sans" panose="020B0606030504020204" pitchFamily="34" charset="0"/>
              <a:ea typeface="Open Sans" panose="020B0606030504020204" pitchFamily="34" charset="0"/>
              <a:cs typeface="Open Sans" panose="020B0606030504020204" pitchFamily="34" charset="0"/>
            </a:endParaRPr>
          </a:p>
          <a:p>
            <a:r>
              <a:rPr lang="ru-RU" sz="1400" dirty="0" smtClean="0">
                <a:latin typeface="Open Sans" panose="020B0606030504020204" pitchFamily="34" charset="0"/>
                <a:ea typeface="Open Sans" panose="020B0606030504020204" pitchFamily="34" charset="0"/>
                <a:cs typeface="Open Sans" panose="020B0606030504020204" pitchFamily="34" charset="0"/>
              </a:rPr>
              <a:t>«</a:t>
            </a:r>
            <a:r>
              <a:rPr lang="ru-RU" sz="1400" dirty="0">
                <a:latin typeface="Open Sans" panose="020B0606030504020204" pitchFamily="34" charset="0"/>
                <a:ea typeface="Open Sans" panose="020B0606030504020204" pitchFamily="34" charset="0"/>
                <a:cs typeface="Open Sans" panose="020B0606030504020204" pitchFamily="34" charset="0"/>
              </a:rPr>
              <a:t>Теле-2»</a:t>
            </a:r>
          </a:p>
          <a:p>
            <a:r>
              <a:rPr lang="ru-RU" sz="1400" dirty="0" smtClean="0">
                <a:latin typeface="Open Sans" panose="020B0606030504020204" pitchFamily="34" charset="0"/>
                <a:ea typeface="Open Sans" panose="020B0606030504020204" pitchFamily="34" charset="0"/>
                <a:cs typeface="Open Sans" panose="020B0606030504020204" pitchFamily="34" charset="0"/>
              </a:rPr>
              <a:t>      </a:t>
            </a:r>
          </a:p>
          <a:p>
            <a:r>
              <a:rPr lang="ru-RU" sz="1400" dirty="0">
                <a:latin typeface="Open Sans" panose="020B0606030504020204" pitchFamily="34" charset="0"/>
                <a:ea typeface="Open Sans" panose="020B0606030504020204" pitchFamily="34" charset="0"/>
                <a:cs typeface="Open Sans" panose="020B0606030504020204" pitchFamily="34" charset="0"/>
              </a:rPr>
              <a:t> </a:t>
            </a:r>
            <a:r>
              <a:rPr lang="ru-RU" sz="1400" dirty="0" smtClean="0">
                <a:latin typeface="Open Sans" panose="020B0606030504020204" pitchFamily="34" charset="0"/>
                <a:ea typeface="Open Sans" panose="020B0606030504020204" pitchFamily="34" charset="0"/>
                <a:cs typeface="Open Sans" panose="020B0606030504020204" pitchFamily="34" charset="0"/>
              </a:rPr>
              <a:t>    «</a:t>
            </a:r>
            <a:r>
              <a:rPr lang="ru-RU" sz="1400" dirty="0">
                <a:latin typeface="Open Sans" panose="020B0606030504020204" pitchFamily="34" charset="0"/>
                <a:ea typeface="Open Sans" panose="020B0606030504020204" pitchFamily="34" charset="0"/>
                <a:cs typeface="Open Sans" panose="020B0606030504020204" pitchFamily="34" charset="0"/>
              </a:rPr>
              <a:t>Мегафон</a:t>
            </a:r>
            <a:r>
              <a:rPr lang="ru-RU" sz="1400" dirty="0" smtClean="0">
                <a:latin typeface="Open Sans" panose="020B0606030504020204" pitchFamily="34" charset="0"/>
                <a:ea typeface="Open Sans" panose="020B0606030504020204" pitchFamily="34" charset="0"/>
                <a:cs typeface="Open Sans" panose="020B0606030504020204" pitchFamily="34" charset="0"/>
              </a:rPr>
              <a:t>»</a:t>
            </a:r>
            <a:endParaRPr lang="ru-RU" sz="1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5" name="Рисунок 5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0125" y="4584076"/>
            <a:ext cx="414335" cy="413466"/>
          </a:xfrm>
          <a:prstGeom prst="rect">
            <a:avLst/>
          </a:prstGeom>
        </p:spPr>
      </p:pic>
      <p:pic>
        <p:nvPicPr>
          <p:cNvPr id="56" name="Рисунок 5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6488" y="4145387"/>
            <a:ext cx="354310" cy="364938"/>
          </a:xfrm>
          <a:prstGeom prst="rect">
            <a:avLst/>
          </a:prstGeom>
        </p:spPr>
      </p:pic>
      <p:pic>
        <p:nvPicPr>
          <p:cNvPr id="57" name="Рисунок 5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9556" y="5448860"/>
            <a:ext cx="404509" cy="405594"/>
          </a:xfrm>
          <a:prstGeom prst="rect">
            <a:avLst/>
          </a:prstGeom>
        </p:spPr>
      </p:pic>
      <p:pic>
        <p:nvPicPr>
          <p:cNvPr id="58" name="Рисунок 5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7830" y="5075446"/>
            <a:ext cx="459411" cy="336289"/>
          </a:xfrm>
          <a:prstGeom prst="rect">
            <a:avLst/>
          </a:prstGeom>
        </p:spPr>
      </p:pic>
      <p:pic>
        <p:nvPicPr>
          <p:cNvPr id="59" name="Рисунок 5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41249" y="3642039"/>
            <a:ext cx="1720322" cy="124033"/>
          </a:xfrm>
          <a:prstGeom prst="rect">
            <a:avLst/>
          </a:prstGeom>
        </p:spPr>
      </p:pic>
      <p:pic>
        <p:nvPicPr>
          <p:cNvPr id="60" name="Рисунок 5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3075319">
            <a:off x="2539557" y="4741204"/>
            <a:ext cx="969094" cy="124033"/>
          </a:xfrm>
          <a:prstGeom prst="rect">
            <a:avLst/>
          </a:prstGeom>
        </p:spPr>
      </p:pic>
      <p:pic>
        <p:nvPicPr>
          <p:cNvPr id="61" name="Рисунок 6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3075319">
            <a:off x="4325805" y="2716097"/>
            <a:ext cx="969094" cy="124033"/>
          </a:xfrm>
          <a:prstGeom prst="rect">
            <a:avLst/>
          </a:prstGeom>
        </p:spPr>
      </p:pic>
      <p:sp>
        <p:nvSpPr>
          <p:cNvPr id="32" name="TextBox 31"/>
          <p:cNvSpPr txBox="1"/>
          <p:nvPr/>
        </p:nvSpPr>
        <p:spPr>
          <a:xfrm>
            <a:off x="764874" y="167925"/>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33" name="Рисунок 3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31" name="Прямоугольник 30"/>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25789952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a:stretch>
            <a:fillRect/>
          </a:stretch>
        </p:blipFill>
        <p:spPr>
          <a:xfrm>
            <a:off x="2061031" y="156237"/>
            <a:ext cx="5406569" cy="768091"/>
          </a:xfrm>
          <a:prstGeom prst="rect">
            <a:avLst/>
          </a:prstGeom>
        </p:spPr>
      </p:pic>
      <p:sp>
        <p:nvSpPr>
          <p:cNvPr id="3" name="TextBox 2"/>
          <p:cNvSpPr txBox="1"/>
          <p:nvPr/>
        </p:nvSpPr>
        <p:spPr>
          <a:xfrm>
            <a:off x="2049665" y="313297"/>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Строительство</a:t>
            </a:r>
          </a:p>
        </p:txBody>
      </p:sp>
      <p:sp>
        <p:nvSpPr>
          <p:cNvPr id="4" name="TextBox 3"/>
          <p:cNvSpPr txBox="1"/>
          <p:nvPr/>
        </p:nvSpPr>
        <p:spPr>
          <a:xfrm>
            <a:off x="7135837"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22</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4" name="Рисунок 23"/>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19393" y="1769857"/>
            <a:ext cx="2026034" cy="524441"/>
          </a:xfrm>
          <a:prstGeom prst="rect">
            <a:avLst/>
          </a:prstGeom>
        </p:spPr>
      </p:pic>
      <p:pic>
        <p:nvPicPr>
          <p:cNvPr id="25" name="Рисунок 24"/>
          <p:cNvPicPr>
            <a:picLocks noChangeAspect="1"/>
          </p:cNvPicPr>
          <p:nvPr/>
        </p:nvPicPr>
        <p:blipFill>
          <a:blip r:embed="rId5" cstate="print">
            <a:lum bright="70000" contrast="-70000"/>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62300" y="2990654"/>
            <a:ext cx="2029522" cy="472973"/>
          </a:xfrm>
          <a:prstGeom prst="rect">
            <a:avLst/>
          </a:prstGeom>
        </p:spPr>
      </p:pic>
      <p:sp>
        <p:nvSpPr>
          <p:cNvPr id="28" name="TextBox 27"/>
          <p:cNvSpPr txBox="1"/>
          <p:nvPr/>
        </p:nvSpPr>
        <p:spPr>
          <a:xfrm>
            <a:off x="651963" y="3615408"/>
            <a:ext cx="1160895" cy="461665"/>
          </a:xfrm>
          <a:prstGeom prst="rect">
            <a:avLst/>
          </a:prstGeom>
          <a:noFill/>
        </p:spPr>
        <p:txBody>
          <a:bodyPr wrap="none" rtlCol="0">
            <a:spAutoFit/>
          </a:bodyPr>
          <a:lstStyle/>
          <a:p>
            <a:pPr algn="ctr"/>
            <a:r>
              <a:rPr lang="ru-RU" sz="2400" dirty="0" smtClean="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833 </a:t>
            </a:r>
            <a:r>
              <a:rPr lang="ru-RU" sz="1400" dirty="0" smtClean="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кв. м</a:t>
            </a:r>
            <a:r>
              <a:rPr lang="ru-RU" sz="1200" dirty="0" smtClean="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a:t>
            </a:r>
            <a:endParaRPr lang="ru-RU" sz="120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28"/>
          <p:cNvSpPr txBox="1"/>
          <p:nvPr/>
        </p:nvSpPr>
        <p:spPr>
          <a:xfrm>
            <a:off x="219393" y="2424829"/>
            <a:ext cx="2026034" cy="400110"/>
          </a:xfrm>
          <a:prstGeom prst="rect">
            <a:avLst/>
          </a:prstGeom>
          <a:noFill/>
        </p:spPr>
        <p:txBody>
          <a:bodyPr wrap="square" rtlCol="0">
            <a:spAutoFit/>
          </a:bodyPr>
          <a:lstStyle/>
          <a:p>
            <a:pPr algn="ctr"/>
            <a:r>
              <a:rPr lang="ru-RU" sz="2000"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223,8</a:t>
            </a:r>
            <a:r>
              <a:rPr lang="ru-RU"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200"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тыс. кв. м</a:t>
            </a:r>
            <a:r>
              <a:rPr lang="ru-RU" sz="1600" dirty="0" smtClean="0">
                <a:solidFill>
                  <a:srgbClr val="418FCA"/>
                </a:solidFill>
                <a:latin typeface="Open Sans Semibold" panose="020B0706030804020204" pitchFamily="34" charset="0"/>
                <a:ea typeface="Open Sans Semibold" panose="020B0706030804020204" pitchFamily="34" charset="0"/>
                <a:cs typeface="Open Sans Semibold" panose="020B0706030804020204" pitchFamily="34" charset="0"/>
              </a:rPr>
              <a:t>.</a:t>
            </a:r>
            <a:endParaRPr lang="ru-RU" sz="1600" dirty="0">
              <a:solidFill>
                <a:srgbClr val="418FC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TextBox 35"/>
          <p:cNvSpPr txBox="1"/>
          <p:nvPr/>
        </p:nvSpPr>
        <p:spPr>
          <a:xfrm>
            <a:off x="191662" y="1771078"/>
            <a:ext cx="2130455" cy="523220"/>
          </a:xfrm>
          <a:prstGeom prst="rect">
            <a:avLst/>
          </a:prstGeom>
          <a:noFill/>
        </p:spPr>
        <p:txBody>
          <a:bodyPr wrap="square" rtlCol="0">
            <a:spAutoFit/>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Общая площадь </a:t>
            </a: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жилищного фонда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7" name="TextBox 36"/>
          <p:cNvSpPr txBox="1"/>
          <p:nvPr/>
        </p:nvSpPr>
        <p:spPr>
          <a:xfrm>
            <a:off x="216890" y="2912091"/>
            <a:ext cx="2058576" cy="523220"/>
          </a:xfrm>
          <a:prstGeom prst="rect">
            <a:avLst/>
          </a:prstGeom>
          <a:noFill/>
        </p:spPr>
        <p:txBody>
          <a:bodyPr wrap="none" rtlCol="0">
            <a:spAutoFit/>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Количество введенного</a:t>
            </a:r>
          </a:p>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a:t>
            </a: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эксплуатацию жилья</a:t>
            </a:r>
            <a:endPar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6" name="Рисунок 5"/>
          <p:cNvPicPr>
            <a:picLocks noChangeAspect="1"/>
          </p:cNvPicPr>
          <p:nvPr/>
        </p:nvPicPr>
        <p:blipFill rotWithShape="1">
          <a:blip r:embed="rId7" cstate="print">
            <a:extLst>
              <a:ext uri="{28A0092B-C50C-407E-A947-70E740481C1C}">
                <a14:useLocalDpi xmlns:a14="http://schemas.microsoft.com/office/drawing/2010/main" val="0"/>
              </a:ext>
            </a:extLst>
          </a:blip>
          <a:srcRect l="5873" t="-881" r="2385" b="881"/>
          <a:stretch/>
        </p:blipFill>
        <p:spPr>
          <a:xfrm>
            <a:off x="213215" y="4114111"/>
            <a:ext cx="1817661" cy="1191747"/>
          </a:xfrm>
          <a:prstGeom prst="rect">
            <a:avLst/>
          </a:prstGeom>
          <a:effectLst>
            <a:softEdge rad="63500"/>
          </a:effectLst>
        </p:spPr>
      </p:pic>
      <p:pic>
        <p:nvPicPr>
          <p:cNvPr id="43" name="Рисунок 42"/>
          <p:cNvPicPr>
            <a:picLocks noChangeAspect="1"/>
          </p:cNvPicPr>
          <p:nvPr/>
        </p:nvPicPr>
        <p:blipFill>
          <a:blip r:embed="rId8" cstate="print">
            <a:duotone>
              <a:prstClr val="black"/>
              <a:srgbClr val="EEEEAE">
                <a:tint val="45000"/>
                <a:satMod val="400000"/>
              </a:srgbClr>
            </a:duotone>
            <a:extLst>
              <a:ext uri="{BEBA8EAE-BF5A-486C-A8C5-ECC9F3942E4B}">
                <a14:imgProps xmlns:a14="http://schemas.microsoft.com/office/drawing/2010/main">
                  <a14:imgLayer r:embed="rId9">
                    <a14:imgEffect>
                      <a14:colorTemperature colorTemp="4700"/>
                    </a14:imgEffect>
                    <a14:imgEffect>
                      <a14:saturation sat="3300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2489418" y="2032077"/>
            <a:ext cx="4837042" cy="1128800"/>
          </a:xfrm>
          <a:prstGeom prst="rect">
            <a:avLst/>
          </a:prstGeom>
          <a:ln>
            <a:solidFill>
              <a:schemeClr val="tx1"/>
            </a:solidFill>
            <a:prstDash val="lgDash"/>
          </a:ln>
        </p:spPr>
      </p:pic>
      <p:sp>
        <p:nvSpPr>
          <p:cNvPr id="53" name="TextBox 52"/>
          <p:cNvSpPr txBox="1"/>
          <p:nvPr/>
        </p:nvSpPr>
        <p:spPr>
          <a:xfrm>
            <a:off x="2474665" y="1975982"/>
            <a:ext cx="4837042" cy="1938992"/>
          </a:xfrm>
          <a:prstGeom prst="rect">
            <a:avLst/>
          </a:prstGeom>
          <a:noFill/>
        </p:spPr>
        <p:txBody>
          <a:bodyPr wrap="square" rtlCol="0">
            <a:spAutoFit/>
          </a:bodyPr>
          <a:lstStyle/>
          <a:p>
            <a:pPr algn="just">
              <a:spcAft>
                <a:spcPts val="0"/>
              </a:spcAft>
            </a:pPr>
            <a:r>
              <a:rPr lang="ru-RU" sz="800" dirty="0" smtClean="0">
                <a:ea typeface="Times New Roman"/>
                <a:cs typeface="Arial" panose="020B0604020202020204" pitchFamily="34" charset="0"/>
              </a:rPr>
              <a:t>В 2025 году в</a:t>
            </a:r>
            <a:r>
              <a:rPr lang="ru-RU" sz="800" dirty="0" smtClean="0">
                <a:cs typeface="Arial" panose="020B0604020202020204" pitchFamily="34" charset="0"/>
              </a:rPr>
              <a:t>ыполнены работы </a:t>
            </a:r>
            <a:r>
              <a:rPr lang="ru-RU" sz="800" dirty="0">
                <a:cs typeface="Arial" panose="020B0604020202020204" pitchFamily="34" charset="0"/>
              </a:rPr>
              <a:t>в рамках реализации программы "Формирование современной городской среды на территории муниципального образования Ершичский муниципальный округ Смоленской </a:t>
            </a:r>
            <a:r>
              <a:rPr lang="ru-RU" sz="800" dirty="0" smtClean="0">
                <a:cs typeface="Arial" panose="020B0604020202020204" pitchFamily="34" charset="0"/>
              </a:rPr>
              <a:t>области» по </a:t>
            </a:r>
            <a:r>
              <a:rPr lang="ru-RU" sz="800" dirty="0">
                <a:cs typeface="Arial" panose="020B0604020202020204" pitchFamily="34" charset="0"/>
              </a:rPr>
              <a:t>устройству детской игровой площадки по адресу: ул. Ленина, д. 82, с. Ершичи </a:t>
            </a:r>
            <a:r>
              <a:rPr lang="ru-RU" sz="800" dirty="0" smtClean="0">
                <a:cs typeface="Arial" panose="020B0604020202020204" pitchFamily="34" charset="0"/>
              </a:rPr>
              <a:t>и </a:t>
            </a:r>
            <a:r>
              <a:rPr lang="ru-RU" sz="800" dirty="0" smtClean="0"/>
              <a:t>благоустройство </a:t>
            </a:r>
            <a:r>
              <a:rPr lang="ru-RU" sz="800" dirty="0"/>
              <a:t>дворовой территории по адресу ул. Озернова, д. 6, д. 8 , с. Ершичи Ершичского муниципального округа Смоленской </a:t>
            </a:r>
            <a:r>
              <a:rPr lang="ru-RU" sz="800" dirty="0" smtClean="0"/>
              <a:t>области</a:t>
            </a:r>
            <a:r>
              <a:rPr lang="ru-RU" sz="800" dirty="0" smtClean="0">
                <a:cs typeface="Arial" panose="020B0604020202020204" pitchFamily="34" charset="0"/>
              </a:rPr>
              <a:t>.</a:t>
            </a:r>
            <a:endParaRPr lang="ru-RU" sz="800" dirty="0" smtClean="0">
              <a:ea typeface="Times New Roman"/>
              <a:cs typeface="Arial" panose="020B0604020202020204" pitchFamily="34" charset="0"/>
            </a:endParaRPr>
          </a:p>
          <a:p>
            <a:pPr algn="just"/>
            <a:r>
              <a:rPr lang="ru-RU" sz="800" dirty="0" smtClean="0">
                <a:ea typeface="Times New Roman"/>
                <a:cs typeface="Arial" panose="020B0604020202020204" pitchFamily="34" charset="0"/>
              </a:rPr>
              <a:t>  На 2026 год заключены контракты на </a:t>
            </a:r>
            <a:r>
              <a:rPr lang="ru-RU" sz="800" dirty="0"/>
              <a:t>выполнение </a:t>
            </a:r>
            <a:r>
              <a:rPr lang="ru-RU" sz="800" dirty="0" smtClean="0"/>
              <a:t>работ: </a:t>
            </a:r>
            <a:r>
              <a:rPr lang="ru-RU" sz="800" dirty="0"/>
              <a:t>по обустройству тротуара, расположенного по адресу: Смоленская область, Ершичский муниципальный округ, с. Ершичи, ул. </a:t>
            </a:r>
            <a:r>
              <a:rPr lang="ru-RU" sz="800" dirty="0" smtClean="0"/>
              <a:t>Ленина; и  устройство </a:t>
            </a:r>
            <a:r>
              <a:rPr lang="ru-RU" sz="800" dirty="0"/>
              <a:t>детской игровой площадки в с. </a:t>
            </a:r>
            <a:r>
              <a:rPr lang="ru-RU" sz="800" dirty="0" smtClean="0"/>
              <a:t>Ворга Ершичского муниципального округа Смоленской области.</a:t>
            </a:r>
          </a:p>
          <a:p>
            <a:pPr algn="just"/>
            <a:endParaRPr lang="ru-RU" sz="800" dirty="0"/>
          </a:p>
          <a:p>
            <a:pPr algn="just"/>
            <a:endParaRPr lang="ru-RU" sz="800" dirty="0"/>
          </a:p>
          <a:p>
            <a:pPr algn="just">
              <a:spcAft>
                <a:spcPts val="0"/>
              </a:spcAft>
            </a:pPr>
            <a:endParaRPr lang="ru-RU" sz="800" dirty="0" smtClean="0">
              <a:latin typeface="Arial" panose="020B0604020202020204" pitchFamily="34" charset="0"/>
              <a:ea typeface="Times New Roman"/>
              <a:cs typeface="Arial" panose="020B0604020202020204" pitchFamily="34" charset="0"/>
            </a:endParaRPr>
          </a:p>
          <a:p>
            <a:pPr algn="just">
              <a:spcAft>
                <a:spcPts val="0"/>
              </a:spcAft>
            </a:pPr>
            <a:endParaRPr lang="ru-RU" sz="800" dirty="0">
              <a:latin typeface="Arial" panose="020B0604020202020204" pitchFamily="34" charset="0"/>
              <a:ea typeface="Times New Roman"/>
              <a:cs typeface="Arial" panose="020B0604020202020204" pitchFamily="34" charset="0"/>
            </a:endParaRPr>
          </a:p>
          <a:p>
            <a:pPr algn="just">
              <a:spcAft>
                <a:spcPts val="0"/>
              </a:spcAft>
            </a:pPr>
            <a:endParaRPr lang="ru-RU" sz="800" dirty="0" smtClean="0">
              <a:latin typeface="Arial" panose="020B0604020202020204" pitchFamily="34" charset="0"/>
              <a:ea typeface="Times New Roman"/>
              <a:cs typeface="Arial" panose="020B0604020202020204" pitchFamily="34" charset="0"/>
            </a:endParaRPr>
          </a:p>
          <a:p>
            <a:pPr algn="just">
              <a:spcAft>
                <a:spcPts val="0"/>
              </a:spcAft>
            </a:pPr>
            <a:endParaRPr lang="ru-RU" sz="800" dirty="0">
              <a:latin typeface="Arial" panose="020B0604020202020204" pitchFamily="34" charset="0"/>
              <a:ea typeface="Times New Roman"/>
              <a:cs typeface="Arial" panose="020B0604020202020204" pitchFamily="34" charset="0"/>
            </a:endParaRPr>
          </a:p>
          <a:p>
            <a:pPr algn="just">
              <a:spcAft>
                <a:spcPts val="0"/>
              </a:spcAft>
            </a:pPr>
            <a:endParaRPr lang="ru-RU" sz="800" dirty="0">
              <a:latin typeface="Arial" panose="020B0604020202020204" pitchFamily="34" charset="0"/>
              <a:ea typeface="Times New Roman"/>
              <a:cs typeface="Arial" panose="020B0604020202020204" pitchFamily="34" charset="0"/>
            </a:endParaRPr>
          </a:p>
        </p:txBody>
      </p:sp>
      <p:sp>
        <p:nvSpPr>
          <p:cNvPr id="26" name="TextBox 25"/>
          <p:cNvSpPr txBox="1"/>
          <p:nvPr/>
        </p:nvSpPr>
        <p:spPr>
          <a:xfrm>
            <a:off x="764874" y="167925"/>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7" name="Рисунок 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7" name="TextBox 6"/>
          <p:cNvSpPr txBox="1"/>
          <p:nvPr/>
        </p:nvSpPr>
        <p:spPr>
          <a:xfrm>
            <a:off x="2537562" y="1071243"/>
            <a:ext cx="3367292" cy="707886"/>
          </a:xfrm>
          <a:prstGeom prst="rect">
            <a:avLst/>
          </a:prstGeom>
          <a:noFill/>
        </p:spPr>
        <p:txBody>
          <a:bodyPr wrap="square" rtlCol="0">
            <a:spAutoFit/>
          </a:bodyPr>
          <a:lstStyle/>
          <a:p>
            <a:endParaRPr lang="ru-RU" sz="2000" b="1" dirty="0" smtClean="0">
              <a:solidFill>
                <a:schemeClr val="accent1">
                  <a:lumMod val="50000"/>
                </a:schemeClr>
              </a:solidFill>
              <a:latin typeface="Bahnschrift Condensed" panose="020B0502040204020203" pitchFamily="34" charset="0"/>
            </a:endParaRPr>
          </a:p>
          <a:p>
            <a:r>
              <a:rPr lang="ru-RU" sz="2000" b="1" dirty="0" smtClean="0">
                <a:solidFill>
                  <a:schemeClr val="accent1">
                    <a:lumMod val="50000"/>
                  </a:schemeClr>
                </a:solidFill>
                <a:latin typeface="Bahnschrift Condensed" panose="020B0502040204020203" pitchFamily="34" charset="0"/>
              </a:rPr>
              <a:t>Социальная сфера</a:t>
            </a:r>
            <a:endParaRPr lang="ru-RU" sz="2000" b="1" dirty="0">
              <a:solidFill>
                <a:schemeClr val="accent1">
                  <a:lumMod val="50000"/>
                </a:schemeClr>
              </a:solidFill>
              <a:latin typeface="Bahnschrift Condensed" panose="020B0502040204020203" pitchFamily="34" charset="0"/>
            </a:endParaRPr>
          </a:p>
        </p:txBody>
      </p:sp>
      <p:sp>
        <p:nvSpPr>
          <p:cNvPr id="8" name="TextBox 7"/>
          <p:cNvSpPr txBox="1"/>
          <p:nvPr/>
        </p:nvSpPr>
        <p:spPr>
          <a:xfrm>
            <a:off x="2426609" y="3415353"/>
            <a:ext cx="4051193" cy="400110"/>
          </a:xfrm>
          <a:prstGeom prst="rect">
            <a:avLst/>
          </a:prstGeom>
          <a:noFill/>
        </p:spPr>
        <p:txBody>
          <a:bodyPr wrap="square" rtlCol="0">
            <a:spAutoFit/>
          </a:bodyPr>
          <a:lstStyle/>
          <a:p>
            <a:r>
              <a:rPr lang="ru-RU" sz="2000" b="1" dirty="0" smtClean="0">
                <a:solidFill>
                  <a:schemeClr val="accent1">
                    <a:lumMod val="50000"/>
                  </a:schemeClr>
                </a:solidFill>
                <a:latin typeface="Bahnschrift Condensed" panose="020B0502040204020203" pitchFamily="34" charset="0"/>
              </a:rPr>
              <a:t>Сфера образования</a:t>
            </a:r>
            <a:endParaRPr lang="ru-RU" sz="2000" b="1" dirty="0">
              <a:solidFill>
                <a:schemeClr val="accent1">
                  <a:lumMod val="50000"/>
                </a:schemeClr>
              </a:solidFill>
              <a:latin typeface="Bahnschrift Condensed" panose="020B0502040204020203" pitchFamily="34" charset="0"/>
            </a:endParaRPr>
          </a:p>
        </p:txBody>
      </p:sp>
      <p:pic>
        <p:nvPicPr>
          <p:cNvPr id="2052"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80535" y="3870053"/>
            <a:ext cx="5166257" cy="999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2180535" y="5105803"/>
            <a:ext cx="4467674" cy="400110"/>
          </a:xfrm>
          <a:prstGeom prst="rect">
            <a:avLst/>
          </a:prstGeom>
          <a:noFill/>
        </p:spPr>
        <p:txBody>
          <a:bodyPr wrap="square" rtlCol="0">
            <a:spAutoFit/>
          </a:bodyPr>
          <a:lstStyle/>
          <a:p>
            <a:r>
              <a:rPr lang="ru-RU" sz="2000" b="1" dirty="0" smtClean="0">
                <a:solidFill>
                  <a:schemeClr val="accent1">
                    <a:lumMod val="50000"/>
                  </a:schemeClr>
                </a:solidFill>
                <a:latin typeface="Bahnschrift Condensed" panose="020B0502040204020203" pitchFamily="34" charset="0"/>
              </a:rPr>
              <a:t>Сфера спорта</a:t>
            </a:r>
            <a:endParaRPr lang="ru-RU" sz="2000" b="1" dirty="0">
              <a:solidFill>
                <a:schemeClr val="accent1">
                  <a:lumMod val="50000"/>
                </a:schemeClr>
              </a:solidFill>
              <a:latin typeface="Bahnschrift Condensed" panose="020B0502040204020203" pitchFamily="34" charset="0"/>
            </a:endParaRPr>
          </a:p>
        </p:txBody>
      </p:sp>
      <p:pic>
        <p:nvPicPr>
          <p:cNvPr id="30"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60346" y="5601053"/>
            <a:ext cx="5314546" cy="836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Прямоугольник 30"/>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
        <p:nvSpPr>
          <p:cNvPr id="2" name="Прямоугольник 1"/>
          <p:cNvSpPr/>
          <p:nvPr/>
        </p:nvSpPr>
        <p:spPr>
          <a:xfrm>
            <a:off x="2322117" y="2812855"/>
            <a:ext cx="4705717" cy="253916"/>
          </a:xfrm>
          <a:prstGeom prst="rect">
            <a:avLst/>
          </a:prstGeom>
        </p:spPr>
        <p:txBody>
          <a:bodyPr wrap="square">
            <a:spAutoFit/>
          </a:bodyPr>
          <a:lstStyle/>
          <a:p>
            <a:pPr algn="just"/>
            <a:r>
              <a:rPr lang="ru-RU" sz="1050" dirty="0" smtClean="0">
                <a:latin typeface="Arial" panose="020B0604020202020204" pitchFamily="34" charset="0"/>
                <a:cs typeface="Arial" panose="020B0604020202020204" pitchFamily="34" charset="0"/>
              </a:rPr>
              <a:t>         </a:t>
            </a:r>
            <a:endParaRPr lang="ru-RU" sz="1050" dirty="0">
              <a:latin typeface="Arial" panose="020B0604020202020204" pitchFamily="34" charset="0"/>
              <a:cs typeface="Arial" panose="020B0604020202020204" pitchFamily="34" charset="0"/>
            </a:endParaRPr>
          </a:p>
        </p:txBody>
      </p:sp>
      <p:sp>
        <p:nvSpPr>
          <p:cNvPr id="5" name="Прямоугольник 4"/>
          <p:cNvSpPr/>
          <p:nvPr/>
        </p:nvSpPr>
        <p:spPr>
          <a:xfrm>
            <a:off x="2116475" y="5630386"/>
            <a:ext cx="5019362" cy="584775"/>
          </a:xfrm>
          <a:prstGeom prst="rect">
            <a:avLst/>
          </a:prstGeom>
        </p:spPr>
        <p:txBody>
          <a:bodyPr wrap="square">
            <a:spAutoFit/>
          </a:bodyPr>
          <a:lstStyle/>
          <a:p>
            <a:r>
              <a:rPr lang="ru-RU" sz="800" dirty="0" smtClean="0">
                <a:solidFill>
                  <a:prstClr val="black"/>
                </a:solidFill>
                <a:cs typeface="Arial" panose="020B0604020202020204" pitchFamily="34" charset="0"/>
              </a:rPr>
              <a:t>На </a:t>
            </a:r>
            <a:r>
              <a:rPr lang="ru-RU" sz="800" dirty="0" smtClean="0">
                <a:solidFill>
                  <a:prstClr val="black"/>
                </a:solidFill>
                <a:cs typeface="Arial" panose="020B0604020202020204" pitchFamily="34" charset="0"/>
              </a:rPr>
              <a:t>2026 год заключен ы контракты </a:t>
            </a:r>
            <a:r>
              <a:rPr lang="ru-RU" sz="800" dirty="0"/>
              <a:t>на выполнение работ по созданию «умной» спортивной площадки</a:t>
            </a:r>
          </a:p>
          <a:p>
            <a:r>
              <a:rPr lang="ru-RU" sz="800" dirty="0" smtClean="0">
                <a:solidFill>
                  <a:prstClr val="black"/>
                </a:solidFill>
                <a:cs typeface="Arial" panose="020B0604020202020204" pitchFamily="34" charset="0"/>
              </a:rPr>
              <a:t>и на  </a:t>
            </a:r>
            <a:r>
              <a:rPr lang="ru-RU" sz="800" dirty="0" smtClean="0"/>
              <a:t>поставку и </a:t>
            </a:r>
            <a:r>
              <a:rPr lang="ru-RU" sz="800" dirty="0"/>
              <a:t>монтаж спортивно-технологического оборудования для создания «умной» спортивной площадки по адресу Смоленская область, Ершичский район, с. Ершичи, ул. Советская, д. </a:t>
            </a:r>
            <a:r>
              <a:rPr lang="ru-RU" sz="800" dirty="0" smtClean="0"/>
              <a:t>46</a:t>
            </a:r>
          </a:p>
          <a:p>
            <a:pPr lvl="0" algn="just"/>
            <a:endParaRPr lang="ru-RU" sz="800" dirty="0">
              <a:solidFill>
                <a:prstClr val="black"/>
              </a:solidFill>
              <a:latin typeface="Arial" panose="020B0604020202020204" pitchFamily="34" charset="0"/>
              <a:cs typeface="Arial" panose="020B0604020202020204" pitchFamily="34" charset="0"/>
            </a:endParaRPr>
          </a:p>
        </p:txBody>
      </p:sp>
      <p:sp>
        <p:nvSpPr>
          <p:cNvPr id="15" name="Прямоугольник 14"/>
          <p:cNvSpPr/>
          <p:nvPr/>
        </p:nvSpPr>
        <p:spPr>
          <a:xfrm>
            <a:off x="2347189" y="3816465"/>
            <a:ext cx="4927703" cy="1846659"/>
          </a:xfrm>
          <a:prstGeom prst="rect">
            <a:avLst/>
          </a:prstGeom>
        </p:spPr>
        <p:txBody>
          <a:bodyPr wrap="square">
            <a:spAutoFit/>
          </a:bodyPr>
          <a:lstStyle/>
          <a:p>
            <a:pPr algn="just"/>
            <a:r>
              <a:rPr lang="ru-RU" sz="800" dirty="0" smtClean="0">
                <a:latin typeface="Arial" panose="020B0604020202020204" pitchFamily="34" charset="0"/>
                <a:cs typeface="Arial" panose="020B0604020202020204" pitchFamily="34" charset="0"/>
              </a:rPr>
              <a:t>Выполнены </a:t>
            </a:r>
            <a:r>
              <a:rPr lang="ru-RU" sz="800" dirty="0" smtClean="0"/>
              <a:t>работы </a:t>
            </a:r>
            <a:r>
              <a:rPr lang="ru-RU" sz="800" dirty="0"/>
              <a:t>по перепланировке здания МБОУ "Ершичская средняя школа", расположенного по адресу: Российская Федерация, Смоленская область, Ершичский муниципальный округ, с. Ершичи, ул. Советская, д. 45, (с целью размещения в свободных помещениях дошкольного отделения МБОУ "Ершичская средняя школа" МБУДО "Ершичская детская школа искусств</a:t>
            </a:r>
            <a:r>
              <a:rPr lang="ru-RU" sz="800" dirty="0" smtClean="0"/>
              <a:t>"). В 2025 году проведено устройство </a:t>
            </a:r>
            <a:r>
              <a:rPr lang="ru-RU" sz="800" dirty="0"/>
              <a:t>малой спортивной площадки для тестирования населения в соответствии со Всероссийским физкультурно-спортивным комплексом «Готов к труду и </a:t>
            </a:r>
            <a:r>
              <a:rPr lang="ru-RU" sz="800" dirty="0" smtClean="0"/>
              <a:t>обороне»; приобретено оборудование для </a:t>
            </a:r>
            <a:r>
              <a:rPr lang="ru-RU" sz="800" dirty="0"/>
              <a:t>оснащения малой спортивной площадки для тестирования населения, в соответствии со Всероссийским физкультурно-спортивным комплексом «Готов к труду и обороне» в с. Ворга </a:t>
            </a:r>
            <a:r>
              <a:rPr lang="ru-RU" sz="800" dirty="0" smtClean="0"/>
              <a:t>.</a:t>
            </a:r>
          </a:p>
          <a:p>
            <a:pPr algn="just"/>
            <a:endParaRPr lang="ru-RU" sz="1000" dirty="0">
              <a:latin typeface="Arial" panose="020B0604020202020204" pitchFamily="34" charset="0"/>
              <a:cs typeface="Arial" panose="020B0604020202020204" pitchFamily="34" charset="0"/>
            </a:endParaRPr>
          </a:p>
          <a:p>
            <a:pPr algn="just"/>
            <a:endParaRPr lang="ru-RU" sz="1000" dirty="0" smtClean="0">
              <a:latin typeface="Arial" panose="020B0604020202020204" pitchFamily="34" charset="0"/>
              <a:cs typeface="Arial" panose="020B0604020202020204" pitchFamily="34" charset="0"/>
            </a:endParaRPr>
          </a:p>
          <a:p>
            <a:pPr algn="just"/>
            <a:endParaRPr lang="ru-RU" sz="1000" dirty="0">
              <a:latin typeface="Arial" panose="020B0604020202020204" pitchFamily="34" charset="0"/>
              <a:cs typeface="Arial" panose="020B0604020202020204" pitchFamily="34" charset="0"/>
            </a:endParaRPr>
          </a:p>
          <a:p>
            <a:pPr algn="just"/>
            <a:endParaRPr lang="ru-RU" sz="1000" dirty="0">
              <a:latin typeface="Arial" panose="020B0604020202020204" pitchFamily="34" charset="0"/>
              <a:cs typeface="Arial" panose="020B0604020202020204" pitchFamily="34" charset="0"/>
            </a:endParaRPr>
          </a:p>
          <a:p>
            <a:pPr algn="just"/>
            <a:endParaRPr lang="ru-RU"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8204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21735"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23</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1" name="Рисунок 30"/>
          <p:cNvPicPr>
            <a:picLocks noChangeAspect="1"/>
          </p:cNvPicPr>
          <p:nvPr/>
        </p:nvPicPr>
        <p:blipFill>
          <a:blip r:embed="rId2" cstate="print">
            <a:lum bright="70000" contrast="-70000"/>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29487" y="1177153"/>
            <a:ext cx="2422382" cy="848350"/>
          </a:xfrm>
          <a:prstGeom prst="rect">
            <a:avLst/>
          </a:prstGeom>
        </p:spPr>
      </p:pic>
      <p:pic>
        <p:nvPicPr>
          <p:cNvPr id="32" name="Рисунок 31"/>
          <p:cNvPicPr>
            <a:picLocks noChangeAspect="1"/>
          </p:cNvPicPr>
          <p:nvPr/>
        </p:nvPicPr>
        <p:blipFill>
          <a:blip r:embed="rId4"/>
          <a:stretch>
            <a:fillRect/>
          </a:stretch>
        </p:blipFill>
        <p:spPr>
          <a:xfrm>
            <a:off x="2061031" y="156237"/>
            <a:ext cx="5406569" cy="768091"/>
          </a:xfrm>
          <a:prstGeom prst="rect">
            <a:avLst/>
          </a:prstGeom>
        </p:spPr>
      </p:pic>
      <p:sp>
        <p:nvSpPr>
          <p:cNvPr id="34" name="TextBox 33"/>
          <p:cNvSpPr txBox="1"/>
          <p:nvPr/>
        </p:nvSpPr>
        <p:spPr>
          <a:xfrm>
            <a:off x="442759" y="1177451"/>
            <a:ext cx="2452542" cy="584775"/>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Количество объектов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розничной торговли</a:t>
            </a:r>
            <a:endParaRPr lang="ru-RU" sz="14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5" name="TextBox 34"/>
          <p:cNvSpPr txBox="1"/>
          <p:nvPr/>
        </p:nvSpPr>
        <p:spPr>
          <a:xfrm>
            <a:off x="1625073" y="2131364"/>
            <a:ext cx="569388" cy="523220"/>
          </a:xfrm>
          <a:prstGeom prst="rect">
            <a:avLst/>
          </a:prstGeom>
          <a:noFill/>
        </p:spPr>
        <p:txBody>
          <a:bodyPr wrap="none" rtlCol="0">
            <a:spAutoFit/>
          </a:bodyPr>
          <a:lstStyle/>
          <a:p>
            <a:pPr algn="ctr"/>
            <a:r>
              <a:rPr lang="ru-RU" sz="2800" dirty="0" smtClean="0">
                <a:solidFill>
                  <a:srgbClr val="418FCA"/>
                </a:solidFill>
                <a:latin typeface="Open Sans Semibold" panose="020B0706030804020204" pitchFamily="34" charset="0"/>
                <a:ea typeface="Open Sans Semibold" panose="020B0706030804020204" pitchFamily="34" charset="0"/>
                <a:cs typeface="Open Sans Semibold" panose="020B0706030804020204" pitchFamily="34" charset="0"/>
              </a:rPr>
              <a:t>64</a:t>
            </a:r>
            <a:endParaRPr lang="ru-RU" sz="2800" dirty="0" smtClean="0">
              <a:solidFill>
                <a:srgbClr val="418FCA"/>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9" name="TextBox 48"/>
          <p:cNvSpPr txBox="1"/>
          <p:nvPr/>
        </p:nvSpPr>
        <p:spPr>
          <a:xfrm>
            <a:off x="3489133" y="1534560"/>
            <a:ext cx="2130616" cy="646331"/>
          </a:xfrm>
          <a:prstGeom prst="rect">
            <a:avLst/>
          </a:prstGeom>
          <a:noFill/>
        </p:spPr>
        <p:txBody>
          <a:bodyPr wrap="square" rtlCol="0">
            <a:spAutoFit/>
          </a:bodyPr>
          <a:lstStyle/>
          <a:p>
            <a:pPr algn="ctr"/>
            <a:r>
              <a:rPr lang="ru-RU"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Общественное питание</a:t>
            </a:r>
            <a:endPar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0" name="TextBox 49"/>
          <p:cNvSpPr txBox="1"/>
          <p:nvPr/>
        </p:nvSpPr>
        <p:spPr>
          <a:xfrm>
            <a:off x="3251454" y="4514371"/>
            <a:ext cx="2177310" cy="1446550"/>
          </a:xfrm>
          <a:prstGeom prst="rect">
            <a:avLst/>
          </a:prstGeom>
          <a:noFill/>
        </p:spPr>
        <p:txBody>
          <a:bodyPr wrap="square" rtlCol="0">
            <a:spAutoFit/>
          </a:bodyPr>
          <a:lstStyle/>
          <a:p>
            <a:pPr algn="ctr"/>
            <a:r>
              <a:rPr lang="ru-RU"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Обеспеченность населения торговыми площадями</a:t>
            </a:r>
          </a:p>
          <a:p>
            <a:pPr algn="ctr"/>
            <a:r>
              <a:rPr lang="ru-RU" sz="1600" b="1" dirty="0" smtClean="0">
                <a:latin typeface="Open Sans Semibold" panose="020B0706030804020204" pitchFamily="34" charset="0"/>
                <a:ea typeface="Open Sans Semibold" panose="020B0706030804020204" pitchFamily="34" charset="0"/>
                <a:cs typeface="Open Sans Semibold" panose="020B0706030804020204" pitchFamily="34" charset="0"/>
              </a:rPr>
              <a:t>на 1 тыс. чел.</a:t>
            </a:r>
            <a:endParaRPr lang="ru-RU" sz="1600" b="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 name="Рисунок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9749" y="4508285"/>
            <a:ext cx="1452636" cy="1452636"/>
          </a:xfrm>
          <a:prstGeom prst="rect">
            <a:avLst/>
          </a:prstGeom>
        </p:spPr>
      </p:pic>
      <p:sp>
        <p:nvSpPr>
          <p:cNvPr id="52" name="TextBox 51"/>
          <p:cNvSpPr txBox="1"/>
          <p:nvPr/>
        </p:nvSpPr>
        <p:spPr>
          <a:xfrm>
            <a:off x="5850798" y="4726771"/>
            <a:ext cx="1011815" cy="1015663"/>
          </a:xfrm>
          <a:prstGeom prst="rect">
            <a:avLst/>
          </a:prstGeom>
          <a:noFill/>
        </p:spPr>
        <p:txBody>
          <a:bodyPr wrap="none" rtlCol="0">
            <a:spAutoFit/>
          </a:bodyPr>
          <a:lstStyle/>
          <a:p>
            <a:pPr algn="ctr"/>
            <a:r>
              <a:rPr lang="ru-RU" sz="3200" b="1" dirty="0"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738</a:t>
            </a:r>
            <a:endParaRPr lang="ru-RU" sz="3200" b="1" dirty="0"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ctr"/>
            <a:r>
              <a:rPr lang="ru-RU" sz="2800" b="1" dirty="0"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кв.м.</a:t>
            </a:r>
            <a:endParaRPr lang="ru-RU" sz="28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3" name="Рисунок 52"/>
          <p:cNvPicPr>
            <a:picLocks noChangeAspect="1"/>
          </p:cNvPicPr>
          <p:nvPr/>
        </p:nvPicPr>
        <p:blipFill>
          <a:blip r:embed="rId6" cstate="print">
            <a:lum bright="70000" contrast="-70000"/>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17179" y="2765472"/>
            <a:ext cx="2422382" cy="689006"/>
          </a:xfrm>
          <a:prstGeom prst="rect">
            <a:avLst/>
          </a:prstGeom>
        </p:spPr>
      </p:pic>
      <p:sp>
        <p:nvSpPr>
          <p:cNvPr id="54" name="TextBox 53"/>
          <p:cNvSpPr txBox="1"/>
          <p:nvPr/>
        </p:nvSpPr>
        <p:spPr>
          <a:xfrm>
            <a:off x="417179" y="2810013"/>
            <a:ext cx="2422382" cy="584775"/>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Оборот розничной торговли</a:t>
            </a:r>
            <a:endParaRPr lang="ru-RU" sz="14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5" name="TextBox 54"/>
          <p:cNvSpPr txBox="1"/>
          <p:nvPr/>
        </p:nvSpPr>
        <p:spPr>
          <a:xfrm>
            <a:off x="1498208" y="3631314"/>
            <a:ext cx="1043876" cy="769441"/>
          </a:xfrm>
          <a:prstGeom prst="rect">
            <a:avLst/>
          </a:prstGeom>
          <a:noFill/>
        </p:spPr>
        <p:txBody>
          <a:bodyPr wrap="none" rtlCol="0">
            <a:spAutoFit/>
          </a:bodyPr>
          <a:lstStyle/>
          <a:p>
            <a:pPr algn="ctr"/>
            <a:r>
              <a:rPr lang="ru-RU" sz="28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418,8</a:t>
            </a:r>
            <a:endParaRPr lang="ru-RU" sz="28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6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млн</a:t>
            </a: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руб.</a:t>
            </a:r>
            <a:endParaRPr lang="ru-RU" sz="1400"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6" name="Picture 2" descr="http://www.dekor3d.ru/upload/iblock/378/378124e25a3161f32210a5ae5fe9182d.jpg"/>
          <p:cNvPicPr>
            <a:picLocks noChangeAspect="1" noChangeArrowheads="1"/>
          </p:cNvPicPr>
          <p:nvPr/>
        </p:nvPicPr>
        <p:blipFill>
          <a:blip r:embed="rId7"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734333" y="3672108"/>
            <a:ext cx="612512" cy="61573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descr="http://images.aif.ru/008/168/416a502890c5bbef90211e8644c3977d.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010" t="288" r="18606" b="-288"/>
          <a:stretch/>
        </p:blipFill>
        <p:spPr bwMode="auto">
          <a:xfrm>
            <a:off x="5765467" y="1716454"/>
            <a:ext cx="1393521" cy="1393521"/>
          </a:xfrm>
          <a:prstGeom prst="ellipse">
            <a:avLst/>
          </a:prstGeom>
          <a:noFill/>
          <a:extLst>
            <a:ext uri="{909E8E84-426E-40DD-AFC4-6F175D3DCCD1}">
              <a14:hiddenFill xmlns:a14="http://schemas.microsoft.com/office/drawing/2010/main">
                <a:solidFill>
                  <a:srgbClr val="FFFFFF"/>
                </a:solidFill>
              </a14:hiddenFill>
            </a:ext>
          </a:extLst>
        </p:spPr>
      </p:pic>
      <p:pic>
        <p:nvPicPr>
          <p:cNvPr id="61" name="Рисунок 6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27054" y="1657801"/>
            <a:ext cx="1470345" cy="1470345"/>
          </a:xfrm>
          <a:prstGeom prst="rect">
            <a:avLst/>
          </a:prstGeom>
        </p:spPr>
      </p:pic>
      <p:sp>
        <p:nvSpPr>
          <p:cNvPr id="62" name="TextBox 61"/>
          <p:cNvSpPr txBox="1"/>
          <p:nvPr/>
        </p:nvSpPr>
        <p:spPr>
          <a:xfrm>
            <a:off x="6218410" y="1857723"/>
            <a:ext cx="243817" cy="769441"/>
          </a:xfrm>
          <a:prstGeom prst="rect">
            <a:avLst/>
          </a:prstGeom>
          <a:noFill/>
        </p:spPr>
        <p:txBody>
          <a:bodyPr wrap="square" rtlCol="0">
            <a:spAutoFit/>
          </a:bodyPr>
          <a:lstStyle/>
          <a:p>
            <a:r>
              <a:rPr lang="ru-RU" sz="4400" b="1" dirty="0"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8</a:t>
            </a:r>
            <a:endParaRPr lang="ru-RU" sz="36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64" name="Picture 8" descr="http://www.infovoronezh.ru/images/News/6047557350.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78598" y="4778069"/>
            <a:ext cx="2524159" cy="1655479"/>
          </a:xfrm>
          <a:prstGeom prst="rect">
            <a:avLst/>
          </a:prstGeom>
          <a:noFill/>
          <a:extLst>
            <a:ext uri="{909E8E84-426E-40DD-AFC4-6F175D3DCCD1}">
              <a14:hiddenFill xmlns:a14="http://schemas.microsoft.com/office/drawing/2010/main">
                <a:solidFill>
                  <a:srgbClr val="FFFFFF"/>
                </a:solidFill>
              </a14:hiddenFill>
            </a:ext>
          </a:extLst>
        </p:spPr>
      </p:pic>
      <p:pic>
        <p:nvPicPr>
          <p:cNvPr id="65" name="Рисунок 6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18956" y="2070044"/>
            <a:ext cx="651064" cy="622400"/>
          </a:xfrm>
          <a:prstGeom prst="rect">
            <a:avLst/>
          </a:prstGeom>
        </p:spPr>
      </p:pic>
      <p:sp>
        <p:nvSpPr>
          <p:cNvPr id="66" name="TextBox 65"/>
          <p:cNvSpPr txBox="1"/>
          <p:nvPr/>
        </p:nvSpPr>
        <p:spPr>
          <a:xfrm>
            <a:off x="2044339" y="347908"/>
            <a:ext cx="5532028" cy="400110"/>
          </a:xfrm>
          <a:prstGeom prst="rect">
            <a:avLst/>
          </a:prstGeom>
          <a:noFill/>
        </p:spPr>
        <p:txBody>
          <a:bodyPr wrap="square" rtlCol="0">
            <a:spAutoFit/>
          </a:bodyPr>
          <a:lstStyle/>
          <a:p>
            <a:pPr algn="ctr"/>
            <a:r>
              <a:rPr lang="ru-RU" sz="20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Потребительский рынок товаров и услуг</a:t>
            </a:r>
          </a:p>
        </p:txBody>
      </p:sp>
      <p:sp>
        <p:nvSpPr>
          <p:cNvPr id="29" name="TextBox 28"/>
          <p:cNvSpPr txBox="1"/>
          <p:nvPr/>
        </p:nvSpPr>
        <p:spPr>
          <a:xfrm>
            <a:off x="764874" y="167925"/>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33" name="Рисунок 3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27" name="Прямоугольник 26"/>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37203914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2061031" y="156237"/>
            <a:ext cx="541609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Финансовая деятельность</a:t>
            </a:r>
          </a:p>
        </p:txBody>
      </p:sp>
      <p:sp>
        <p:nvSpPr>
          <p:cNvPr id="4" name="TextBox 3"/>
          <p:cNvSpPr txBox="1"/>
          <p:nvPr/>
        </p:nvSpPr>
        <p:spPr>
          <a:xfrm>
            <a:off x="7121735" y="7190343"/>
            <a:ext cx="419859"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24</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9" name="TextBox 18"/>
          <p:cNvSpPr txBox="1"/>
          <p:nvPr/>
        </p:nvSpPr>
        <p:spPr>
          <a:xfrm>
            <a:off x="133948" y="1424425"/>
            <a:ext cx="3756380" cy="523220"/>
          </a:xfrm>
          <a:prstGeom prst="rect">
            <a:avLst/>
          </a:prstGeom>
          <a:noFill/>
        </p:spPr>
        <p:txBody>
          <a:bodyPr wrap="square" rtlCol="0">
            <a:spAutoFit/>
          </a:bodyPr>
          <a:lstStyle/>
          <a:p>
            <a:pPr algn="ctr"/>
            <a:r>
              <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Финансовые организации, </a:t>
            </a:r>
            <a:r>
              <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осуществляющие деятельность</a:t>
            </a:r>
          </a:p>
        </p:txBody>
      </p:sp>
      <p:graphicFrame>
        <p:nvGraphicFramePr>
          <p:cNvPr id="20" name="Таблица 19"/>
          <p:cNvGraphicFramePr>
            <a:graphicFrameLocks noGrp="1"/>
          </p:cNvGraphicFramePr>
          <p:nvPr>
            <p:extLst>
              <p:ext uri="{D42A27DB-BD31-4B8C-83A1-F6EECF244321}">
                <p14:modId xmlns:p14="http://schemas.microsoft.com/office/powerpoint/2010/main" val="654933729"/>
              </p:ext>
            </p:extLst>
          </p:nvPr>
        </p:nvGraphicFramePr>
        <p:xfrm>
          <a:off x="401862" y="1947645"/>
          <a:ext cx="2642916" cy="1633413"/>
        </p:xfrm>
        <a:graphic>
          <a:graphicData uri="http://schemas.openxmlformats.org/drawingml/2006/table">
            <a:tbl>
              <a:tblPr firstRow="1" bandRow="1">
                <a:tableStyleId>{5C22544A-7EE6-4342-B048-85BDC9FD1C3A}</a:tableStyleId>
              </a:tblPr>
              <a:tblGrid>
                <a:gridCol w="2642916">
                  <a:extLst>
                    <a:ext uri="{9D8B030D-6E8A-4147-A177-3AD203B41FA5}">
                      <a16:colId xmlns:a16="http://schemas.microsoft.com/office/drawing/2014/main" xmlns="" val="271249730"/>
                    </a:ext>
                  </a:extLst>
                </a:gridCol>
              </a:tblGrid>
              <a:tr h="1633413">
                <a:tc>
                  <a:txBody>
                    <a:bodyPr/>
                    <a:lstStyle/>
                    <a:p>
                      <a:pPr algn="ctr"/>
                      <a:r>
                        <a:rPr lang="ru-RU" sz="10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a:t>
                      </a:r>
                      <a:r>
                        <a:rPr lang="ru-RU" sz="1000" baseline="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 дополнительный офис Смоленского отделения 8609/077 Среднерусского банка Сбербанк РФ</a:t>
                      </a:r>
                      <a:endParaRPr lang="ru-RU" sz="10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FFFFF"/>
                    </a:solidFill>
                  </a:tcPr>
                </a:tc>
                <a:extLst>
                  <a:ext uri="{0D108BD9-81ED-4DB2-BD59-A6C34878D82A}">
                    <a16:rowId xmlns:a16="http://schemas.microsoft.com/office/drawing/2014/main" xmlns="" val="3661350664"/>
                  </a:ext>
                </a:extLst>
              </a:tr>
            </a:tbl>
          </a:graphicData>
        </a:graphic>
      </p:graphicFrame>
      <p:sp>
        <p:nvSpPr>
          <p:cNvPr id="21" name="TextBox 20"/>
          <p:cNvSpPr txBox="1"/>
          <p:nvPr/>
        </p:nvSpPr>
        <p:spPr>
          <a:xfrm>
            <a:off x="3246166" y="1080576"/>
            <a:ext cx="3779341" cy="338554"/>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Структура доходов, млн. руб</a:t>
            </a:r>
            <a:r>
              <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23" name="TextBox 22"/>
          <p:cNvSpPr txBox="1"/>
          <p:nvPr/>
        </p:nvSpPr>
        <p:spPr>
          <a:xfrm>
            <a:off x="159749" y="4453654"/>
            <a:ext cx="3802564" cy="338554"/>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Структура расходов, млн. руб.</a:t>
            </a:r>
            <a:endPar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p:cNvSpPr txBox="1"/>
          <p:nvPr/>
        </p:nvSpPr>
        <p:spPr>
          <a:xfrm>
            <a:off x="764874" y="167925"/>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17" name="Рисунок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948" y="55291"/>
            <a:ext cx="700642" cy="869037"/>
          </a:xfrm>
          <a:prstGeom prst="rect">
            <a:avLst/>
          </a:prstGeom>
        </p:spPr>
      </p:pic>
      <p:graphicFrame>
        <p:nvGraphicFramePr>
          <p:cNvPr id="25" name="Диаграмма 24"/>
          <p:cNvGraphicFramePr/>
          <p:nvPr>
            <p:extLst>
              <p:ext uri="{D42A27DB-BD31-4B8C-83A1-F6EECF244321}">
                <p14:modId xmlns:p14="http://schemas.microsoft.com/office/powerpoint/2010/main" val="2839998283"/>
              </p:ext>
            </p:extLst>
          </p:nvPr>
        </p:nvGraphicFramePr>
        <p:xfrm>
          <a:off x="484269" y="3898232"/>
          <a:ext cx="6139815" cy="288812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6" name="Диаграмма 25"/>
          <p:cNvGraphicFramePr/>
          <p:nvPr>
            <p:extLst>
              <p:ext uri="{D42A27DB-BD31-4B8C-83A1-F6EECF244321}">
                <p14:modId xmlns:p14="http://schemas.microsoft.com/office/powerpoint/2010/main" val="455196517"/>
              </p:ext>
            </p:extLst>
          </p:nvPr>
        </p:nvGraphicFramePr>
        <p:xfrm>
          <a:off x="3357512" y="1706899"/>
          <a:ext cx="4119613" cy="2096693"/>
        </p:xfrm>
        <a:graphic>
          <a:graphicData uri="http://schemas.openxmlformats.org/drawingml/2006/chart">
            <c:chart xmlns:c="http://schemas.openxmlformats.org/drawingml/2006/chart" xmlns:r="http://schemas.openxmlformats.org/officeDocument/2006/relationships" r:id="rId6"/>
          </a:graphicData>
        </a:graphic>
      </p:graphicFrame>
      <p:sp>
        <p:nvSpPr>
          <p:cNvPr id="13" name="Прямоугольник 12"/>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12141556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Рисунок 37"/>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5502031"/>
            <a:ext cx="6380703" cy="985653"/>
          </a:xfrm>
          <a:prstGeom prst="rect">
            <a:avLst/>
          </a:prstGeom>
          <a:effectLst>
            <a:glow rad="127000">
              <a:schemeClr val="accent1">
                <a:alpha val="0"/>
              </a:schemeClr>
            </a:glow>
            <a:outerShdw blurRad="50800" dist="50800" dir="5400000" sx="99000" sy="99000" algn="ctr" rotWithShape="0">
              <a:srgbClr val="000000">
                <a:alpha val="0"/>
              </a:srgbClr>
            </a:outerShdw>
            <a:reflection stA="97000" endPos="0" dist="50800" dir="5400000" sy="-100000" algn="bl" rotWithShape="0"/>
          </a:effectLst>
        </p:spPr>
      </p:pic>
      <p:pic>
        <p:nvPicPr>
          <p:cNvPr id="6" name="Рисунок 5"/>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3257043"/>
            <a:ext cx="7559675" cy="1069785"/>
          </a:xfrm>
          <a:prstGeom prst="rect">
            <a:avLst/>
          </a:prstGeom>
          <a:ln>
            <a:noFill/>
            <a:prstDash val="lgDash"/>
          </a:ln>
        </p:spPr>
      </p:pic>
      <p:pic>
        <p:nvPicPr>
          <p:cNvPr id="10" name="Рисунок 9"/>
          <p:cNvPicPr>
            <a:picLocks noChangeAspect="1"/>
          </p:cNvPicPr>
          <p:nvPr/>
        </p:nvPicPr>
        <p:blipFill>
          <a:blip r:embed="rId5"/>
          <a:stretch>
            <a:fillRect/>
          </a:stretch>
        </p:blipFill>
        <p:spPr>
          <a:xfrm>
            <a:off x="2061031" y="156237"/>
            <a:ext cx="5261565" cy="768091"/>
          </a:xfrm>
          <a:prstGeom prst="rect">
            <a:avLst/>
          </a:prstGeom>
        </p:spPr>
      </p:pic>
      <p:sp>
        <p:nvSpPr>
          <p:cNvPr id="3" name="TextBox 2"/>
          <p:cNvSpPr txBox="1"/>
          <p:nvPr/>
        </p:nvSpPr>
        <p:spPr>
          <a:xfrm>
            <a:off x="2061031" y="311192"/>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Образование</a:t>
            </a:r>
          </a:p>
        </p:txBody>
      </p:sp>
      <p:sp>
        <p:nvSpPr>
          <p:cNvPr id="4" name="TextBox 3"/>
          <p:cNvSpPr txBox="1"/>
          <p:nvPr/>
        </p:nvSpPr>
        <p:spPr>
          <a:xfrm>
            <a:off x="7103626"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25</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9" name="TextBox 28"/>
          <p:cNvSpPr txBox="1"/>
          <p:nvPr/>
        </p:nvSpPr>
        <p:spPr>
          <a:xfrm>
            <a:off x="474031" y="3230487"/>
            <a:ext cx="1718740" cy="646331"/>
          </a:xfrm>
          <a:prstGeom prst="rect">
            <a:avLst/>
          </a:prstGeom>
          <a:noFill/>
        </p:spPr>
        <p:txBody>
          <a:bodyPr wrap="none" rtlCol="0">
            <a:spAutoFit/>
          </a:bodyPr>
          <a:lstStyle/>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Общее </a:t>
            </a:r>
          </a:p>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образование</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0" name="TextBox 29"/>
          <p:cNvSpPr txBox="1"/>
          <p:nvPr/>
        </p:nvSpPr>
        <p:spPr>
          <a:xfrm>
            <a:off x="2667697" y="3553652"/>
            <a:ext cx="1984349" cy="369332"/>
          </a:xfrm>
          <a:prstGeom prst="rect">
            <a:avLst/>
          </a:prstGeom>
          <a:noFill/>
        </p:spPr>
        <p:txBody>
          <a:bodyPr wrap="square" rtlCol="0">
            <a:spAutoFit/>
          </a:bodyPr>
          <a:lstStyle/>
          <a:p>
            <a:r>
              <a:rPr lang="ru-RU"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2</a:t>
            </a:r>
            <a:r>
              <a:rPr lang="ru-RU" sz="16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 </a:t>
            </a:r>
            <a:r>
              <a:rPr lang="ru-RU" sz="16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средних школы</a:t>
            </a:r>
          </a:p>
        </p:txBody>
      </p:sp>
      <p:pic>
        <p:nvPicPr>
          <p:cNvPr id="36" name="Рисунок 35"/>
          <p:cNvPicPr>
            <a:picLocks noChangeAspect="1"/>
          </p:cNvPicPr>
          <p:nvPr/>
        </p:nvPicPr>
        <p:blipFill>
          <a:blip r:embed="rId6">
            <a:duotone>
              <a:prstClr val="black"/>
              <a:srgbClr val="D1FFFF">
                <a:tint val="45000"/>
                <a:satMod val="400000"/>
              </a:srgb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4507997"/>
            <a:ext cx="7040352" cy="821299"/>
          </a:xfrm>
          <a:prstGeom prst="rect">
            <a:avLst/>
          </a:prstGeom>
        </p:spPr>
      </p:pic>
      <p:sp>
        <p:nvSpPr>
          <p:cNvPr id="37" name="TextBox 36"/>
          <p:cNvSpPr txBox="1"/>
          <p:nvPr/>
        </p:nvSpPr>
        <p:spPr>
          <a:xfrm>
            <a:off x="263340" y="4492158"/>
            <a:ext cx="2237472" cy="815608"/>
          </a:xfrm>
          <a:prstGeom prst="rect">
            <a:avLst/>
          </a:prstGeom>
          <a:noFill/>
        </p:spPr>
        <p:txBody>
          <a:bodyPr wrap="none" rtlCol="0">
            <a:spAutoFit/>
          </a:bodyPr>
          <a:lstStyle/>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Дополнительное </a:t>
            </a:r>
          </a:p>
          <a:p>
            <a:pPr algn="ctr"/>
            <a:r>
              <a:rPr lang="ru-RU"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a:t>
            </a: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бразование</a:t>
            </a:r>
          </a:p>
          <a:p>
            <a:pPr algn="ct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5" name="TextBox 44"/>
          <p:cNvSpPr txBox="1"/>
          <p:nvPr/>
        </p:nvSpPr>
        <p:spPr>
          <a:xfrm>
            <a:off x="424024" y="5652501"/>
            <a:ext cx="1614866" cy="892552"/>
          </a:xfrm>
          <a:prstGeom prst="rect">
            <a:avLst/>
          </a:prstGeom>
          <a:noFill/>
        </p:spPr>
        <p:txBody>
          <a:bodyPr wrap="none" rtlCol="0">
            <a:spAutoFit/>
          </a:bodyPr>
          <a:lstStyle/>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Дошкольное</a:t>
            </a:r>
          </a:p>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Образование</a:t>
            </a:r>
          </a:p>
          <a:p>
            <a:pPr algn="ctr"/>
            <a:r>
              <a:rPr lang="ru-RU" sz="1600" dirty="0" smtClean="0">
                <a:solidFill>
                  <a:schemeClr val="accent5">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68 чел</a:t>
            </a:r>
            <a:r>
              <a:rPr lang="ru-RU" sz="1600" dirty="0" smtClean="0">
                <a:solidFill>
                  <a:schemeClr val="accent5">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a:t>
            </a:r>
            <a:endParaRPr lang="ru-RU" sz="1600" dirty="0">
              <a:solidFill>
                <a:schemeClr val="accent5">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4" name="Рисунок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9579" y="1072119"/>
            <a:ext cx="1503758" cy="1501632"/>
          </a:xfrm>
          <a:prstGeom prst="rect">
            <a:avLst/>
          </a:prstGeom>
        </p:spPr>
      </p:pic>
      <p:pic>
        <p:nvPicPr>
          <p:cNvPr id="56" name="Рисунок 5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41263" y="1070330"/>
            <a:ext cx="1518609" cy="1516461"/>
          </a:xfrm>
          <a:prstGeom prst="rect">
            <a:avLst/>
          </a:prstGeom>
        </p:spPr>
      </p:pic>
      <p:pic>
        <p:nvPicPr>
          <p:cNvPr id="57" name="Рисунок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17798" y="1088035"/>
            <a:ext cx="1503758" cy="1501632"/>
          </a:xfrm>
          <a:prstGeom prst="rect">
            <a:avLst/>
          </a:prstGeom>
        </p:spPr>
      </p:pic>
      <p:pic>
        <p:nvPicPr>
          <p:cNvPr id="58" name="Рисунок 5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74274" y="1088035"/>
            <a:ext cx="1518609" cy="1516461"/>
          </a:xfrm>
          <a:prstGeom prst="rect">
            <a:avLst/>
          </a:prstGeom>
        </p:spPr>
      </p:pic>
      <p:sp>
        <p:nvSpPr>
          <p:cNvPr id="59" name="TextBox 58"/>
          <p:cNvSpPr txBox="1"/>
          <p:nvPr/>
        </p:nvSpPr>
        <p:spPr>
          <a:xfrm>
            <a:off x="269998" y="3796139"/>
            <a:ext cx="2167085" cy="461665"/>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Численность школьников</a:t>
            </a:r>
          </a:p>
          <a:p>
            <a:pPr algn="ctr"/>
            <a:r>
              <a:rPr lang="ru-RU" sz="1200" b="1" dirty="0" smtClean="0">
                <a:latin typeface="Open Sans" panose="020B0606030504020204" pitchFamily="34" charset="0"/>
                <a:ea typeface="Open Sans" panose="020B0606030504020204" pitchFamily="34" charset="0"/>
                <a:cs typeface="Open Sans" panose="020B0606030504020204" pitchFamily="34" charset="0"/>
              </a:rPr>
              <a:t>356</a:t>
            </a:r>
            <a:r>
              <a:rPr lang="ru-RU" sz="1200" dirty="0" smtClean="0">
                <a:latin typeface="Open Sans" panose="020B0606030504020204" pitchFamily="34" charset="0"/>
                <a:ea typeface="Open Sans" panose="020B0606030504020204" pitchFamily="34" charset="0"/>
                <a:cs typeface="Open Sans" panose="020B0606030504020204" pitchFamily="34" charset="0"/>
              </a:rPr>
              <a:t> чел</a:t>
            </a:r>
            <a:r>
              <a:rPr lang="ru-RU" sz="1200" dirty="0" smtClean="0">
                <a:latin typeface="Open Sans" panose="020B0606030504020204" pitchFamily="34" charset="0"/>
                <a:ea typeface="Open Sans" panose="020B0606030504020204" pitchFamily="34" charset="0"/>
                <a:cs typeface="Open Sans" panose="020B0606030504020204" pitchFamily="34" charset="0"/>
              </a:rPr>
              <a:t>.</a:t>
            </a:r>
            <a:endParaRPr lang="ru-RU"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p:cNvSpPr txBox="1"/>
          <p:nvPr/>
        </p:nvSpPr>
        <p:spPr>
          <a:xfrm>
            <a:off x="2533436" y="1489742"/>
            <a:ext cx="595035" cy="769441"/>
          </a:xfrm>
          <a:prstGeom prst="rect">
            <a:avLst/>
          </a:prstGeom>
          <a:noFill/>
        </p:spPr>
        <p:txBody>
          <a:bodyPr wrap="none" rtlCol="0">
            <a:spAutoFit/>
          </a:bodyPr>
          <a:lstStyle/>
          <a:p>
            <a:r>
              <a:rPr lang="ru-RU" sz="4400" b="1"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4400" b="1"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0</a:t>
            </a:r>
            <a:endParaRPr lang="ru-RU" sz="4400" b="1"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1" name="TextBox 40"/>
          <p:cNvSpPr txBox="1"/>
          <p:nvPr/>
        </p:nvSpPr>
        <p:spPr>
          <a:xfrm>
            <a:off x="4359260" y="1431728"/>
            <a:ext cx="399468" cy="769441"/>
          </a:xfrm>
          <a:prstGeom prst="rect">
            <a:avLst/>
          </a:prstGeom>
          <a:noFill/>
        </p:spPr>
        <p:txBody>
          <a:bodyPr wrap="none" rtlCol="0">
            <a:spAutoFit/>
          </a:bodyPr>
          <a:lstStyle/>
          <a:p>
            <a:r>
              <a:rPr lang="ru-RU" sz="4400" b="1" dirty="0" smtClean="0">
                <a:solidFill>
                  <a:srgbClr val="59C0D5"/>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a:t>
            </a:r>
            <a:endParaRPr lang="ru-RU" sz="4400" b="1" dirty="0">
              <a:solidFill>
                <a:srgbClr val="59C0D5"/>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2" name="TextBox 41"/>
          <p:cNvSpPr txBox="1"/>
          <p:nvPr/>
        </p:nvSpPr>
        <p:spPr>
          <a:xfrm>
            <a:off x="6006367" y="1433725"/>
            <a:ext cx="487634" cy="769441"/>
          </a:xfrm>
          <a:prstGeom prst="rect">
            <a:avLst/>
          </a:prstGeom>
          <a:noFill/>
        </p:spPr>
        <p:txBody>
          <a:bodyPr wrap="none" rtlCol="0">
            <a:spAutoFit/>
          </a:bodyPr>
          <a:lstStyle/>
          <a:p>
            <a:r>
              <a:rPr lang="ru-RU" sz="4400" b="1"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2</a:t>
            </a:r>
          </a:p>
        </p:txBody>
      </p:sp>
      <p:sp>
        <p:nvSpPr>
          <p:cNvPr id="43" name="TextBox 42"/>
          <p:cNvSpPr txBox="1"/>
          <p:nvPr/>
        </p:nvSpPr>
        <p:spPr>
          <a:xfrm>
            <a:off x="783618" y="1431729"/>
            <a:ext cx="702436" cy="769441"/>
          </a:xfrm>
          <a:prstGeom prst="rect">
            <a:avLst/>
          </a:prstGeom>
          <a:noFill/>
        </p:spPr>
        <p:txBody>
          <a:bodyPr wrap="none" rtlCol="0">
            <a:spAutoFit/>
          </a:bodyPr>
          <a:lstStyle/>
          <a:p>
            <a:r>
              <a:rPr lang="ru-RU" sz="4400" b="1" dirty="0" smtClean="0">
                <a:solidFill>
                  <a:srgbClr val="43E3EB"/>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4400" b="1" dirty="0">
                <a:solidFill>
                  <a:srgbClr val="43E3EB"/>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2</a:t>
            </a:r>
            <a:endParaRPr lang="ru-RU" sz="4400" b="1" dirty="0">
              <a:solidFill>
                <a:srgbClr val="43E3EB"/>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1" name="Прямоугольник 10"/>
          <p:cNvSpPr/>
          <p:nvPr/>
        </p:nvSpPr>
        <p:spPr>
          <a:xfrm>
            <a:off x="2864453" y="4733762"/>
            <a:ext cx="5187776" cy="332399"/>
          </a:xfrm>
          <a:prstGeom prst="rect">
            <a:avLst/>
          </a:prstGeom>
        </p:spPr>
        <p:txBody>
          <a:bodyPr wrap="square">
            <a:spAutoFit/>
          </a:bodyPr>
          <a:lstStyle/>
          <a:p>
            <a:pPr>
              <a:lnSpc>
                <a:spcPct val="130000"/>
              </a:lnSpc>
            </a:pPr>
            <a:r>
              <a:rPr lang="ru-RU" sz="1200" dirty="0" smtClean="0">
                <a:latin typeface="Open Sans" panose="020B0606030504020204" pitchFamily="34" charset="0"/>
                <a:ea typeface="Open Sans" panose="020B0606030504020204" pitchFamily="34" charset="0"/>
                <a:cs typeface="Open Sans" panose="020B0606030504020204" pitchFamily="34" charset="0"/>
              </a:rPr>
              <a:t> </a:t>
            </a:r>
            <a:r>
              <a:rPr lang="ru-RU" sz="12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МОУ ДОД Ершичский детский дом творчества</a:t>
            </a:r>
            <a:endParaRPr lang="ru-RU" sz="1200"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 name="TextBox 49"/>
          <p:cNvSpPr txBox="1"/>
          <p:nvPr/>
        </p:nvSpPr>
        <p:spPr>
          <a:xfrm>
            <a:off x="2858005" y="5726368"/>
            <a:ext cx="3375573" cy="572464"/>
          </a:xfrm>
          <a:prstGeom prst="rect">
            <a:avLst/>
          </a:prstGeom>
          <a:noFill/>
        </p:spPr>
        <p:txBody>
          <a:bodyPr wrap="square" rtlCol="0">
            <a:spAutoFit/>
          </a:bodyPr>
          <a:lstStyle/>
          <a:p>
            <a:pPr>
              <a:lnSpc>
                <a:spcPct val="130000"/>
              </a:lnSpc>
            </a:pPr>
            <a:r>
              <a:rPr lang="ru-RU" sz="1200" dirty="0">
                <a:solidFill>
                  <a:srgbClr val="245776"/>
                </a:solidFill>
                <a:latin typeface="Open Sans" panose="020B0606030504020204" pitchFamily="34" charset="0"/>
                <a:ea typeface="Open Sans" panose="020B0606030504020204" pitchFamily="34" charset="0"/>
                <a:cs typeface="Open Sans" panose="020B0606030504020204" pitchFamily="34" charset="0"/>
              </a:rPr>
              <a:t>Детский </a:t>
            </a:r>
            <a:r>
              <a:rPr lang="ru-RU" sz="12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сад «Солнышко» с. Ершичи</a:t>
            </a:r>
            <a:endParaRPr lang="ru-RU" sz="1200"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ru-RU" sz="12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Дошкольная группа «Светлячок» с. Ворга</a:t>
            </a:r>
            <a:endParaRPr lang="ru-RU" sz="1200"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TextBox 30"/>
          <p:cNvSpPr txBox="1"/>
          <p:nvPr/>
        </p:nvSpPr>
        <p:spPr>
          <a:xfrm>
            <a:off x="474031" y="2564427"/>
            <a:ext cx="1470922" cy="600164"/>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Муниципальные </a:t>
            </a:r>
          </a:p>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образовательных </a:t>
            </a:r>
          </a:p>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учреждений</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 name="TextBox 31"/>
          <p:cNvSpPr txBox="1"/>
          <p:nvPr/>
        </p:nvSpPr>
        <p:spPr>
          <a:xfrm>
            <a:off x="3829846" y="2606489"/>
            <a:ext cx="1458296" cy="600164"/>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Учреждения дошкольного образования</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3" name="TextBox 32"/>
          <p:cNvSpPr txBox="1"/>
          <p:nvPr/>
        </p:nvSpPr>
        <p:spPr>
          <a:xfrm>
            <a:off x="2259068" y="2586791"/>
            <a:ext cx="1210771" cy="600164"/>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Учреждения общего образования</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4" name="TextBox 33"/>
          <p:cNvSpPr txBox="1"/>
          <p:nvPr/>
        </p:nvSpPr>
        <p:spPr>
          <a:xfrm>
            <a:off x="5269021" y="2586791"/>
            <a:ext cx="2053575" cy="600164"/>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Учреждения дополнительного образования</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6" name="TextBox 45"/>
          <p:cNvSpPr txBox="1"/>
          <p:nvPr/>
        </p:nvSpPr>
        <p:spPr>
          <a:xfrm>
            <a:off x="764874" y="167925"/>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7" name="Рисунок 4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35" name="TextBox 43"/>
          <p:cNvSpPr txBox="1"/>
          <p:nvPr/>
        </p:nvSpPr>
        <p:spPr>
          <a:xfrm>
            <a:off x="276182" y="5006581"/>
            <a:ext cx="2211788"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Обучаются </a:t>
            </a:r>
            <a:r>
              <a:rPr lang="ru-RU" sz="16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306  </a:t>
            </a:r>
            <a:r>
              <a:rPr lang="ru-RU" sz="1200" dirty="0" smtClean="0">
                <a:latin typeface="Open Sans" panose="020B0606030504020204" pitchFamily="34" charset="0"/>
                <a:ea typeface="Open Sans" panose="020B0606030504020204" pitchFamily="34" charset="0"/>
                <a:cs typeface="Open Sans" panose="020B0606030504020204" pitchFamily="34" charset="0"/>
              </a:rPr>
              <a:t>чел.</a:t>
            </a:r>
            <a:endParaRPr lang="ru-RU"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39" name="Прямоугольник 38"/>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39148251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2061031" y="156237"/>
            <a:ext cx="5498644" cy="768091"/>
          </a:xfrm>
          <a:prstGeom prst="rect">
            <a:avLst/>
          </a:prstGeom>
        </p:spPr>
      </p:pic>
      <p:sp>
        <p:nvSpPr>
          <p:cNvPr id="3" name="TextBox 2"/>
          <p:cNvSpPr txBox="1"/>
          <p:nvPr/>
        </p:nvSpPr>
        <p:spPr>
          <a:xfrm>
            <a:off x="2061031" y="311950"/>
            <a:ext cx="5388908"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Здравоохранение</a:t>
            </a:r>
          </a:p>
        </p:txBody>
      </p:sp>
      <p:sp>
        <p:nvSpPr>
          <p:cNvPr id="4" name="TextBox 3"/>
          <p:cNvSpPr txBox="1"/>
          <p:nvPr/>
        </p:nvSpPr>
        <p:spPr>
          <a:xfrm>
            <a:off x="7121735"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26</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412085235"/>
              </p:ext>
            </p:extLst>
          </p:nvPr>
        </p:nvGraphicFramePr>
        <p:xfrm>
          <a:off x="220759" y="1229814"/>
          <a:ext cx="3680544" cy="1863720"/>
        </p:xfrm>
        <a:graphic>
          <a:graphicData uri="http://schemas.openxmlformats.org/drawingml/2006/table">
            <a:tbl>
              <a:tblPr firstRow="1" bandRow="1">
                <a:tableStyleId>{5C22544A-7EE6-4342-B048-85BDC9FD1C3A}</a:tableStyleId>
              </a:tblPr>
              <a:tblGrid>
                <a:gridCol w="2970380">
                  <a:extLst>
                    <a:ext uri="{9D8B030D-6E8A-4147-A177-3AD203B41FA5}">
                      <a16:colId xmlns:a16="http://schemas.microsoft.com/office/drawing/2014/main" xmlns="" val="2891352032"/>
                    </a:ext>
                  </a:extLst>
                </a:gridCol>
                <a:gridCol w="710164">
                  <a:extLst>
                    <a:ext uri="{9D8B030D-6E8A-4147-A177-3AD203B41FA5}">
                      <a16:colId xmlns:a16="http://schemas.microsoft.com/office/drawing/2014/main" xmlns="" val="264918717"/>
                    </a:ext>
                  </a:extLst>
                </a:gridCol>
              </a:tblGrid>
              <a:tr h="358765">
                <a:tc gridSpan="2">
                  <a:txBody>
                    <a:bodyPr/>
                    <a:lstStyle/>
                    <a:p>
                      <a:pPr algn="ctr"/>
                      <a:r>
                        <a:rPr lang="ru-RU" cap="all" baseline="0" dirty="0" smtClean="0">
                          <a:latin typeface="Open Sans" panose="020B0606030504020204" pitchFamily="34" charset="0"/>
                          <a:ea typeface="Open Sans" panose="020B0606030504020204" pitchFamily="34" charset="0"/>
                          <a:cs typeface="Open Sans" panose="020B0606030504020204" pitchFamily="34" charset="0"/>
                        </a:rPr>
                        <a:t>Сеть медицинских учреждений</a:t>
                      </a:r>
                      <a:endParaRPr lang="ru-RU" cap="all" baseline="0" dirty="0">
                        <a:latin typeface="Open Sans" panose="020B0606030504020204" pitchFamily="34" charset="0"/>
                        <a:ea typeface="Open Sans" panose="020B0606030504020204" pitchFamily="34" charset="0"/>
                        <a:cs typeface="Open Sans" panose="020B0606030504020204" pitchFamily="34" charset="0"/>
                      </a:endParaRPr>
                    </a:p>
                  </a:txBody>
                  <a:tcPr anchor="ctr">
                    <a:solidFill>
                      <a:srgbClr val="59C0D5"/>
                    </a:solidFill>
                  </a:tcPr>
                </a:tc>
                <a:tc hMerge="1">
                  <a:txBody>
                    <a:bodyPr/>
                    <a:lstStyle/>
                    <a:p>
                      <a:endParaRPr lang="ru-RU" dirty="0"/>
                    </a:p>
                  </a:txBody>
                  <a:tcPr/>
                </a:tc>
                <a:extLst>
                  <a:ext uri="{0D108BD9-81ED-4DB2-BD59-A6C34878D82A}">
                    <a16:rowId xmlns:a16="http://schemas.microsoft.com/office/drawing/2014/main" xmlns="" val="235983299"/>
                  </a:ext>
                </a:extLst>
              </a:tr>
              <a:tr h="312468">
                <a:tc>
                  <a:txBody>
                    <a:bodyPr/>
                    <a:lstStyle/>
                    <a:p>
                      <a:r>
                        <a:rPr lang="ru-RU" sz="1200" baseline="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ЦРБ</a:t>
                      </a:r>
                      <a:endParaRPr lang="ru-RU" sz="12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ctr"/>
                      <a:r>
                        <a:rPr lang="ru-RU" sz="1600" dirty="0" smtClean="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rPr>
                        <a:t>1</a:t>
                      </a:r>
                      <a:endParaRPr lang="ru-RU" sz="1600" dirty="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extLst>
                  <a:ext uri="{0D108BD9-81ED-4DB2-BD59-A6C34878D82A}">
                    <a16:rowId xmlns:a16="http://schemas.microsoft.com/office/drawing/2014/main" xmlns="" val="1922429711"/>
                  </a:ext>
                </a:extLst>
              </a:tr>
              <a:tr h="329715">
                <a:tc>
                  <a:txBody>
                    <a:bodyPr/>
                    <a:lstStyle/>
                    <a:p>
                      <a:r>
                        <a:rPr lang="ru-RU" sz="12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ФАП</a:t>
                      </a:r>
                      <a:endParaRPr lang="ru-RU" sz="12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ctr"/>
                      <a:r>
                        <a:rPr lang="ru-RU" sz="1600" dirty="0" smtClean="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rPr>
                        <a:t>12</a:t>
                      </a:r>
                      <a:endParaRPr lang="ru-RU" sz="1600" dirty="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extLst>
                  <a:ext uri="{0D108BD9-81ED-4DB2-BD59-A6C34878D82A}">
                    <a16:rowId xmlns:a16="http://schemas.microsoft.com/office/drawing/2014/main" xmlns="" val="3815169501"/>
                  </a:ext>
                </a:extLst>
              </a:tr>
              <a:tr h="365223">
                <a:tc>
                  <a:txBody>
                    <a:bodyPr/>
                    <a:lstStyle/>
                    <a:p>
                      <a:r>
                        <a:rPr lang="ru-RU" sz="12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Поликлиника</a:t>
                      </a:r>
                      <a:endParaRPr lang="ru-RU" sz="12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ctr"/>
                      <a:r>
                        <a:rPr lang="ru-RU" sz="1600" dirty="0" smtClean="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rPr>
                        <a:t>1</a:t>
                      </a:r>
                      <a:endParaRPr lang="ru-RU" sz="1600" dirty="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extLst>
                  <a:ext uri="{0D108BD9-81ED-4DB2-BD59-A6C34878D82A}">
                    <a16:rowId xmlns:a16="http://schemas.microsoft.com/office/drawing/2014/main" xmlns="" val="2691556949"/>
                  </a:ext>
                </a:extLst>
              </a:tr>
              <a:tr h="469172">
                <a:tc>
                  <a:txBody>
                    <a:bodyPr/>
                    <a:lstStyle/>
                    <a:p>
                      <a:r>
                        <a:rPr lang="ru-RU" sz="12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Отделение</a:t>
                      </a:r>
                      <a:r>
                        <a:rPr lang="ru-RU" sz="1200" baseline="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 скорой мед. помощи</a:t>
                      </a:r>
                      <a:endParaRPr lang="ru-RU" sz="12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ctr"/>
                      <a:r>
                        <a:rPr lang="ru-RU" sz="1600" dirty="0" smtClean="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rPr>
                        <a:t>1</a:t>
                      </a:r>
                      <a:endParaRPr lang="ru-RU" sz="1600" dirty="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extLst>
                  <a:ext uri="{0D108BD9-81ED-4DB2-BD59-A6C34878D82A}">
                    <a16:rowId xmlns:a16="http://schemas.microsoft.com/office/drawing/2014/main" xmlns="" val="107906224"/>
                  </a:ext>
                </a:extLst>
              </a:tr>
            </a:tbl>
          </a:graphicData>
        </a:graphic>
      </p:graphicFrame>
      <p:pic>
        <p:nvPicPr>
          <p:cNvPr id="11" name="Picture 2" descr="http://misanec.ru/wp-content/uploads/2016/01/What-we-do-health-18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4911" y="1126962"/>
            <a:ext cx="3225270" cy="2064565"/>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72932" y="5098730"/>
            <a:ext cx="1480646" cy="1480646"/>
          </a:xfrm>
          <a:prstGeom prst="rect">
            <a:avLst/>
          </a:prstGeom>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97635" y="3525714"/>
            <a:ext cx="1390357" cy="1390357"/>
          </a:xfrm>
          <a:prstGeom prst="rect">
            <a:avLst/>
          </a:prstGeom>
        </p:spPr>
      </p:pic>
      <p:pic>
        <p:nvPicPr>
          <p:cNvPr id="12" name="Рисунок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9773" y="3560039"/>
            <a:ext cx="1340583" cy="1340583"/>
          </a:xfrm>
          <a:prstGeom prst="rect">
            <a:avLst/>
          </a:prstGeom>
        </p:spPr>
      </p:pic>
      <p:sp>
        <p:nvSpPr>
          <p:cNvPr id="16" name="TextBox 15"/>
          <p:cNvSpPr txBox="1"/>
          <p:nvPr/>
        </p:nvSpPr>
        <p:spPr>
          <a:xfrm>
            <a:off x="2073913" y="4002612"/>
            <a:ext cx="1104790" cy="461665"/>
          </a:xfrm>
          <a:prstGeom prst="rect">
            <a:avLst/>
          </a:prstGeom>
          <a:noFill/>
        </p:spPr>
        <p:txBody>
          <a:bodyPr wrap="none" rtlCol="0">
            <a:spAutoFit/>
          </a:bodyPr>
          <a:lstStyle/>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Количество</a:t>
            </a:r>
          </a:p>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коек</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7" name="TextBox 16"/>
          <p:cNvSpPr txBox="1"/>
          <p:nvPr/>
        </p:nvSpPr>
        <p:spPr>
          <a:xfrm>
            <a:off x="5804652" y="3917727"/>
            <a:ext cx="1317083" cy="646331"/>
          </a:xfrm>
          <a:prstGeom prst="rect">
            <a:avLst/>
          </a:prstGeom>
          <a:noFill/>
        </p:spPr>
        <p:txBody>
          <a:bodyPr wrap="square" rtlCol="0">
            <a:spAutoFit/>
          </a:bodyPr>
          <a:lstStyle/>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Численность</a:t>
            </a:r>
          </a:p>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врачей в</a:t>
            </a:r>
          </a:p>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районе</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8" name="TextBox 17"/>
          <p:cNvSpPr txBox="1"/>
          <p:nvPr/>
        </p:nvSpPr>
        <p:spPr>
          <a:xfrm>
            <a:off x="3255418" y="5419571"/>
            <a:ext cx="1478290" cy="830997"/>
          </a:xfrm>
          <a:prstGeom prst="rect">
            <a:avLst/>
          </a:prstGeom>
          <a:noFill/>
        </p:spPr>
        <p:txBody>
          <a:bodyPr wrap="none" rtlCol="0">
            <a:spAutoFit/>
          </a:bodyPr>
          <a:lstStyle/>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Обеспеченность</a:t>
            </a:r>
          </a:p>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медицинскими</a:t>
            </a:r>
          </a:p>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работниками</a:t>
            </a:r>
          </a:p>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(на 10 тыс. чел.) </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5" name="Рисунок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9999" y="3560039"/>
            <a:ext cx="1390357" cy="1390357"/>
          </a:xfrm>
          <a:prstGeom prst="rect">
            <a:avLst/>
          </a:prstGeom>
        </p:spPr>
      </p:pic>
      <p:sp>
        <p:nvSpPr>
          <p:cNvPr id="21" name="TextBox 20"/>
          <p:cNvSpPr txBox="1"/>
          <p:nvPr/>
        </p:nvSpPr>
        <p:spPr>
          <a:xfrm>
            <a:off x="914335" y="3863863"/>
            <a:ext cx="811457" cy="646331"/>
          </a:xfrm>
          <a:prstGeom prst="rect">
            <a:avLst/>
          </a:prstGeom>
          <a:noFill/>
        </p:spPr>
        <p:txBody>
          <a:bodyPr wrap="square" rtlCol="0">
            <a:spAutoFit/>
          </a:bodyPr>
          <a:lstStyle/>
          <a:p>
            <a:pPr algn="ctr"/>
            <a:r>
              <a:rPr lang="ru-RU" sz="3600" b="1" dirty="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1</a:t>
            </a:r>
            <a:r>
              <a:rPr lang="ru-RU" sz="3600" b="1" dirty="0" smtClean="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5</a:t>
            </a:r>
            <a:endParaRPr lang="ru-RU" sz="3600" b="1" dirty="0" smtClean="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27" name="Рисунок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89637" y="3509195"/>
            <a:ext cx="1417227" cy="1417227"/>
          </a:xfrm>
          <a:prstGeom prst="rect">
            <a:avLst/>
          </a:prstGeom>
        </p:spPr>
      </p:pic>
      <p:sp>
        <p:nvSpPr>
          <p:cNvPr id="22" name="TextBox 21"/>
          <p:cNvSpPr txBox="1"/>
          <p:nvPr/>
        </p:nvSpPr>
        <p:spPr>
          <a:xfrm>
            <a:off x="4327727" y="3709976"/>
            <a:ext cx="1330171" cy="954107"/>
          </a:xfrm>
          <a:prstGeom prst="rect">
            <a:avLst/>
          </a:prstGeom>
          <a:noFill/>
        </p:spPr>
        <p:txBody>
          <a:bodyPr wrap="square" rtlCol="0">
            <a:spAutoFit/>
          </a:bodyPr>
          <a:lstStyle/>
          <a:p>
            <a:pPr algn="ctr"/>
            <a:r>
              <a:rPr lang="ru-RU" sz="3200" b="1" dirty="0" smtClean="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9</a:t>
            </a:r>
            <a:endParaRPr lang="ru-RU" sz="3200" b="1" dirty="0" smtClean="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ctr"/>
            <a:r>
              <a:rPr lang="ru-RU" sz="2000" dirty="0" smtClean="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чел</a:t>
            </a:r>
            <a:r>
              <a:rPr lang="ru-RU" sz="2400" dirty="0" smtClean="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t>
            </a:r>
            <a:endParaRPr lang="ru-RU" sz="2400" dirty="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29" name="Рисунок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35729" y="5067579"/>
            <a:ext cx="1522324" cy="1522324"/>
          </a:xfrm>
          <a:prstGeom prst="rect">
            <a:avLst/>
          </a:prstGeom>
        </p:spPr>
      </p:pic>
      <p:sp>
        <p:nvSpPr>
          <p:cNvPr id="23" name="TextBox 22"/>
          <p:cNvSpPr txBox="1"/>
          <p:nvPr/>
        </p:nvSpPr>
        <p:spPr>
          <a:xfrm>
            <a:off x="1990356" y="5288689"/>
            <a:ext cx="745703" cy="954107"/>
          </a:xfrm>
          <a:prstGeom prst="rect">
            <a:avLst/>
          </a:prstGeom>
          <a:noFill/>
        </p:spPr>
        <p:txBody>
          <a:bodyPr wrap="square" rtlCol="0">
            <a:spAutoFit/>
          </a:bodyPr>
          <a:lstStyle/>
          <a:p>
            <a:pPr algn="ctr"/>
            <a:r>
              <a:rPr lang="ru-RU" sz="3200" b="1" dirty="0" smtClean="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0,2</a:t>
            </a:r>
            <a:endParaRPr lang="ru-RU" sz="3200" b="1" dirty="0" smtClean="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ctr"/>
            <a:r>
              <a:rPr lang="ru-RU" sz="2000" dirty="0" smtClean="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чел</a:t>
            </a:r>
            <a:r>
              <a:rPr lang="ru-RU" sz="2400" dirty="0" smtClean="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t>
            </a:r>
            <a:endParaRPr lang="ru-RU" sz="2400" dirty="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p:cNvSpPr txBox="1"/>
          <p:nvPr/>
        </p:nvSpPr>
        <p:spPr>
          <a:xfrm>
            <a:off x="877675" y="167925"/>
            <a:ext cx="1183356"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муниципальный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34" name="Рисунок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pic>
        <p:nvPicPr>
          <p:cNvPr id="24" name="Рисунок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48177" y="5129998"/>
            <a:ext cx="1135404" cy="1326050"/>
          </a:xfrm>
          <a:prstGeom prst="rect">
            <a:avLst/>
          </a:prstGeom>
        </p:spPr>
      </p:pic>
      <p:sp>
        <p:nvSpPr>
          <p:cNvPr id="25" name="Прямоугольник 24"/>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31517448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878" y="1176948"/>
            <a:ext cx="1658624" cy="1656277"/>
          </a:xfrm>
          <a:prstGeom prst="rect">
            <a:avLst/>
          </a:prstGeom>
        </p:spPr>
      </p:pic>
      <p:pic>
        <p:nvPicPr>
          <p:cNvPr id="10" name="Рисунок 9"/>
          <p:cNvPicPr>
            <a:picLocks noChangeAspect="1"/>
          </p:cNvPicPr>
          <p:nvPr/>
        </p:nvPicPr>
        <p:blipFill>
          <a:blip r:embed="rId3"/>
          <a:stretch>
            <a:fillRect/>
          </a:stretch>
        </p:blipFill>
        <p:spPr>
          <a:xfrm>
            <a:off x="2061031" y="156237"/>
            <a:ext cx="5498644" cy="768091"/>
          </a:xfrm>
          <a:prstGeom prst="rect">
            <a:avLst/>
          </a:prstGeom>
        </p:spPr>
      </p:pic>
      <p:sp>
        <p:nvSpPr>
          <p:cNvPr id="3" name="TextBox 2"/>
          <p:cNvSpPr txBox="1"/>
          <p:nvPr/>
        </p:nvSpPr>
        <p:spPr>
          <a:xfrm>
            <a:off x="2061031" y="308774"/>
            <a:ext cx="5422335"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Спорт</a:t>
            </a:r>
            <a:endParaRPr lang="ru-RU" sz="28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 name="TextBox 3"/>
          <p:cNvSpPr txBox="1"/>
          <p:nvPr/>
        </p:nvSpPr>
        <p:spPr>
          <a:xfrm>
            <a:off x="7121735" y="7190343"/>
            <a:ext cx="41729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27</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152" y="4711895"/>
            <a:ext cx="1624075" cy="1621777"/>
          </a:xfrm>
          <a:prstGeom prst="rect">
            <a:avLst/>
          </a:prstGeom>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5490" y="2987114"/>
            <a:ext cx="1619513" cy="1617221"/>
          </a:xfrm>
          <a:prstGeom prst="rect">
            <a:avLst/>
          </a:prstGeom>
        </p:spPr>
      </p:pic>
      <p:sp>
        <p:nvSpPr>
          <p:cNvPr id="14" name="TextBox 13"/>
          <p:cNvSpPr txBox="1"/>
          <p:nvPr/>
        </p:nvSpPr>
        <p:spPr>
          <a:xfrm>
            <a:off x="3622891" y="2892077"/>
            <a:ext cx="3137782" cy="584775"/>
          </a:xfrm>
          <a:prstGeom prst="rect">
            <a:avLst/>
          </a:prstGeom>
          <a:noFill/>
        </p:spPr>
        <p:txBody>
          <a:bodyPr wrap="none" rtlCol="0">
            <a:spAutoFit/>
          </a:bodyPr>
          <a:lstStyle/>
          <a:p>
            <a:r>
              <a:rPr lang="ru-RU" sz="3200" b="1" dirty="0" smtClean="0">
                <a:solidFill>
                  <a:srgbClr val="32C45C"/>
                </a:solidFill>
                <a:latin typeface="Open Sans Semibold" panose="020B0706030804020204" pitchFamily="34" charset="0"/>
                <a:ea typeface="Open Sans Semibold" panose="020B0706030804020204" pitchFamily="34" charset="0"/>
                <a:cs typeface="Open Sans Semibold" panose="020B0706030804020204" pitchFamily="34" charset="0"/>
              </a:rPr>
              <a:t>47 </a:t>
            </a:r>
            <a:r>
              <a:rPr lang="ru-RU" dirty="0" smtClean="0">
                <a:latin typeface="Open Sans Semibold" panose="020B0706030804020204" pitchFamily="34" charset="0"/>
                <a:ea typeface="Open Sans Semibold" panose="020B0706030804020204" pitchFamily="34" charset="0"/>
                <a:cs typeface="Open Sans Semibold" panose="020B0706030804020204" pitchFamily="34" charset="0"/>
              </a:rPr>
              <a:t> </a:t>
            </a:r>
            <a:r>
              <a:rPr lang="ru-RU" b="1" dirty="0" smtClean="0">
                <a:latin typeface="Open Sans Semibold" panose="020B0706030804020204" pitchFamily="34" charset="0"/>
                <a:ea typeface="Open Sans Semibold" panose="020B0706030804020204" pitchFamily="34" charset="0"/>
                <a:cs typeface="Open Sans Semibold" panose="020B0706030804020204" pitchFamily="34" charset="0"/>
              </a:rPr>
              <a:t>спортивных объекта</a:t>
            </a:r>
            <a:endParaRPr lang="ru-RU" b="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Прямоугольник 14"/>
          <p:cNvSpPr/>
          <p:nvPr/>
        </p:nvSpPr>
        <p:spPr>
          <a:xfrm>
            <a:off x="3622892" y="3600198"/>
            <a:ext cx="2826479" cy="338554"/>
          </a:xfrm>
          <a:prstGeom prst="rect">
            <a:avLst/>
          </a:prstGeom>
        </p:spPr>
        <p:txBody>
          <a:bodyPr wrap="none">
            <a:spAutoFit/>
          </a:bodyPr>
          <a:lstStyle/>
          <a:p>
            <a:r>
              <a:rPr lang="ru-RU" sz="1600" dirty="0" smtClean="0">
                <a:latin typeface="Open Sans" panose="020B0606030504020204" pitchFamily="34" charset="0"/>
                <a:ea typeface="Open Sans" panose="020B0606030504020204" pitchFamily="34" charset="0"/>
                <a:cs typeface="Open Sans" panose="020B0606030504020204" pitchFamily="34" charset="0"/>
              </a:rPr>
              <a:t>Ершичский спортивный комплекс</a:t>
            </a:r>
            <a:endParaRPr lang="ru-RU"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19" name="Прямоугольник 18"/>
          <p:cNvSpPr/>
          <p:nvPr/>
        </p:nvSpPr>
        <p:spPr>
          <a:xfrm>
            <a:off x="3799499" y="2067037"/>
            <a:ext cx="2357312" cy="584775"/>
          </a:xfrm>
          <a:prstGeom prst="rect">
            <a:avLst/>
          </a:prstGeom>
        </p:spPr>
        <p:txBody>
          <a:bodyPr wrap="none">
            <a:spAutoFit/>
          </a:bodyPr>
          <a:lstStyle/>
          <a:p>
            <a:r>
              <a:rPr lang="ru-RU" sz="3200" dirty="0" smtClean="0">
                <a:solidFill>
                  <a:srgbClr val="32C45C"/>
                </a:solidFill>
                <a:latin typeface="Arial Black" panose="020B0A04020102020204" pitchFamily="34" charset="0"/>
                <a:ea typeface="Open Sans" panose="020B0606030504020204" pitchFamily="34" charset="0"/>
                <a:cs typeface="Open Sans" panose="020B0606030504020204" pitchFamily="34" charset="0"/>
              </a:rPr>
              <a:t>2774</a:t>
            </a:r>
            <a:r>
              <a:rPr lang="ru-RU" sz="3200" b="1" dirty="0" smtClean="0">
                <a:solidFill>
                  <a:srgbClr val="32C45C"/>
                </a:solidFill>
                <a:latin typeface="Open Sans" panose="020B0606030504020204" pitchFamily="34" charset="0"/>
                <a:ea typeface="Open Sans" panose="020B0606030504020204" pitchFamily="34" charset="0"/>
                <a:cs typeface="Open Sans" panose="020B0606030504020204" pitchFamily="34" charset="0"/>
              </a:rPr>
              <a:t> </a:t>
            </a:r>
            <a:r>
              <a:rPr lang="ru-RU" dirty="0" smtClean="0">
                <a:latin typeface="Open Sans" panose="020B0606030504020204" pitchFamily="34" charset="0"/>
                <a:ea typeface="Open Sans" panose="020B0606030504020204" pitchFamily="34" charset="0"/>
                <a:cs typeface="Open Sans" panose="020B0606030504020204" pitchFamily="34" charset="0"/>
              </a:rPr>
              <a:t>человека</a:t>
            </a:r>
            <a:endParaRPr lang="ru-RU" sz="2800" dirty="0">
              <a:solidFill>
                <a:srgbClr val="59C05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p:cNvSpPr txBox="1"/>
          <p:nvPr/>
        </p:nvSpPr>
        <p:spPr>
          <a:xfrm>
            <a:off x="2924389" y="1143707"/>
            <a:ext cx="3929283" cy="923330"/>
          </a:xfrm>
          <a:prstGeom prst="rect">
            <a:avLst/>
          </a:prstGeom>
          <a:noFill/>
        </p:spPr>
        <p:txBody>
          <a:bodyPr wrap="square" rtlCol="0">
            <a:spAutoFit/>
          </a:bodyPr>
          <a:lstStyle/>
          <a:p>
            <a:pPr algn="ctr"/>
            <a:r>
              <a:rPr lang="ru-RU" dirty="0" smtClean="0">
                <a:latin typeface="Open Sans Semibold" panose="020B0706030804020204" pitchFamily="34" charset="0"/>
                <a:ea typeface="Open Sans Semibold" panose="020B0706030804020204" pitchFamily="34" charset="0"/>
                <a:cs typeface="Open Sans Semibold" panose="020B0706030804020204" pitchFamily="34" charset="0"/>
              </a:rPr>
              <a:t>Численность населения, занимающаяся физкультурой и спортом</a:t>
            </a:r>
            <a:endParaRPr lang="ru-RU"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3" name="TextBox 22"/>
          <p:cNvSpPr txBox="1"/>
          <p:nvPr/>
        </p:nvSpPr>
        <p:spPr>
          <a:xfrm>
            <a:off x="3224309" y="4617148"/>
            <a:ext cx="3095778" cy="1077218"/>
          </a:xfrm>
          <a:prstGeom prst="rect">
            <a:avLst/>
          </a:prstGeom>
          <a:noFill/>
        </p:spPr>
        <p:txBody>
          <a:bodyPr wrap="square" rtlCol="0">
            <a:spAutoFit/>
          </a:bodyPr>
          <a:lstStyle/>
          <a:p>
            <a:pPr algn="ctr"/>
            <a:r>
              <a:rPr lang="ru-RU" dirty="0" smtClean="0">
                <a:latin typeface="Open Sans" panose="020B0606030504020204" pitchFamily="34" charset="0"/>
                <a:ea typeface="Open Sans" panose="020B0606030504020204" pitchFamily="34" charset="0"/>
                <a:cs typeface="Open Sans" panose="020B0606030504020204" pitchFamily="34" charset="0"/>
              </a:rPr>
              <a:t>В </a:t>
            </a:r>
            <a:r>
              <a:rPr lang="ru-RU" b="1" dirty="0" smtClean="0">
                <a:latin typeface="Open Sans" panose="020B0606030504020204" pitchFamily="34" charset="0"/>
                <a:ea typeface="Open Sans" panose="020B0606030504020204" pitchFamily="34" charset="0"/>
                <a:cs typeface="Open Sans" panose="020B0606030504020204" pitchFamily="34" charset="0"/>
              </a:rPr>
              <a:t>2025</a:t>
            </a:r>
            <a:r>
              <a:rPr lang="ru-RU" dirty="0" smtClean="0">
                <a:latin typeface="Open Sans" panose="020B0606030504020204" pitchFamily="34" charset="0"/>
                <a:ea typeface="Open Sans" panose="020B0606030504020204" pitchFamily="34" charset="0"/>
                <a:cs typeface="Open Sans" panose="020B0606030504020204" pitchFamily="34" charset="0"/>
              </a:rPr>
              <a:t> </a:t>
            </a:r>
            <a:r>
              <a:rPr lang="ru-RU" dirty="0" smtClean="0">
                <a:latin typeface="Open Sans" panose="020B0606030504020204" pitchFamily="34" charset="0"/>
                <a:ea typeface="Open Sans" panose="020B0606030504020204" pitchFamily="34" charset="0"/>
                <a:cs typeface="Open Sans" panose="020B0606030504020204" pitchFamily="34" charset="0"/>
              </a:rPr>
              <a:t>г. проведено</a:t>
            </a:r>
          </a:p>
          <a:p>
            <a:pPr algn="ctr"/>
            <a:r>
              <a:rPr lang="ru-RU" dirty="0">
                <a:latin typeface="Open Sans Semibold" panose="020B0706030804020204" pitchFamily="34" charset="0"/>
                <a:ea typeface="Open Sans Semibold" panose="020B0706030804020204" pitchFamily="34" charset="0"/>
                <a:cs typeface="Open Sans Semibold" panose="020B0706030804020204" pitchFamily="34" charset="0"/>
              </a:rPr>
              <a:t>б</a:t>
            </a:r>
            <a:r>
              <a:rPr lang="ru-RU" dirty="0" smtClean="0">
                <a:latin typeface="Open Sans Semibold" panose="020B0706030804020204" pitchFamily="34" charset="0"/>
                <a:ea typeface="Open Sans Semibold" panose="020B0706030804020204" pitchFamily="34" charset="0"/>
                <a:cs typeface="Open Sans Semibold" panose="020B0706030804020204" pitchFamily="34" charset="0"/>
              </a:rPr>
              <a:t>олее</a:t>
            </a:r>
            <a:r>
              <a:rPr lang="ru-RU" sz="2800" b="1" dirty="0" smtClean="0">
                <a:solidFill>
                  <a:srgbClr val="40B640"/>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2800" b="1" dirty="0" smtClean="0">
                <a:solidFill>
                  <a:srgbClr val="40B640"/>
                </a:solidFill>
                <a:latin typeface="Open Sans Semibold" panose="020B0706030804020204" pitchFamily="34" charset="0"/>
                <a:ea typeface="Open Sans Semibold" panose="020B0706030804020204" pitchFamily="34" charset="0"/>
                <a:cs typeface="Open Sans Semibold" panose="020B0706030804020204" pitchFamily="34" charset="0"/>
              </a:rPr>
              <a:t>45</a:t>
            </a:r>
            <a:r>
              <a:rPr lang="ru-RU" sz="2800" b="1" dirty="0" smtClean="0">
                <a:solidFill>
                  <a:srgbClr val="FF0000"/>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dirty="0" smtClean="0">
                <a:latin typeface="Open Sans Semibold" panose="020B0706030804020204" pitchFamily="34" charset="0"/>
                <a:ea typeface="Open Sans Semibold" panose="020B0706030804020204" pitchFamily="34" charset="0"/>
                <a:cs typeface="Open Sans Semibold" panose="020B0706030804020204" pitchFamily="34" charset="0"/>
              </a:rPr>
              <a:t>спортивно-массовых мероприятий</a:t>
            </a:r>
            <a:endParaRPr lang="ru-RU"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5" name="TextBox 24"/>
          <p:cNvSpPr txBox="1"/>
          <p:nvPr/>
        </p:nvSpPr>
        <p:spPr>
          <a:xfrm>
            <a:off x="764874" y="167925"/>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6" name="Рисунок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18" name="Прямоугольник 17"/>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12304731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rotWithShape="1">
          <a:blip r:embed="rId3">
            <a:extLst>
              <a:ext uri="{28A0092B-C50C-407E-A947-70E740481C1C}">
                <a14:useLocalDpi xmlns:a14="http://schemas.microsoft.com/office/drawing/2010/main" val="0"/>
              </a:ext>
            </a:extLst>
          </a:blip>
          <a:srcRect t="16970" b="5900"/>
          <a:stretch/>
        </p:blipFill>
        <p:spPr>
          <a:xfrm>
            <a:off x="1650547" y="1777663"/>
            <a:ext cx="3127936" cy="1455900"/>
          </a:xfrm>
          <a:prstGeom prst="roundRect">
            <a:avLst>
              <a:gd name="adj" fmla="val 8594"/>
            </a:avLst>
          </a:prstGeom>
          <a:solidFill>
            <a:srgbClr val="FFFFFF">
              <a:shade val="85000"/>
            </a:srgbClr>
          </a:solidFill>
          <a:ln w="38100">
            <a:solidFill>
              <a:srgbClr val="7CD9E0"/>
            </a:solidFill>
          </a:ln>
          <a:effectLst/>
        </p:spPr>
      </p:pic>
      <p:pic>
        <p:nvPicPr>
          <p:cNvPr id="10" name="Рисунок 9"/>
          <p:cNvPicPr>
            <a:picLocks noChangeAspect="1"/>
          </p:cNvPicPr>
          <p:nvPr/>
        </p:nvPicPr>
        <p:blipFill>
          <a:blip r:embed="rId4"/>
          <a:stretch>
            <a:fillRect/>
          </a:stretch>
        </p:blipFill>
        <p:spPr>
          <a:xfrm>
            <a:off x="2061031" y="156237"/>
            <a:ext cx="549864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Культура</a:t>
            </a:r>
          </a:p>
        </p:txBody>
      </p:sp>
      <p:sp>
        <p:nvSpPr>
          <p:cNvPr id="50" name="TextBox 49"/>
          <p:cNvSpPr txBox="1"/>
          <p:nvPr/>
        </p:nvSpPr>
        <p:spPr>
          <a:xfrm>
            <a:off x="7100644"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28</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673" y="5011481"/>
            <a:ext cx="1102533" cy="1102533"/>
          </a:xfrm>
          <a:prstGeom prst="rect">
            <a:avLst/>
          </a:prstGeom>
        </p:spPr>
      </p:pic>
      <p:pic>
        <p:nvPicPr>
          <p:cNvPr id="4" name="Рисунок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4606" y="1382365"/>
            <a:ext cx="1113303" cy="1113303"/>
          </a:xfrm>
          <a:prstGeom prst="rect">
            <a:avLst/>
          </a:prstGeom>
        </p:spPr>
      </p:pic>
      <p:sp>
        <p:nvSpPr>
          <p:cNvPr id="28" name="TextBox 27"/>
          <p:cNvSpPr txBox="1"/>
          <p:nvPr/>
        </p:nvSpPr>
        <p:spPr>
          <a:xfrm>
            <a:off x="188608" y="6147969"/>
            <a:ext cx="1378133" cy="338554"/>
          </a:xfrm>
          <a:prstGeom prst="rect">
            <a:avLst/>
          </a:prstGeom>
          <a:noFill/>
        </p:spPr>
        <p:txBody>
          <a:bodyPr wrap="none" rtlCol="0">
            <a:spAutoFit/>
          </a:bodyPr>
          <a:lstStyle/>
          <a:p>
            <a:pPr algn="ctr"/>
            <a:r>
              <a:rPr lang="ru-RU" sz="16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Библиотеки</a:t>
            </a:r>
            <a:endParaRPr lang="ru-RU" sz="16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TextBox 29"/>
          <p:cNvSpPr txBox="1"/>
          <p:nvPr/>
        </p:nvSpPr>
        <p:spPr>
          <a:xfrm>
            <a:off x="438762" y="2492936"/>
            <a:ext cx="878767" cy="338554"/>
          </a:xfrm>
          <a:prstGeom prst="rect">
            <a:avLst/>
          </a:prstGeom>
          <a:noFill/>
        </p:spPr>
        <p:txBody>
          <a:bodyPr wrap="none" rtlCol="0">
            <a:spAutoFit/>
          </a:bodyPr>
          <a:lstStyle/>
          <a:p>
            <a:r>
              <a:rPr lang="ru-RU" sz="16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Музеи</a:t>
            </a:r>
            <a:endParaRPr lang="ru-RU" sz="16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TextBox 31"/>
          <p:cNvSpPr txBox="1"/>
          <p:nvPr/>
        </p:nvSpPr>
        <p:spPr>
          <a:xfrm>
            <a:off x="552480" y="1554295"/>
            <a:ext cx="473206" cy="769441"/>
          </a:xfrm>
          <a:prstGeom prst="rect">
            <a:avLst/>
          </a:prstGeom>
          <a:noFill/>
        </p:spPr>
        <p:txBody>
          <a:bodyPr wrap="none" rtlCol="0">
            <a:spAutoFit/>
          </a:bodyPr>
          <a:lstStyle/>
          <a:p>
            <a:r>
              <a:rPr lang="ru-RU" sz="4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36" name="TextBox 35"/>
          <p:cNvSpPr txBox="1"/>
          <p:nvPr/>
        </p:nvSpPr>
        <p:spPr>
          <a:xfrm>
            <a:off x="590773" y="5178026"/>
            <a:ext cx="487634" cy="769441"/>
          </a:xfrm>
          <a:prstGeom prst="rect">
            <a:avLst/>
          </a:prstGeom>
          <a:noFill/>
        </p:spPr>
        <p:txBody>
          <a:bodyPr wrap="none" rtlCol="0">
            <a:spAutoFit/>
          </a:bodyPr>
          <a:lstStyle/>
          <a:p>
            <a:r>
              <a:rPr lang="en-US" sz="4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8</a:t>
            </a:r>
            <a:endParaRPr lang="ru-RU" sz="4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Рисунок 6"/>
          <p:cNvPicPr>
            <a:picLocks noChangeAspect="1"/>
          </p:cNvPicPr>
          <p:nvPr/>
        </p:nvPicPr>
        <p:blipFill rotWithShape="1">
          <a:blip r:embed="rId7">
            <a:extLst>
              <a:ext uri="{28A0092B-C50C-407E-A947-70E740481C1C}">
                <a14:useLocalDpi xmlns:a14="http://schemas.microsoft.com/office/drawing/2010/main" val="0"/>
              </a:ext>
            </a:extLst>
          </a:blip>
          <a:srcRect l="-835" t="8193" r="356" b="23741"/>
          <a:stretch/>
        </p:blipFill>
        <p:spPr>
          <a:xfrm>
            <a:off x="4085667" y="1110974"/>
            <a:ext cx="3382557" cy="1574531"/>
          </a:xfrm>
          <a:prstGeom prst="roundRect">
            <a:avLst>
              <a:gd name="adj" fmla="val 8594"/>
            </a:avLst>
          </a:prstGeom>
          <a:solidFill>
            <a:srgbClr val="FFFFFF">
              <a:shade val="85000"/>
            </a:srgbClr>
          </a:solidFill>
          <a:ln w="38100">
            <a:solidFill>
              <a:srgbClr val="7CD9E0"/>
            </a:solidFill>
          </a:ln>
          <a:effectLst/>
        </p:spPr>
      </p:pic>
      <p:sp>
        <p:nvSpPr>
          <p:cNvPr id="42" name="TextBox 41"/>
          <p:cNvSpPr txBox="1"/>
          <p:nvPr/>
        </p:nvSpPr>
        <p:spPr>
          <a:xfrm>
            <a:off x="789083" y="167925"/>
            <a:ext cx="1271948"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8" name="Рисунок 4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pic>
        <p:nvPicPr>
          <p:cNvPr id="61" name="Рисунок 60"/>
          <p:cNvPicPr>
            <a:picLocks noChangeAspect="1"/>
          </p:cNvPicPr>
          <p:nvPr/>
        </p:nvPicPr>
        <p:blipFill>
          <a:blip r:embed="rId9" cstate="print">
            <a:duotone>
              <a:prstClr val="black"/>
              <a:srgbClr val="76C981">
                <a:tint val="45000"/>
                <a:satMod val="400000"/>
              </a:srgbClr>
            </a:duotone>
            <a:extLst>
              <a:ext uri="{BEBA8EAE-BF5A-486C-A8C5-ECC9F3942E4B}">
                <a14:imgProps xmlns:a14="http://schemas.microsoft.com/office/drawing/2010/main">
                  <a14:imgLayer r:embed="rId10">
                    <a14:imgEffect>
                      <a14:colorTemperature colorTemp="47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469354" y="1463170"/>
            <a:ext cx="2616314" cy="501640"/>
          </a:xfrm>
          <a:prstGeom prst="rect">
            <a:avLst/>
          </a:prstGeom>
        </p:spPr>
      </p:pic>
      <p:sp>
        <p:nvSpPr>
          <p:cNvPr id="62" name="TextBox 61"/>
          <p:cNvSpPr txBox="1"/>
          <p:nvPr/>
        </p:nvSpPr>
        <p:spPr>
          <a:xfrm>
            <a:off x="1288094" y="1523133"/>
            <a:ext cx="2978834" cy="307777"/>
          </a:xfrm>
          <a:prstGeom prst="rect">
            <a:avLst/>
          </a:prstGeom>
          <a:noFill/>
        </p:spPr>
        <p:txBody>
          <a:bodyPr wrap="square" rtlCol="0">
            <a:spAutoFit/>
          </a:bodyPr>
          <a:lstStyle>
            <a:defPPr>
              <a:defRPr lang="en-US"/>
            </a:defPPr>
            <a:lvl1pPr algn="ctr">
              <a:defRPr sz="1400" b="1">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defRPr>
            </a:lvl1pPr>
          </a:lstStyle>
          <a:p>
            <a:r>
              <a:rPr lang="ru-RU" dirty="0"/>
              <a:t>Центральная библиотека</a:t>
            </a:r>
          </a:p>
        </p:txBody>
      </p:sp>
      <p:pic>
        <p:nvPicPr>
          <p:cNvPr id="63" name="Рисунок 62"/>
          <p:cNvPicPr>
            <a:picLocks noChangeAspect="1"/>
          </p:cNvPicPr>
          <p:nvPr/>
        </p:nvPicPr>
        <p:blipFill>
          <a:blip r:embed="rId9" cstate="print">
            <a:duotone>
              <a:prstClr val="black"/>
              <a:srgbClr val="76C981">
                <a:tint val="45000"/>
                <a:satMod val="400000"/>
              </a:srgbClr>
            </a:duotone>
            <a:extLst>
              <a:ext uri="{BEBA8EAE-BF5A-486C-A8C5-ECC9F3942E4B}">
                <a14:imgProps xmlns:a14="http://schemas.microsoft.com/office/drawing/2010/main">
                  <a14:imgLayer r:embed="rId10">
                    <a14:imgEffect>
                      <a14:colorTemperature colorTemp="47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909411" y="2505613"/>
            <a:ext cx="2464678" cy="453921"/>
          </a:xfrm>
          <a:prstGeom prst="rect">
            <a:avLst/>
          </a:prstGeom>
        </p:spPr>
      </p:pic>
      <p:sp>
        <p:nvSpPr>
          <p:cNvPr id="64" name="TextBox 63"/>
          <p:cNvSpPr txBox="1"/>
          <p:nvPr/>
        </p:nvSpPr>
        <p:spPr>
          <a:xfrm>
            <a:off x="4637151" y="2578684"/>
            <a:ext cx="2787106" cy="307777"/>
          </a:xfrm>
          <a:prstGeom prst="rect">
            <a:avLst/>
          </a:prstGeom>
          <a:noFill/>
        </p:spPr>
        <p:txBody>
          <a:bodyPr wrap="square" rtlCol="0">
            <a:spAutoFit/>
          </a:bodyPr>
          <a:lstStyle>
            <a:defPPr>
              <a:defRPr lang="en-US"/>
            </a:defPPr>
            <a:lvl1pPr algn="ctr">
              <a:defRPr sz="1400" b="1">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defRPr>
            </a:lvl1pPr>
          </a:lstStyle>
          <a:p>
            <a:r>
              <a:rPr lang="ru-RU" dirty="0"/>
              <a:t>Центр Досуга </a:t>
            </a:r>
          </a:p>
        </p:txBody>
      </p:sp>
      <p:sp>
        <p:nvSpPr>
          <p:cNvPr id="25" name="TextBox 58"/>
          <p:cNvSpPr txBox="1"/>
          <p:nvPr/>
        </p:nvSpPr>
        <p:spPr>
          <a:xfrm>
            <a:off x="1596071" y="3446330"/>
            <a:ext cx="5723542"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dirty="0" smtClean="0">
                <a:latin typeface="Arial" panose="020B0604020202020204" pitchFamily="34" charset="0"/>
                <a:ea typeface="Open Sans" panose="020B0606030504020204" pitchFamily="34" charset="0"/>
                <a:cs typeface="Arial" panose="020B0604020202020204" pitchFamily="34" charset="0"/>
              </a:rPr>
              <a:t>В</a:t>
            </a:r>
            <a:r>
              <a:rPr lang="ru-RU" dirty="0" smtClean="0">
                <a:latin typeface="Arial Black" panose="020B0A04020102020204" pitchFamily="34" charset="0"/>
                <a:ea typeface="Open Sans" panose="020B0606030504020204" pitchFamily="34" charset="0"/>
                <a:cs typeface="Open Sans" panose="020B0606030504020204" pitchFamily="34" charset="0"/>
              </a:rPr>
              <a:t> </a:t>
            </a:r>
            <a:r>
              <a:rPr lang="ru-RU" dirty="0" smtClean="0">
                <a:latin typeface="Arial Black" panose="020B0A04020102020204" pitchFamily="34" charset="0"/>
                <a:ea typeface="Open Sans" panose="020B0606030504020204" pitchFamily="34" charset="0"/>
                <a:cs typeface="Open Sans" panose="020B0606030504020204" pitchFamily="34" charset="0"/>
              </a:rPr>
              <a:t>202</a:t>
            </a:r>
            <a:r>
              <a:rPr lang="en-US" dirty="0" smtClean="0">
                <a:latin typeface="Arial Black" panose="020B0A04020102020204" pitchFamily="34" charset="0"/>
                <a:ea typeface="Open Sans" panose="020B0606030504020204" pitchFamily="34" charset="0"/>
                <a:cs typeface="Open Sans" panose="020B0606030504020204" pitchFamily="34" charset="0"/>
              </a:rPr>
              <a:t>5 </a:t>
            </a:r>
            <a:r>
              <a:rPr lang="ru-RU" dirty="0" smtClean="0">
                <a:latin typeface="Arial Black" panose="020B0A04020102020204" pitchFamily="34" charset="0"/>
                <a:ea typeface="Open Sans" panose="020B0606030504020204" pitchFamily="34" charset="0"/>
                <a:cs typeface="Open Sans" panose="020B0606030504020204" pitchFamily="34" charset="0"/>
              </a:rPr>
              <a:t>г</a:t>
            </a:r>
            <a:r>
              <a:rPr lang="ru-RU" dirty="0" smtClean="0">
                <a:latin typeface="Arial Black" panose="020B0A04020102020204" pitchFamily="34" charset="0"/>
                <a:ea typeface="Open Sans" panose="020B0606030504020204" pitchFamily="34" charset="0"/>
                <a:cs typeface="Open Sans" panose="020B0606030504020204" pitchFamily="34" charset="0"/>
              </a:rPr>
              <a:t>. </a:t>
            </a:r>
            <a:r>
              <a:rPr lang="ru-RU" dirty="0" smtClean="0">
                <a:latin typeface="Open Sans" panose="020B0606030504020204" pitchFamily="34" charset="0"/>
                <a:ea typeface="Open Sans" panose="020B0606030504020204" pitchFamily="34" charset="0"/>
                <a:cs typeface="Open Sans" panose="020B0606030504020204" pitchFamily="34" charset="0"/>
              </a:rPr>
              <a:t>проведено</a:t>
            </a:r>
          </a:p>
          <a:p>
            <a:pPr algn="ctr"/>
            <a:r>
              <a:rPr lang="en-US" sz="2400" b="1" dirty="0" smtClean="0">
                <a:solidFill>
                  <a:srgbClr val="00CC00"/>
                </a:solidFill>
                <a:latin typeface="Open Sans Semibold" panose="020B0706030804020204" pitchFamily="34" charset="0"/>
                <a:ea typeface="Open Sans Semibold" panose="020B0706030804020204" pitchFamily="34" charset="0"/>
                <a:cs typeface="Open Sans Semibold" panose="020B0706030804020204" pitchFamily="34" charset="0"/>
              </a:rPr>
              <a:t>2236</a:t>
            </a:r>
            <a:r>
              <a:rPr lang="ru-RU" sz="2400" b="1" dirty="0" smtClean="0">
                <a:solidFill>
                  <a:srgbClr val="00CC00"/>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600" dirty="0" smtClean="0">
                <a:solidFill>
                  <a:srgbClr val="00CC00"/>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dirty="0" smtClean="0">
                <a:latin typeface="Open Sans" panose="020B0606030504020204" pitchFamily="34" charset="0"/>
                <a:ea typeface="Open Sans" panose="020B0606030504020204" pitchFamily="34" charset="0"/>
                <a:cs typeface="Open Sans" panose="020B0606030504020204" pitchFamily="34" charset="0"/>
              </a:rPr>
              <a:t>мероприятие </a:t>
            </a:r>
            <a:r>
              <a:rPr lang="ru-RU" dirty="0">
                <a:latin typeface="Open Sans" panose="020B0606030504020204" pitchFamily="34" charset="0"/>
                <a:ea typeface="Open Sans" panose="020B0606030504020204" pitchFamily="34" charset="0"/>
                <a:cs typeface="Open Sans" panose="020B0606030504020204" pitchFamily="34" charset="0"/>
              </a:rPr>
              <a:t>в </a:t>
            </a:r>
            <a:r>
              <a:rPr lang="ru-RU" dirty="0" smtClean="0">
                <a:latin typeface="Open Sans" panose="020B0606030504020204" pitchFamily="34" charset="0"/>
                <a:ea typeface="Open Sans" panose="020B0606030504020204" pitchFamily="34" charset="0"/>
                <a:cs typeface="Open Sans" panose="020B0606030504020204" pitchFamily="34" charset="0"/>
              </a:rPr>
              <a:t>сфере </a:t>
            </a:r>
            <a:r>
              <a:rPr lang="ru-RU" dirty="0">
                <a:latin typeface="Open Sans" panose="020B0606030504020204" pitchFamily="34" charset="0"/>
                <a:ea typeface="Open Sans" panose="020B0606030504020204" pitchFamily="34" charset="0"/>
                <a:cs typeface="Open Sans" panose="020B0606030504020204" pitchFamily="34" charset="0"/>
              </a:rPr>
              <a:t>культуры</a:t>
            </a:r>
          </a:p>
        </p:txBody>
      </p:sp>
      <p:sp>
        <p:nvSpPr>
          <p:cNvPr id="26" name="TextBox 57"/>
          <p:cNvSpPr txBox="1"/>
          <p:nvPr/>
        </p:nvSpPr>
        <p:spPr>
          <a:xfrm>
            <a:off x="2155635" y="4316419"/>
            <a:ext cx="4604415"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dirty="0">
                <a:latin typeface="Open Sans" panose="020B0606030504020204" pitchFamily="34" charset="0"/>
                <a:ea typeface="Open Sans" panose="020B0606030504020204" pitchFamily="34" charset="0"/>
                <a:cs typeface="Open Sans" panose="020B0606030504020204" pitchFamily="34" charset="0"/>
              </a:rPr>
              <a:t>В </a:t>
            </a:r>
            <a:r>
              <a:rPr lang="en-US" sz="2400" b="1" dirty="0" smtClean="0">
                <a:solidFill>
                  <a:srgbClr val="00CC00"/>
                </a:solidFill>
                <a:latin typeface="Arial Black" panose="020B0A04020102020204" pitchFamily="34" charset="0"/>
                <a:ea typeface="Open Sans" panose="020B0606030504020204" pitchFamily="34" charset="0"/>
                <a:cs typeface="Open Sans" panose="020B0606030504020204" pitchFamily="34" charset="0"/>
              </a:rPr>
              <a:t>66</a:t>
            </a:r>
            <a:r>
              <a:rPr lang="ru-RU" sz="2400" b="1" dirty="0" smtClean="0">
                <a:solidFill>
                  <a:srgbClr val="40B640"/>
                </a:solidFill>
                <a:latin typeface="Open Sans" panose="020B0606030504020204" pitchFamily="34" charset="0"/>
                <a:ea typeface="Open Sans" panose="020B0606030504020204" pitchFamily="34" charset="0"/>
                <a:cs typeface="Open Sans" panose="020B0606030504020204" pitchFamily="34" charset="0"/>
              </a:rPr>
              <a:t> </a:t>
            </a:r>
            <a:r>
              <a:rPr lang="ru-RU" dirty="0" smtClean="0">
                <a:latin typeface="Open Sans" panose="020B0606030504020204" pitchFamily="34" charset="0"/>
                <a:ea typeface="Open Sans" panose="020B0606030504020204" pitchFamily="34" charset="0"/>
                <a:cs typeface="Open Sans" panose="020B0606030504020204" pitchFamily="34" charset="0"/>
              </a:rPr>
              <a:t>клубных формированиях занимаются </a:t>
            </a:r>
            <a:r>
              <a:rPr lang="ru-RU" sz="2400" b="1" dirty="0" smtClean="0">
                <a:solidFill>
                  <a:srgbClr val="00CC00"/>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2400" b="1" dirty="0" smtClean="0">
                <a:solidFill>
                  <a:srgbClr val="00CC00"/>
                </a:solidFill>
                <a:latin typeface="Open Sans Semibold" panose="020B0706030804020204" pitchFamily="34" charset="0"/>
                <a:ea typeface="Open Sans Semibold" panose="020B0706030804020204" pitchFamily="34" charset="0"/>
                <a:cs typeface="Open Sans Semibold" panose="020B0706030804020204" pitchFamily="34" charset="0"/>
              </a:rPr>
              <a:t>523</a:t>
            </a:r>
            <a:r>
              <a:rPr lang="ru-RU" sz="2400" b="1" dirty="0" smtClean="0">
                <a:solidFill>
                  <a:srgbClr val="00CC00"/>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dirty="0" smtClean="0">
                <a:latin typeface="Open Sans" panose="020B0606030504020204" pitchFamily="34" charset="0"/>
                <a:ea typeface="Open Sans" panose="020B0606030504020204" pitchFamily="34" charset="0"/>
                <a:cs typeface="Open Sans" panose="020B0606030504020204" pitchFamily="34" charset="0"/>
              </a:rPr>
              <a:t>человек </a:t>
            </a:r>
            <a:endParaRPr lang="ru-RU" dirty="0">
              <a:latin typeface="Open Sans" panose="020B0606030504020204" pitchFamily="34" charset="0"/>
              <a:ea typeface="Open Sans" panose="020B0606030504020204" pitchFamily="34" charset="0"/>
              <a:cs typeface="Open Sans" panose="020B0606030504020204" pitchFamily="34" charset="0"/>
            </a:endParaRPr>
          </a:p>
        </p:txBody>
      </p:sp>
      <p:sp>
        <p:nvSpPr>
          <p:cNvPr id="27" name="TextBox 59"/>
          <p:cNvSpPr txBox="1"/>
          <p:nvPr/>
        </p:nvSpPr>
        <p:spPr>
          <a:xfrm>
            <a:off x="2274934" y="5316972"/>
            <a:ext cx="4164860" cy="116955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dirty="0" smtClean="0">
                <a:latin typeface="Open Sans" panose="020B0606030504020204" pitchFamily="34" charset="0"/>
                <a:ea typeface="Open Sans" panose="020B0606030504020204" pitchFamily="34" charset="0"/>
                <a:cs typeface="Open Sans" panose="020B0606030504020204" pitchFamily="34" charset="0"/>
              </a:rPr>
              <a:t>В библиотеках зарегистрировано </a:t>
            </a:r>
            <a:r>
              <a:rPr lang="en-US" sz="2400" b="1" dirty="0" smtClean="0">
                <a:solidFill>
                  <a:srgbClr val="00CC00"/>
                </a:solidFill>
                <a:latin typeface="Arial Black" panose="020B0A04020102020204" pitchFamily="34" charset="0"/>
                <a:ea typeface="Open Sans" panose="020B0606030504020204" pitchFamily="34" charset="0"/>
                <a:cs typeface="Open Sans" panose="020B0606030504020204" pitchFamily="34" charset="0"/>
              </a:rPr>
              <a:t>3856</a:t>
            </a:r>
            <a:r>
              <a:rPr lang="ru-RU" sz="2400" b="1" dirty="0" smtClean="0">
                <a:solidFill>
                  <a:srgbClr val="00CC00"/>
                </a:solidFill>
                <a:latin typeface="Open Sans" panose="020B0606030504020204" pitchFamily="34" charset="0"/>
                <a:ea typeface="Open Sans" panose="020B0606030504020204" pitchFamily="34" charset="0"/>
                <a:cs typeface="Open Sans" panose="020B0606030504020204" pitchFamily="34" charset="0"/>
              </a:rPr>
              <a:t> </a:t>
            </a:r>
            <a:r>
              <a:rPr lang="ru-RU" sz="2400" b="1" dirty="0" smtClean="0">
                <a:solidFill>
                  <a:srgbClr val="33CC33"/>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dirty="0" smtClean="0">
                <a:latin typeface="Open Sans" panose="020B0606030504020204" pitchFamily="34" charset="0"/>
                <a:ea typeface="Open Sans" panose="020B0606030504020204" pitchFamily="34" charset="0"/>
                <a:cs typeface="Open Sans" panose="020B0606030504020204" pitchFamily="34" charset="0"/>
              </a:rPr>
              <a:t>читателя, книговыдача</a:t>
            </a:r>
            <a:r>
              <a:rPr lang="ru-RU" sz="2800" dirty="0" smtClean="0">
                <a:latin typeface="Open Sans" panose="020B0606030504020204" pitchFamily="34" charset="0"/>
                <a:ea typeface="Open Sans" panose="020B0606030504020204" pitchFamily="34" charset="0"/>
                <a:cs typeface="Open Sans" panose="020B0606030504020204" pitchFamily="34" charset="0"/>
              </a:rPr>
              <a:t> </a:t>
            </a:r>
          </a:p>
          <a:p>
            <a:pPr algn="ctr"/>
            <a:r>
              <a:rPr lang="en-US" sz="2400" b="1" dirty="0" smtClean="0">
                <a:solidFill>
                  <a:srgbClr val="00CC00"/>
                </a:solidFill>
                <a:latin typeface="Open Sans Semibold" panose="020B0706030804020204" pitchFamily="34" charset="0"/>
                <a:ea typeface="Open Sans Semibold" panose="020B0706030804020204" pitchFamily="34" charset="0"/>
                <a:cs typeface="Open Sans Semibold" panose="020B0706030804020204" pitchFamily="34" charset="0"/>
              </a:rPr>
              <a:t>98267</a:t>
            </a:r>
            <a:r>
              <a:rPr lang="ru-RU" sz="2400" b="1" dirty="0" smtClean="0">
                <a:solidFill>
                  <a:srgbClr val="00CC00"/>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dirty="0" smtClean="0">
                <a:latin typeface="Open Sans" panose="020B0606030504020204" pitchFamily="34" charset="0"/>
                <a:ea typeface="Open Sans" panose="020B0606030504020204" pitchFamily="34" charset="0"/>
                <a:cs typeface="Open Sans" panose="020B0606030504020204" pitchFamily="34" charset="0"/>
              </a:rPr>
              <a:t>экземпляров</a:t>
            </a:r>
            <a:endParaRPr lang="ru-RU" dirty="0">
              <a:latin typeface="Open Sans" panose="020B0606030504020204" pitchFamily="34" charset="0"/>
              <a:ea typeface="Open Sans" panose="020B0606030504020204" pitchFamily="34" charset="0"/>
              <a:cs typeface="Open Sans" panose="020B0606030504020204" pitchFamily="34" charset="0"/>
            </a:endParaRPr>
          </a:p>
        </p:txBody>
      </p:sp>
      <p:pic>
        <p:nvPicPr>
          <p:cNvPr id="29" name="Picture 3" descr="C:\FAO\инвестпаспорт\ИНВЕСТИЦИОННЫЙ ПАСПОРТ\ДК Центральный.JPG"/>
          <p:cNvPicPr>
            <a:picLocks noChangeAspect="1" noChangeArrowheads="1"/>
          </p:cNvPicPr>
          <p:nvPr/>
        </p:nvPicPr>
        <p:blipFill rotWithShape="1">
          <a:blip r:embed="rId11" cstate="print"/>
          <a:srcRect l="18371" r="16295"/>
          <a:stretch/>
        </p:blipFill>
        <p:spPr bwMode="auto">
          <a:xfrm>
            <a:off x="324707" y="3113718"/>
            <a:ext cx="1054464" cy="1054464"/>
          </a:xfrm>
          <a:prstGeom prst="ellipse">
            <a:avLst/>
          </a:prstGeom>
        </p:spPr>
      </p:pic>
      <p:sp>
        <p:nvSpPr>
          <p:cNvPr id="35" name="TextBox 34"/>
          <p:cNvSpPr txBox="1"/>
          <p:nvPr/>
        </p:nvSpPr>
        <p:spPr>
          <a:xfrm>
            <a:off x="-115491" y="4233152"/>
            <a:ext cx="1986330" cy="584775"/>
          </a:xfrm>
          <a:prstGeom prst="rect">
            <a:avLst/>
          </a:prstGeom>
          <a:noFill/>
        </p:spPr>
        <p:txBody>
          <a:bodyPr wrap="square" rtlCol="0">
            <a:spAutoFit/>
          </a:bodyPr>
          <a:lstStyle>
            <a:defPPr>
              <a:defRPr lang="en-US"/>
            </a:defPPr>
            <a:lvl1pPr algn="ctr">
              <a:defRPr sz="1200" b="1">
                <a:solidFill>
                  <a:srgbClr val="245776"/>
                </a:solidFill>
                <a:latin typeface="Open Sans" panose="020B0606030504020204" pitchFamily="34" charset="0"/>
                <a:ea typeface="Open Sans" panose="020B0606030504020204" pitchFamily="34" charset="0"/>
                <a:cs typeface="Open Sans" panose="020B0606030504020204" pitchFamily="34" charset="0"/>
              </a:defRPr>
            </a:lvl1pPr>
          </a:lstStyle>
          <a:p>
            <a:r>
              <a:rPr lang="ru-RU" sz="1600" dirty="0" smtClean="0"/>
              <a:t>Клубные </a:t>
            </a:r>
          </a:p>
          <a:p>
            <a:r>
              <a:rPr lang="ru-RU" sz="1600" dirty="0" smtClean="0"/>
              <a:t>учреждения</a:t>
            </a:r>
            <a:endParaRPr lang="ru-RU" sz="1600" dirty="0"/>
          </a:p>
        </p:txBody>
      </p:sp>
      <p:pic>
        <p:nvPicPr>
          <p:cNvPr id="34" name="Рисунок 3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7894" y="3096905"/>
            <a:ext cx="1088089" cy="1088089"/>
          </a:xfrm>
          <a:prstGeom prst="rect">
            <a:avLst/>
          </a:prstGeom>
        </p:spPr>
      </p:pic>
      <p:sp>
        <p:nvSpPr>
          <p:cNvPr id="37" name="TextBox 36"/>
          <p:cNvSpPr txBox="1"/>
          <p:nvPr/>
        </p:nvSpPr>
        <p:spPr>
          <a:xfrm>
            <a:off x="567441" y="3271280"/>
            <a:ext cx="487634" cy="769441"/>
          </a:xfrm>
          <a:prstGeom prst="rect">
            <a:avLst/>
          </a:prstGeom>
          <a:noFill/>
        </p:spPr>
        <p:txBody>
          <a:bodyPr wrap="none" rtlCol="0">
            <a:spAutoFit/>
          </a:bodyPr>
          <a:lstStyle/>
          <a:p>
            <a:pPr algn="ctr"/>
            <a:r>
              <a:rPr lang="en-US" sz="4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8</a:t>
            </a:r>
            <a:endParaRPr lang="ru-RU" sz="4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Прямоугольник 30"/>
          <p:cNvSpPr/>
          <p:nvPr/>
        </p:nvSpPr>
        <p:spPr>
          <a:xfrm>
            <a:off x="764874" y="6977520"/>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5084209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2810224" y="3201879"/>
            <a:ext cx="850058" cy="369332"/>
          </a:xfrm>
          <a:prstGeom prst="rect">
            <a:avLst/>
          </a:prstGeom>
          <a:noFill/>
        </p:spPr>
        <p:txBody>
          <a:bodyPr wrap="square" rtlCol="0">
            <a:spAutoFit/>
          </a:bodyPr>
          <a:lstStyle/>
          <a:p>
            <a:r>
              <a:rPr lang="ru-RU" dirty="0" smtClean="0">
                <a:latin typeface="Open Sans" panose="020B0606030504020204" pitchFamily="34" charset="0"/>
                <a:ea typeface="Open Sans" panose="020B0606030504020204" pitchFamily="34" charset="0"/>
                <a:cs typeface="Open Sans" panose="020B0606030504020204" pitchFamily="34" charset="0"/>
              </a:rPr>
              <a:t>фото</a:t>
            </a:r>
            <a:endParaRPr lang="ru-RU" dirty="0">
              <a:latin typeface="Open Sans" panose="020B0606030504020204" pitchFamily="34" charset="0"/>
              <a:ea typeface="Open Sans" panose="020B0606030504020204" pitchFamily="34" charset="0"/>
              <a:cs typeface="Open Sans" panose="020B0606030504020204" pitchFamily="34" charset="0"/>
            </a:endParaRPr>
          </a:p>
        </p:txBody>
      </p:sp>
      <p:pic>
        <p:nvPicPr>
          <p:cNvPr id="24" name="Рисунок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1462" y="5208329"/>
            <a:ext cx="815476" cy="815476"/>
          </a:xfrm>
          <a:prstGeom prst="rect">
            <a:avLst/>
          </a:prstGeom>
        </p:spPr>
      </p:pic>
      <p:pic>
        <p:nvPicPr>
          <p:cNvPr id="18" name="Рисунок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762" y="3774685"/>
            <a:ext cx="811435" cy="811435"/>
          </a:xfrm>
          <a:prstGeom prst="rect">
            <a:avLst/>
          </a:prstGeom>
        </p:spPr>
      </p:pic>
      <p:pic>
        <p:nvPicPr>
          <p:cNvPr id="4" name="Рисунок 3"/>
          <p:cNvPicPr>
            <a:picLocks noChangeAspect="1"/>
          </p:cNvPicPr>
          <p:nvPr/>
        </p:nvPicPr>
        <p:blipFill>
          <a:blip r:embed="rId5"/>
          <a:stretch>
            <a:fillRect/>
          </a:stretch>
        </p:blipFill>
        <p:spPr>
          <a:xfrm>
            <a:off x="2061031" y="156237"/>
            <a:ext cx="5279674" cy="768091"/>
          </a:xfrm>
          <a:prstGeom prst="rect">
            <a:avLst/>
          </a:prstGeom>
        </p:spPr>
      </p:pic>
      <p:sp>
        <p:nvSpPr>
          <p:cNvPr id="5" name="TextBox 4"/>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Туризм</a:t>
            </a:r>
          </a:p>
        </p:txBody>
      </p:sp>
      <p:sp>
        <p:nvSpPr>
          <p:cNvPr id="13" name="TextBox 12"/>
          <p:cNvSpPr txBox="1"/>
          <p:nvPr/>
        </p:nvSpPr>
        <p:spPr>
          <a:xfrm>
            <a:off x="7121735"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29</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9" name="TextBox 68"/>
          <p:cNvSpPr txBox="1"/>
          <p:nvPr/>
        </p:nvSpPr>
        <p:spPr>
          <a:xfrm>
            <a:off x="357097" y="2593972"/>
            <a:ext cx="230395" cy="584775"/>
          </a:xfrm>
          <a:prstGeom prst="rect">
            <a:avLst/>
          </a:prstGeom>
          <a:noFill/>
        </p:spPr>
        <p:txBody>
          <a:bodyPr wrap="square" rtlCol="0">
            <a:spAutoFit/>
          </a:bodyPr>
          <a:lstStyle/>
          <a:p>
            <a:r>
              <a:rPr lang="ru-RU"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endPar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0" name="TextBox 69"/>
          <p:cNvSpPr txBox="1"/>
          <p:nvPr/>
        </p:nvSpPr>
        <p:spPr>
          <a:xfrm>
            <a:off x="-212426" y="3284383"/>
            <a:ext cx="1546659" cy="261610"/>
          </a:xfrm>
          <a:prstGeom prst="rect">
            <a:avLst/>
          </a:prstGeom>
          <a:noFill/>
        </p:spPr>
        <p:txBody>
          <a:bodyPr wrap="square" rtlCol="0">
            <a:spAutoFit/>
          </a:bodyPr>
          <a:lstStyle/>
          <a:p>
            <a:pPr algn="ctr"/>
            <a:r>
              <a:rPr lang="ru-RU" sz="11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      Средства размещения</a:t>
            </a:r>
            <a:endParaRPr lang="ru-RU" sz="11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2" name="TextBox 71"/>
          <p:cNvSpPr txBox="1"/>
          <p:nvPr/>
        </p:nvSpPr>
        <p:spPr>
          <a:xfrm>
            <a:off x="454797" y="3912863"/>
            <a:ext cx="796610" cy="584775"/>
          </a:xfrm>
          <a:prstGeom prst="rect">
            <a:avLst/>
          </a:prstGeom>
          <a:noFill/>
        </p:spPr>
        <p:txBody>
          <a:bodyPr wrap="square" rtlCol="0">
            <a:spAutoFit/>
          </a:bodyPr>
          <a:lstStyle/>
          <a:p>
            <a:r>
              <a:rPr lang="ru-RU" sz="32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 4</a:t>
            </a:r>
            <a:endPar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3" name="TextBox 72"/>
          <p:cNvSpPr txBox="1"/>
          <p:nvPr/>
        </p:nvSpPr>
        <p:spPr>
          <a:xfrm>
            <a:off x="-71351" y="4586120"/>
            <a:ext cx="1546659" cy="600164"/>
          </a:xfrm>
          <a:prstGeom prst="rect">
            <a:avLst/>
          </a:prstGeom>
          <a:noFill/>
        </p:spPr>
        <p:txBody>
          <a:bodyPr wrap="square" rtlCol="0">
            <a:spAutoFit/>
          </a:bodyPr>
          <a:lstStyle/>
          <a:p>
            <a:pPr algn="ctr"/>
            <a:r>
              <a:rPr lang="ru-RU" sz="11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Объектов культурного наследия</a:t>
            </a:r>
            <a:endParaRPr lang="ru-RU" sz="11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5" name="TextBox 74"/>
          <p:cNvSpPr txBox="1"/>
          <p:nvPr/>
        </p:nvSpPr>
        <p:spPr>
          <a:xfrm>
            <a:off x="546673" y="5329008"/>
            <a:ext cx="999729" cy="584775"/>
          </a:xfrm>
          <a:prstGeom prst="rect">
            <a:avLst/>
          </a:prstGeom>
          <a:noFill/>
        </p:spPr>
        <p:txBody>
          <a:bodyPr wrap="square" rtlCol="0">
            <a:spAutoFit/>
          </a:bodyPr>
          <a:lstStyle/>
          <a:p>
            <a:r>
              <a:rPr lang="ru-RU"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endPar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6" name="TextBox 75"/>
          <p:cNvSpPr txBox="1"/>
          <p:nvPr/>
        </p:nvSpPr>
        <p:spPr>
          <a:xfrm>
            <a:off x="-46851" y="6078722"/>
            <a:ext cx="1546659" cy="600164"/>
          </a:xfrm>
          <a:prstGeom prst="rect">
            <a:avLst/>
          </a:prstGeom>
          <a:noFill/>
        </p:spPr>
        <p:txBody>
          <a:bodyPr wrap="square" rtlCol="0">
            <a:spAutoFit/>
          </a:bodyPr>
          <a:lstStyle/>
          <a:p>
            <a:pPr algn="ctr"/>
            <a:r>
              <a:rPr lang="ru-RU" sz="11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Объектов археологического наследия</a:t>
            </a:r>
            <a:endParaRPr lang="ru-RU" sz="11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9" name="Рисунок 78"/>
          <p:cNvPicPr>
            <a:picLocks noChangeAspect="1"/>
          </p:cNvPicPr>
          <p:nvPr/>
        </p:nvPicPr>
        <p:blipFill>
          <a:blip r:embed="rId6" cstate="print">
            <a:lum bright="70000" contrast="-70000"/>
            <a:extLst>
              <a:ext uri="{BEBA8EAE-BF5A-486C-A8C5-ECC9F3942E4B}">
                <a14:imgProps xmlns:a14="http://schemas.microsoft.com/office/drawing/2010/main">
                  <a14:imgLayer r:embed="rId7">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711118" y="4685254"/>
            <a:ext cx="2611724" cy="543273"/>
          </a:xfrm>
          <a:prstGeom prst="rect">
            <a:avLst/>
          </a:prstGeom>
        </p:spPr>
      </p:pic>
      <p:sp>
        <p:nvSpPr>
          <p:cNvPr id="33" name="TextBox 32"/>
          <p:cNvSpPr txBox="1"/>
          <p:nvPr/>
        </p:nvSpPr>
        <p:spPr>
          <a:xfrm>
            <a:off x="1683246" y="4690093"/>
            <a:ext cx="2698370" cy="523220"/>
          </a:xfrm>
          <a:prstGeom prst="rect">
            <a:avLst/>
          </a:prstGeom>
          <a:noFill/>
        </p:spPr>
        <p:txBody>
          <a:bodyPr wrap="square" rtlCol="0">
            <a:spAutoFit/>
          </a:bodyPr>
          <a:lstStyle/>
          <a:p>
            <a:pPr algn="ctr"/>
            <a:r>
              <a:rPr lang="ru-RU" sz="1400" b="1" dirty="0" smtClean="0">
                <a:solidFill>
                  <a:srgbClr val="0070C0"/>
                </a:solidFill>
                <a:latin typeface="Open Sans Semibold" panose="020B0706030804020204" pitchFamily="34" charset="0"/>
                <a:ea typeface="Open Sans Semibold" panose="020B0706030804020204" pitchFamily="34" charset="0"/>
                <a:cs typeface="Open Sans Semibold" panose="020B0706030804020204" pitchFamily="34" charset="0"/>
              </a:rPr>
              <a:t>Приоритетные направления:</a:t>
            </a:r>
            <a:endParaRPr lang="ru-RU" sz="1400" b="1" dirty="0">
              <a:solidFill>
                <a:srgbClr val="0070C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9" name="TextBox 48"/>
          <p:cNvSpPr txBox="1"/>
          <p:nvPr/>
        </p:nvSpPr>
        <p:spPr>
          <a:xfrm>
            <a:off x="2868119" y="1928244"/>
            <a:ext cx="925948" cy="369332"/>
          </a:xfrm>
          <a:prstGeom prst="rect">
            <a:avLst/>
          </a:prstGeom>
          <a:noFill/>
        </p:spPr>
        <p:txBody>
          <a:bodyPr wrap="square" rtlCol="0">
            <a:spAutoFit/>
          </a:bodyPr>
          <a:lstStyle/>
          <a:p>
            <a:r>
              <a:rPr lang="ru-RU" dirty="0" smtClean="0">
                <a:latin typeface="Open Sans" panose="020B0606030504020204" pitchFamily="34" charset="0"/>
                <a:ea typeface="Open Sans" panose="020B0606030504020204" pitchFamily="34" charset="0"/>
                <a:cs typeface="Open Sans" panose="020B0606030504020204" pitchFamily="34" charset="0"/>
              </a:rPr>
              <a:t>фото</a:t>
            </a:r>
            <a:endParaRPr lang="ru-RU" dirty="0">
              <a:latin typeface="Open Sans" panose="020B0606030504020204" pitchFamily="34" charset="0"/>
              <a:ea typeface="Open Sans" panose="020B0606030504020204" pitchFamily="34" charset="0"/>
              <a:cs typeface="Open Sans" panose="020B0606030504020204" pitchFamily="34" charset="0"/>
            </a:endParaRPr>
          </a:p>
        </p:txBody>
      </p:sp>
      <p:sp>
        <p:nvSpPr>
          <p:cNvPr id="52" name="TextBox 51"/>
          <p:cNvSpPr txBox="1"/>
          <p:nvPr/>
        </p:nvSpPr>
        <p:spPr>
          <a:xfrm>
            <a:off x="5298061" y="2289191"/>
            <a:ext cx="850058" cy="369332"/>
          </a:xfrm>
          <a:prstGeom prst="rect">
            <a:avLst/>
          </a:prstGeom>
          <a:noFill/>
        </p:spPr>
        <p:txBody>
          <a:bodyPr wrap="square" rtlCol="0">
            <a:spAutoFit/>
          </a:bodyPr>
          <a:lstStyle/>
          <a:p>
            <a:r>
              <a:rPr lang="ru-RU" dirty="0" smtClean="0">
                <a:latin typeface="Open Sans" panose="020B0606030504020204" pitchFamily="34" charset="0"/>
                <a:ea typeface="Open Sans" panose="020B0606030504020204" pitchFamily="34" charset="0"/>
                <a:cs typeface="Open Sans" panose="020B0606030504020204" pitchFamily="34" charset="0"/>
              </a:rPr>
              <a:t>фото</a:t>
            </a:r>
            <a:endParaRPr lang="ru-RU"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Рисунок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05298" y="5426052"/>
            <a:ext cx="662200" cy="662200"/>
          </a:xfrm>
          <a:prstGeom prst="rect">
            <a:avLst/>
          </a:prstGeom>
        </p:spPr>
      </p:pic>
      <p:sp>
        <p:nvSpPr>
          <p:cNvPr id="57" name="TextBox 56"/>
          <p:cNvSpPr txBox="1"/>
          <p:nvPr/>
        </p:nvSpPr>
        <p:spPr>
          <a:xfrm>
            <a:off x="2005298" y="6162375"/>
            <a:ext cx="989502" cy="276999"/>
          </a:xfrm>
          <a:prstGeom prst="rect">
            <a:avLst/>
          </a:prstGeom>
          <a:noFill/>
        </p:spPr>
        <p:txBody>
          <a:bodyPr wrap="none" rtlCol="0">
            <a:spAutoFit/>
          </a:bodyPr>
          <a:lstStyle/>
          <a:p>
            <a:r>
              <a:rPr lang="ru-RU" sz="12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Религиозный</a:t>
            </a:r>
            <a:endParaRPr lang="ru-RU" sz="12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1" name="TextBox 60"/>
          <p:cNvSpPr txBox="1"/>
          <p:nvPr/>
        </p:nvSpPr>
        <p:spPr>
          <a:xfrm>
            <a:off x="739200" y="167925"/>
            <a:ext cx="1321831"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62" name="Рисунок 6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pic>
        <p:nvPicPr>
          <p:cNvPr id="14" name="Рисунок 13"/>
          <p:cNvPicPr>
            <a:picLocks noChangeAspect="1"/>
          </p:cNvPicPr>
          <p:nvPr/>
        </p:nvPicPr>
        <p:blipFill rotWithShape="1">
          <a:blip r:embed="rId10" cstate="print">
            <a:extLst>
              <a:ext uri="{28A0092B-C50C-407E-A947-70E740481C1C}">
                <a14:useLocalDpi xmlns:a14="http://schemas.microsoft.com/office/drawing/2010/main" val="0"/>
              </a:ext>
            </a:extLst>
          </a:blip>
          <a:srcRect t="3422" b="7597"/>
          <a:stretch/>
        </p:blipFill>
        <p:spPr>
          <a:xfrm>
            <a:off x="1871180" y="1198596"/>
            <a:ext cx="3047394" cy="2537336"/>
          </a:xfrm>
          <a:prstGeom prst="roundRect">
            <a:avLst>
              <a:gd name="adj" fmla="val 8594"/>
            </a:avLst>
          </a:prstGeom>
          <a:solidFill>
            <a:srgbClr val="FFFFFF">
              <a:shade val="85000"/>
            </a:srgbClr>
          </a:solidFill>
          <a:ln w="38100">
            <a:solidFill>
              <a:srgbClr val="7CD9E0"/>
            </a:solidFill>
          </a:ln>
          <a:effectLst/>
        </p:spPr>
      </p:pic>
      <p:pic>
        <p:nvPicPr>
          <p:cNvPr id="48" name="Рисунок 47"/>
          <p:cNvPicPr>
            <a:picLocks noChangeAspect="1"/>
          </p:cNvPicPr>
          <p:nvPr/>
        </p:nvPicPr>
        <p:blipFill>
          <a:blip r:embed="rId11" cstate="print">
            <a:duotone>
              <a:prstClr val="black"/>
              <a:srgbClr val="B2D499">
                <a:tint val="45000"/>
                <a:satMod val="400000"/>
              </a:srgbClr>
            </a:duotone>
            <a:extLst>
              <a:ext uri="{BEBA8EAE-BF5A-486C-A8C5-ECC9F3942E4B}">
                <a14:imgProps xmlns:a14="http://schemas.microsoft.com/office/drawing/2010/main">
                  <a14:imgLayer r:embed="rId12">
                    <a14:imgEffect>
                      <a14:colorTemperature colorTemp="47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098379" y="1101251"/>
            <a:ext cx="2325887" cy="528361"/>
          </a:xfrm>
          <a:prstGeom prst="rect">
            <a:avLst/>
          </a:prstGeom>
        </p:spPr>
      </p:pic>
      <p:sp>
        <p:nvSpPr>
          <p:cNvPr id="55" name="TextBox 54"/>
          <p:cNvSpPr txBox="1"/>
          <p:nvPr/>
        </p:nvSpPr>
        <p:spPr>
          <a:xfrm>
            <a:off x="5092972" y="1124737"/>
            <a:ext cx="2336700" cy="461665"/>
          </a:xfrm>
          <a:prstGeom prst="rect">
            <a:avLst/>
          </a:prstGeom>
          <a:noFill/>
        </p:spPr>
        <p:txBody>
          <a:bodyPr wrap="square" rtlCol="0">
            <a:spAutoFit/>
          </a:bodyPr>
          <a:lstStyle/>
          <a:p>
            <a:pPr algn="ctr"/>
            <a:r>
              <a:rPr lang="ru-RU" sz="1200" b="1" dirty="0" smtClean="0">
                <a:solidFill>
                  <a:srgbClr val="FFFFFF"/>
                </a:solidFill>
                <a:latin typeface="Open Sans" panose="020B0606030504020204" pitchFamily="34" charset="0"/>
                <a:ea typeface="Open Sans" panose="020B0606030504020204" pitchFamily="34" charset="0"/>
                <a:cs typeface="Open Sans" panose="020B0606030504020204" pitchFamily="34" charset="0"/>
              </a:rPr>
              <a:t>Храм рождества Пресвятой </a:t>
            </a:r>
            <a:r>
              <a:rPr lang="ru-RU" sz="1200" b="1" dirty="0">
                <a:solidFill>
                  <a:srgbClr val="FFFFFF"/>
                </a:solidFill>
                <a:latin typeface="Open Sans" panose="020B0606030504020204" pitchFamily="34" charset="0"/>
                <a:ea typeface="Open Sans" panose="020B0606030504020204" pitchFamily="34" charset="0"/>
                <a:cs typeface="Open Sans" panose="020B0606030504020204" pitchFamily="34" charset="0"/>
              </a:rPr>
              <a:t>Богородицы с. Корсики </a:t>
            </a:r>
          </a:p>
        </p:txBody>
      </p:sp>
      <p:pic>
        <p:nvPicPr>
          <p:cNvPr id="17" name="Рисунок 16"/>
          <p:cNvPicPr>
            <a:picLocks noChangeAspect="1"/>
          </p:cNvPicPr>
          <p:nvPr/>
        </p:nvPicPr>
        <p:blipFill rotWithShape="1">
          <a:blip r:embed="rId13" cstate="print">
            <a:extLst>
              <a:ext uri="{28A0092B-C50C-407E-A947-70E740481C1C}">
                <a14:useLocalDpi xmlns:a14="http://schemas.microsoft.com/office/drawing/2010/main" val="0"/>
              </a:ext>
            </a:extLst>
          </a:blip>
          <a:srcRect l="11603" t="4020" b="13675"/>
          <a:stretch/>
        </p:blipFill>
        <p:spPr>
          <a:xfrm>
            <a:off x="4457431" y="2253232"/>
            <a:ext cx="2883274" cy="1798655"/>
          </a:xfrm>
          <a:prstGeom prst="roundRect">
            <a:avLst>
              <a:gd name="adj" fmla="val 8594"/>
            </a:avLst>
          </a:prstGeom>
          <a:solidFill>
            <a:srgbClr val="FFFFFF">
              <a:shade val="85000"/>
            </a:srgbClr>
          </a:solidFill>
          <a:ln w="38100">
            <a:solidFill>
              <a:srgbClr val="7CD9E0"/>
            </a:solidFill>
          </a:ln>
          <a:effectLst/>
        </p:spPr>
      </p:pic>
      <p:pic>
        <p:nvPicPr>
          <p:cNvPr id="46" name="Рисунок 45"/>
          <p:cNvPicPr>
            <a:picLocks noChangeAspect="1"/>
          </p:cNvPicPr>
          <p:nvPr/>
        </p:nvPicPr>
        <p:blipFill>
          <a:blip r:embed="rId11" cstate="print">
            <a:duotone>
              <a:prstClr val="black"/>
              <a:srgbClr val="8ACE52">
                <a:tint val="45000"/>
                <a:satMod val="400000"/>
              </a:srgbClr>
            </a:duotone>
            <a:extLst>
              <a:ext uri="{BEBA8EAE-BF5A-486C-A8C5-ECC9F3942E4B}">
                <a14:imgProps xmlns:a14="http://schemas.microsoft.com/office/drawing/2010/main">
                  <a14:imgLayer r:embed="rId12">
                    <a14:imgEffect>
                      <a14:colorTemperature colorTemp="47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83246" y="4096297"/>
            <a:ext cx="2317544" cy="401341"/>
          </a:xfrm>
          <a:prstGeom prst="rect">
            <a:avLst/>
          </a:prstGeom>
        </p:spPr>
      </p:pic>
      <p:sp>
        <p:nvSpPr>
          <p:cNvPr id="60" name="TextBox 59"/>
          <p:cNvSpPr txBox="1"/>
          <p:nvPr/>
        </p:nvSpPr>
        <p:spPr>
          <a:xfrm>
            <a:off x="1383457" y="4226761"/>
            <a:ext cx="2336700" cy="276999"/>
          </a:xfrm>
          <a:prstGeom prst="rect">
            <a:avLst/>
          </a:prstGeom>
          <a:noFill/>
        </p:spPr>
        <p:txBody>
          <a:bodyPr wrap="square" rtlCol="0">
            <a:spAutoFit/>
          </a:bodyPr>
          <a:lstStyle/>
          <a:p>
            <a:pPr algn="ctr"/>
            <a:r>
              <a:rPr lang="ru-RU" sz="1200" b="1" dirty="0" smtClean="0">
                <a:solidFill>
                  <a:srgbClr val="FFFFFF"/>
                </a:solidFill>
                <a:latin typeface="Open Sans" panose="020B0606030504020204" pitchFamily="34" charset="0"/>
                <a:ea typeface="Open Sans" panose="020B0606030504020204" pitchFamily="34" charset="0"/>
                <a:cs typeface="Open Sans" panose="020B0606030504020204" pitchFamily="34" charset="0"/>
              </a:rPr>
              <a:t>Сергиевская Ярмарка</a:t>
            </a:r>
            <a:endParaRPr lang="ru-RU" sz="1200" b="1"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5" name="Рисунок 4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720157" y="5329008"/>
            <a:ext cx="628780" cy="628780"/>
          </a:xfrm>
          <a:prstGeom prst="rect">
            <a:avLst/>
          </a:prstGeom>
        </p:spPr>
      </p:pic>
      <p:sp>
        <p:nvSpPr>
          <p:cNvPr id="47" name="TextBox 28"/>
          <p:cNvSpPr txBox="1"/>
          <p:nvPr/>
        </p:nvSpPr>
        <p:spPr>
          <a:xfrm>
            <a:off x="3598307" y="6039382"/>
            <a:ext cx="1374699"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ru-RU" sz="12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Сельский и</a:t>
            </a:r>
          </a:p>
          <a:p>
            <a:r>
              <a:rPr lang="ru-RU" sz="12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экологический</a:t>
            </a:r>
            <a:endParaRPr lang="ru-RU" sz="12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1" name="TextBox 50"/>
          <p:cNvSpPr txBox="1"/>
          <p:nvPr/>
        </p:nvSpPr>
        <p:spPr>
          <a:xfrm>
            <a:off x="-88397" y="2037789"/>
            <a:ext cx="1298599" cy="430887"/>
          </a:xfrm>
          <a:prstGeom prst="rect">
            <a:avLst/>
          </a:prstGeom>
          <a:noFill/>
        </p:spPr>
        <p:txBody>
          <a:bodyPr wrap="square" rtlCol="0">
            <a:spAutoFit/>
          </a:bodyPr>
          <a:lstStyle/>
          <a:p>
            <a:pPr algn="ctr"/>
            <a:r>
              <a:rPr lang="ru-RU" sz="11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Церкви </a:t>
            </a:r>
          </a:p>
          <a:p>
            <a:pPr algn="ctr"/>
            <a:r>
              <a:rPr lang="ru-RU" sz="11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и храмы</a:t>
            </a:r>
            <a:endParaRPr lang="ru-RU" sz="11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8" name="Рисунок 5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4923" y="1234007"/>
            <a:ext cx="822689" cy="822689"/>
          </a:xfrm>
          <a:prstGeom prst="rect">
            <a:avLst/>
          </a:prstGeom>
        </p:spPr>
      </p:pic>
      <p:sp>
        <p:nvSpPr>
          <p:cNvPr id="64" name="TextBox 63"/>
          <p:cNvSpPr txBox="1"/>
          <p:nvPr/>
        </p:nvSpPr>
        <p:spPr>
          <a:xfrm>
            <a:off x="378595" y="1330059"/>
            <a:ext cx="230395" cy="1077218"/>
          </a:xfrm>
          <a:prstGeom prst="rect">
            <a:avLst/>
          </a:prstGeom>
          <a:noFill/>
        </p:spPr>
        <p:txBody>
          <a:bodyPr wrap="square" rtlCol="0">
            <a:spAutoFit/>
          </a:bodyPr>
          <a:lstStyle/>
          <a:p>
            <a:r>
              <a:rPr lang="en-US"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r>
              <a:rPr lang="en-US" sz="32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3" name="Рисунок 5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14823" y="2324750"/>
            <a:ext cx="790757" cy="790757"/>
          </a:xfrm>
          <a:prstGeom prst="rect">
            <a:avLst/>
          </a:prstGeom>
        </p:spPr>
      </p:pic>
      <p:sp>
        <p:nvSpPr>
          <p:cNvPr id="59" name="TextBox 58"/>
          <p:cNvSpPr txBox="1"/>
          <p:nvPr/>
        </p:nvSpPr>
        <p:spPr>
          <a:xfrm>
            <a:off x="931037" y="3071074"/>
            <a:ext cx="776175" cy="261610"/>
          </a:xfrm>
          <a:prstGeom prst="rect">
            <a:avLst/>
          </a:prstGeom>
          <a:noFill/>
        </p:spPr>
        <p:txBody>
          <a:bodyPr wrap="none" rtlCol="0">
            <a:spAutoFit/>
          </a:bodyPr>
          <a:lstStyle/>
          <a:p>
            <a:r>
              <a:rPr lang="ru-RU" sz="11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Усадьбы</a:t>
            </a:r>
            <a:endParaRPr lang="ru-RU" sz="11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3" name="TextBox 62"/>
          <p:cNvSpPr txBox="1"/>
          <p:nvPr/>
        </p:nvSpPr>
        <p:spPr>
          <a:xfrm>
            <a:off x="529046" y="2504106"/>
            <a:ext cx="420308" cy="584775"/>
          </a:xfrm>
          <a:prstGeom prst="rect">
            <a:avLst/>
          </a:prstGeom>
          <a:noFill/>
        </p:spPr>
        <p:txBody>
          <a:bodyPr wrap="none" rtlCol="0">
            <a:spAutoFit/>
          </a:bodyPr>
          <a:lstStyle/>
          <a:p>
            <a:r>
              <a:rPr lang="ru-RU"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pic>
        <p:nvPicPr>
          <p:cNvPr id="43" name="Рисунок 42"/>
          <p:cNvPicPr>
            <a:picLocks noChangeAspect="1"/>
          </p:cNvPicPr>
          <p:nvPr/>
        </p:nvPicPr>
        <p:blipFill>
          <a:blip r:embed="rId17" cstate="print">
            <a:lum bright="70000" contrast="-70000"/>
            <a:extLst>
              <a:ext uri="{BEBA8EAE-BF5A-486C-A8C5-ECC9F3942E4B}">
                <a14:imgProps xmlns:a14="http://schemas.microsoft.com/office/drawing/2010/main">
                  <a14:imgLayer r:embed="rId7">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509017" y="3481132"/>
            <a:ext cx="2780102" cy="1590276"/>
          </a:xfrm>
          <a:prstGeom prst="rect">
            <a:avLst/>
          </a:prstGeom>
          <a:ln w="12700">
            <a:solidFill>
              <a:srgbClr val="4CCBD4"/>
            </a:solidFill>
            <a:prstDash val="lgDash"/>
          </a:ln>
        </p:spPr>
      </p:pic>
      <p:sp>
        <p:nvSpPr>
          <p:cNvPr id="80" name="TextBox 79"/>
          <p:cNvSpPr txBox="1"/>
          <p:nvPr/>
        </p:nvSpPr>
        <p:spPr>
          <a:xfrm>
            <a:off x="4847481" y="4311713"/>
            <a:ext cx="2698896" cy="769441"/>
          </a:xfrm>
          <a:prstGeom prst="rect">
            <a:avLst/>
          </a:prstGeom>
          <a:noFill/>
        </p:spPr>
        <p:txBody>
          <a:bodyPr wrap="square" rtlCol="0">
            <a:spAutoFit/>
          </a:bodyPr>
          <a:lstStyle/>
          <a:p>
            <a:r>
              <a:rPr lang="ru-RU" sz="1100" dirty="0" smtClean="0">
                <a:latin typeface="Open Sans" panose="020B0606030504020204" pitchFamily="34" charset="0"/>
                <a:ea typeface="Open Sans" panose="020B0606030504020204" pitchFamily="34" charset="0"/>
                <a:cs typeface="Open Sans" panose="020B0606030504020204" pitchFamily="34" charset="0"/>
              </a:rPr>
              <a:t>Первое воскресенье октября –Международная Сергиевская  ярмарка в с. </a:t>
            </a:r>
            <a:r>
              <a:rPr lang="ru-RU" sz="1100" dirty="0" smtClean="0">
                <a:latin typeface="Open Sans" panose="020B0606030504020204" pitchFamily="34" charset="0"/>
                <a:ea typeface="Open Sans" panose="020B0606030504020204" pitchFamily="34" charset="0"/>
                <a:cs typeface="Open Sans" panose="020B0606030504020204" pitchFamily="34" charset="0"/>
              </a:rPr>
              <a:t>Кузьмичи</a:t>
            </a:r>
            <a:endParaRPr lang="en-US" sz="1100" dirty="0" smtClean="0">
              <a:latin typeface="Open Sans" panose="020B0606030504020204" pitchFamily="34" charset="0"/>
              <a:ea typeface="Open Sans" panose="020B0606030504020204" pitchFamily="34" charset="0"/>
              <a:cs typeface="Open Sans" panose="020B0606030504020204" pitchFamily="34" charset="0"/>
            </a:endParaRPr>
          </a:p>
          <a:p>
            <a:endParaRPr lang="ru-RU" sz="11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Рисунок 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35208" y="3845115"/>
            <a:ext cx="266700" cy="233469"/>
          </a:xfrm>
          <a:prstGeom prst="rect">
            <a:avLst/>
          </a:prstGeom>
        </p:spPr>
      </p:pic>
      <p:pic>
        <p:nvPicPr>
          <p:cNvPr id="39" name="Рисунок 38"/>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28698" y="4355035"/>
            <a:ext cx="266700" cy="233469"/>
          </a:xfrm>
          <a:prstGeom prst="rect">
            <a:avLst/>
          </a:prstGeom>
        </p:spPr>
      </p:pic>
      <p:sp>
        <p:nvSpPr>
          <p:cNvPr id="34" name="TextBox 33"/>
          <p:cNvSpPr txBox="1"/>
          <p:nvPr/>
        </p:nvSpPr>
        <p:spPr>
          <a:xfrm>
            <a:off x="4348937" y="3428155"/>
            <a:ext cx="2658969" cy="307777"/>
          </a:xfrm>
          <a:prstGeom prst="rect">
            <a:avLst/>
          </a:prstGeom>
          <a:noFill/>
        </p:spPr>
        <p:txBody>
          <a:bodyPr wrap="square" rtlCol="0">
            <a:spAutoFit/>
          </a:bodyPr>
          <a:lstStyle/>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Событийный туризм</a:t>
            </a:r>
            <a:endPar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Прямоугольник 7"/>
          <p:cNvSpPr/>
          <p:nvPr/>
        </p:nvSpPr>
        <p:spPr>
          <a:xfrm>
            <a:off x="4795398" y="3794709"/>
            <a:ext cx="2273059" cy="430887"/>
          </a:xfrm>
          <a:prstGeom prst="rect">
            <a:avLst/>
          </a:prstGeom>
        </p:spPr>
        <p:txBody>
          <a:bodyPr wrap="square">
            <a:spAutoFit/>
          </a:bodyPr>
          <a:lstStyle/>
          <a:p>
            <a:r>
              <a:rPr lang="ru-RU" sz="1100" dirty="0" smtClean="0"/>
              <a:t>8 </a:t>
            </a:r>
            <a:r>
              <a:rPr lang="ru-RU" sz="1100" dirty="0"/>
              <a:t>июля день </a:t>
            </a:r>
            <a:r>
              <a:rPr lang="ru-RU" sz="1100" dirty="0" smtClean="0"/>
              <a:t>Петра </a:t>
            </a:r>
            <a:r>
              <a:rPr lang="ru-RU" sz="1100" dirty="0"/>
              <a:t>и </a:t>
            </a:r>
            <a:r>
              <a:rPr lang="ru-RU" sz="1100" dirty="0" smtClean="0"/>
              <a:t>Февронии, </a:t>
            </a:r>
            <a:r>
              <a:rPr lang="ru-RU" sz="1100" dirty="0"/>
              <a:t>семьи любви и верности</a:t>
            </a:r>
          </a:p>
        </p:txBody>
      </p:sp>
      <p:sp>
        <p:nvSpPr>
          <p:cNvPr id="44" name="Прямоугольник 43"/>
          <p:cNvSpPr/>
          <p:nvPr/>
        </p:nvSpPr>
        <p:spPr>
          <a:xfrm>
            <a:off x="795870" y="6948796"/>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34809070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061031" y="156237"/>
            <a:ext cx="5397044" cy="768091"/>
          </a:xfrm>
          <a:prstGeom prst="rect">
            <a:avLst/>
          </a:prstGeom>
        </p:spPr>
      </p:pic>
      <p:sp>
        <p:nvSpPr>
          <p:cNvPr id="4" name="TextBox 3"/>
          <p:cNvSpPr txBox="1"/>
          <p:nvPr/>
        </p:nvSpPr>
        <p:spPr>
          <a:xfrm>
            <a:off x="2061031" y="317130"/>
            <a:ext cx="5498644" cy="461665"/>
          </a:xfrm>
          <a:prstGeom prst="rect">
            <a:avLst/>
          </a:prstGeom>
          <a:noFill/>
        </p:spPr>
        <p:txBody>
          <a:bodyPr wrap="square" rtlCol="0">
            <a:spAutoFit/>
          </a:bodyPr>
          <a:lstStyle/>
          <a:p>
            <a:pPr algn="ctr"/>
            <a:r>
              <a:rPr lang="en-US"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SWOT</a:t>
            </a: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-анализ</a:t>
            </a:r>
          </a:p>
        </p:txBody>
      </p:sp>
      <p:graphicFrame>
        <p:nvGraphicFramePr>
          <p:cNvPr id="8" name="Таблица 7"/>
          <p:cNvGraphicFramePr>
            <a:graphicFrameLocks noGrp="1"/>
          </p:cNvGraphicFramePr>
          <p:nvPr>
            <p:extLst>
              <p:ext uri="{D42A27DB-BD31-4B8C-83A1-F6EECF244321}">
                <p14:modId xmlns:p14="http://schemas.microsoft.com/office/powerpoint/2010/main" val="2810165318"/>
              </p:ext>
            </p:extLst>
          </p:nvPr>
        </p:nvGraphicFramePr>
        <p:xfrm>
          <a:off x="402075" y="1222624"/>
          <a:ext cx="6179002" cy="4726147"/>
        </p:xfrm>
        <a:graphic>
          <a:graphicData uri="http://schemas.openxmlformats.org/drawingml/2006/table">
            <a:tbl>
              <a:tblPr firstRow="1" bandRow="1">
                <a:tableStyleId>{5C22544A-7EE6-4342-B048-85BDC9FD1C3A}</a:tableStyleId>
              </a:tblPr>
              <a:tblGrid>
                <a:gridCol w="1950656">
                  <a:extLst>
                    <a:ext uri="{9D8B030D-6E8A-4147-A177-3AD203B41FA5}">
                      <a16:colId xmlns:a16="http://schemas.microsoft.com/office/drawing/2014/main" xmlns="" val="20000"/>
                    </a:ext>
                  </a:extLst>
                </a:gridCol>
                <a:gridCol w="4228346">
                  <a:extLst>
                    <a:ext uri="{9D8B030D-6E8A-4147-A177-3AD203B41FA5}">
                      <a16:colId xmlns:a16="http://schemas.microsoft.com/office/drawing/2014/main" xmlns="" val="20001"/>
                    </a:ext>
                  </a:extLst>
                </a:gridCol>
              </a:tblGrid>
              <a:tr h="1650430">
                <a:tc>
                  <a:txBody>
                    <a:bodyPr/>
                    <a:lstStyle/>
                    <a:p>
                      <a:pPr marL="0" marR="0" indent="0" algn="ctr" defTabSz="755934" rtl="0" eaLnBrk="1" fontAlgn="auto" latinLnBrk="0" hangingPunct="1">
                        <a:lnSpc>
                          <a:spcPct val="100000"/>
                        </a:lnSpc>
                        <a:spcBef>
                          <a:spcPts val="0"/>
                        </a:spcBef>
                        <a:spcAft>
                          <a:spcPts val="0"/>
                        </a:spcAft>
                        <a:buClrTx/>
                        <a:buSzTx/>
                        <a:buFontTx/>
                        <a:buNone/>
                        <a:tabLst/>
                        <a:defRPr/>
                      </a:pPr>
                      <a:r>
                        <a:rPr lang="ru-RU" sz="16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Сильные стороны</a:t>
                      </a:r>
                      <a:endParaRPr lang="ru-RU" sz="16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16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S</a:t>
                      </a:r>
                      <a:endParaRPr lang="ru-RU" sz="16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6FCECE"/>
                    </a:solidFill>
                  </a:tcPr>
                </a:tc>
                <a:tc>
                  <a:txBody>
                    <a:bodyPr/>
                    <a:lstStyle/>
                    <a:p>
                      <a:pPr marL="171450" marR="20955" lvl="0" indent="-171450" algn="l">
                        <a:spcAft>
                          <a:spcPts val="0"/>
                        </a:spcAft>
                        <a:buFont typeface="Arial" panose="020B0604020202020204" pitchFamily="34" charset="0"/>
                        <a:buChar char="•"/>
                        <a:tabLst>
                          <a:tab pos="291465" algn="l"/>
                        </a:tabLst>
                      </a:pPr>
                      <a:r>
                        <a:rPr lang="ru-RU" sz="1050" b="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большое количество свободных мощностей;</a:t>
                      </a:r>
                    </a:p>
                    <a:p>
                      <a:pPr marL="171450" marR="20955" lvl="0" indent="-171450" algn="l">
                        <a:spcAft>
                          <a:spcPts val="0"/>
                        </a:spcAft>
                        <a:buFont typeface="Arial" panose="020B0604020202020204" pitchFamily="34" charset="0"/>
                        <a:buChar char="•"/>
                        <a:tabLst>
                          <a:tab pos="291465" algn="l"/>
                        </a:tabLst>
                      </a:pPr>
                      <a:r>
                        <a:rPr lang="ru-RU" sz="1050" b="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возможность создания крупных логистических центров;</a:t>
                      </a:r>
                    </a:p>
                    <a:p>
                      <a:pPr marL="171450" marR="20955" lvl="0" indent="-171450" algn="l">
                        <a:spcAft>
                          <a:spcPts val="0"/>
                        </a:spcAft>
                        <a:buFont typeface="Arial" panose="020B0604020202020204" pitchFamily="34" charset="0"/>
                        <a:buChar char="•"/>
                        <a:tabLst>
                          <a:tab pos="291465" algn="l"/>
                        </a:tabLst>
                      </a:pPr>
                      <a:r>
                        <a:rPr lang="ru-RU" sz="1050" b="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выгодное географическое положение;</a:t>
                      </a:r>
                    </a:p>
                    <a:p>
                      <a:pPr marL="171450" marR="20955" lvl="0" indent="-171450" algn="l">
                        <a:spcAft>
                          <a:spcPts val="0"/>
                        </a:spcAft>
                        <a:buFont typeface="Arial" panose="020B0604020202020204" pitchFamily="34" charset="0"/>
                        <a:buChar char="•"/>
                        <a:tabLst>
                          <a:tab pos="291465" algn="l"/>
                        </a:tabLst>
                      </a:pPr>
                      <a:r>
                        <a:rPr lang="ru-RU" sz="1050" b="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относительная близость к московской агломерации и границе с Белоруссией;</a:t>
                      </a:r>
                    </a:p>
                    <a:p>
                      <a:pPr marL="171450" marR="20955" lvl="0" indent="-171450" algn="l">
                        <a:spcAft>
                          <a:spcPts val="0"/>
                        </a:spcAft>
                        <a:buFont typeface="Arial" panose="020B0604020202020204" pitchFamily="34" charset="0"/>
                        <a:buChar char="•"/>
                        <a:tabLst>
                          <a:tab pos="291465" algn="l"/>
                        </a:tabLst>
                      </a:pPr>
                      <a:r>
                        <a:rPr lang="ru-RU" sz="1050" b="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развитая транспортная инфраструктура;</a:t>
                      </a:r>
                    </a:p>
                    <a:p>
                      <a:pPr marL="171450" marR="20955" lvl="0" indent="-171450" algn="l">
                        <a:spcAft>
                          <a:spcPts val="0"/>
                        </a:spcAft>
                        <a:buFont typeface="Arial" panose="020B0604020202020204" pitchFamily="34" charset="0"/>
                        <a:buChar char="•"/>
                        <a:tabLst>
                          <a:tab pos="291465" algn="l"/>
                        </a:tabLst>
                      </a:pPr>
                      <a:r>
                        <a:rPr lang="ru-RU" sz="1050" b="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наличие магистральных нефте - и газопроводов;</a:t>
                      </a:r>
                    </a:p>
                    <a:p>
                      <a:pPr marL="171450" marR="20955" lvl="0" indent="-171450" algn="l">
                        <a:spcAft>
                          <a:spcPts val="0"/>
                        </a:spcAft>
                        <a:buFont typeface="Arial" panose="020B0604020202020204" pitchFamily="34" charset="0"/>
                        <a:buChar char="•"/>
                        <a:tabLst>
                          <a:tab pos="291465" algn="l"/>
                        </a:tabLst>
                      </a:pPr>
                      <a:r>
                        <a:rPr lang="ru-RU" sz="1050" b="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наличие комплекса культурно-исторических ценностей;</a:t>
                      </a:r>
                    </a:p>
                    <a:p>
                      <a:pPr marL="171450" marR="20955" lvl="0" indent="-171450" algn="l">
                        <a:spcAft>
                          <a:spcPts val="0"/>
                        </a:spcAft>
                        <a:buFont typeface="Arial" panose="020B0604020202020204" pitchFamily="34" charset="0"/>
                        <a:buChar char="•"/>
                        <a:tabLst>
                          <a:tab pos="291465" algn="l"/>
                        </a:tabLst>
                      </a:pPr>
                      <a:r>
                        <a:rPr lang="ru-RU" sz="1050" b="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экологически чистые территории;</a:t>
                      </a:r>
                    </a:p>
                    <a:p>
                      <a:pPr marL="171450" marR="20955" lvl="0" indent="-171450" algn="l">
                        <a:spcAft>
                          <a:spcPts val="0"/>
                        </a:spcAft>
                        <a:buFont typeface="Arial" panose="020B0604020202020204" pitchFamily="34" charset="0"/>
                        <a:buChar char="•"/>
                        <a:tabLst>
                          <a:tab pos="291465" algn="l"/>
                        </a:tabLst>
                      </a:pPr>
                      <a:r>
                        <a:rPr lang="ru-RU" sz="1050" b="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наличие сырья: леса, торфа, песчаногравийной смеси;</a:t>
                      </a:r>
                    </a:p>
                  </a:txBody>
                  <a:tcPr>
                    <a:solidFill>
                      <a:srgbClr val="6FCECE"/>
                    </a:solidFill>
                  </a:tcPr>
                </a:tc>
                <a:extLst>
                  <a:ext uri="{0D108BD9-81ED-4DB2-BD59-A6C34878D82A}">
                    <a16:rowId xmlns:a16="http://schemas.microsoft.com/office/drawing/2014/main" xmlns="" val="10000"/>
                  </a:ext>
                </a:extLst>
              </a:tr>
              <a:tr h="1021326">
                <a:tc>
                  <a:txBody>
                    <a:bodyPr/>
                    <a:lstStyle/>
                    <a:p>
                      <a:pPr marL="0" marR="0" indent="0" algn="ctr" defTabSz="755934" rtl="0" eaLnBrk="1" fontAlgn="auto" latinLnBrk="0" hangingPunct="1">
                        <a:lnSpc>
                          <a:spcPct val="100000"/>
                        </a:lnSpc>
                        <a:spcBef>
                          <a:spcPts val="0"/>
                        </a:spcBef>
                        <a:spcAft>
                          <a:spcPts val="0"/>
                        </a:spcAft>
                        <a:buClrTx/>
                        <a:buSzTx/>
                        <a:buFontTx/>
                        <a:buNone/>
                        <a:tabLst/>
                        <a:defRPr/>
                      </a:pPr>
                      <a:r>
                        <a:rPr lang="ru-RU" sz="1600" b="1"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Слабые стороны</a:t>
                      </a:r>
                      <a:endParaRPr lang="ru-RU" sz="1600" b="1"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1600" b="1"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W</a:t>
                      </a:r>
                      <a:endParaRPr lang="ru-RU" sz="1600" b="1"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8FDEE3"/>
                    </a:solidFill>
                  </a:tcPr>
                </a:tc>
                <a:tc>
                  <a:txBody>
                    <a:bodyPr/>
                    <a:lstStyle/>
                    <a:p>
                      <a:pPr marL="171450" lvl="0" indent="-171450" algn="l">
                        <a:spcAft>
                          <a:spcPts val="0"/>
                        </a:spcAft>
                        <a:buFont typeface="Arial" panose="020B0604020202020204" pitchFamily="34" charset="0"/>
                        <a:buChar char="•"/>
                        <a:tabLst>
                          <a:tab pos="291465" algn="l"/>
                        </a:tabLst>
                      </a:pPr>
                      <a:r>
                        <a:rPr lang="ru-RU" sz="105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слабость инновационной составляющей в промышленности;</a:t>
                      </a:r>
                    </a:p>
                    <a:p>
                      <a:pPr marL="171450" lvl="0" indent="-171450" algn="l">
                        <a:spcAft>
                          <a:spcPts val="0"/>
                        </a:spcAft>
                        <a:buFont typeface="Arial" panose="020B0604020202020204" pitchFamily="34" charset="0"/>
                        <a:buChar char="•"/>
                        <a:tabLst>
                          <a:tab pos="291465" algn="l"/>
                        </a:tabLst>
                      </a:pPr>
                      <a:r>
                        <a:rPr lang="ru-RU" sz="105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отсутствие бизнес-инкубаторов и технопарков;</a:t>
                      </a:r>
                    </a:p>
                    <a:p>
                      <a:pPr marL="171450" lvl="0" indent="-171450" algn="l">
                        <a:spcAft>
                          <a:spcPts val="0"/>
                        </a:spcAft>
                        <a:buFont typeface="Arial" panose="020B0604020202020204" pitchFamily="34" charset="0"/>
                        <a:buChar char="•"/>
                        <a:tabLst>
                          <a:tab pos="291465" algn="l"/>
                        </a:tabLst>
                      </a:pPr>
                      <a:r>
                        <a:rPr lang="ru-RU" sz="105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вытеснение продукции предприятий области продукцией иностранного производства;</a:t>
                      </a:r>
                    </a:p>
                    <a:p>
                      <a:pPr marL="171450" lvl="0" indent="-171450" algn="l">
                        <a:spcAft>
                          <a:spcPts val="0"/>
                        </a:spcAft>
                        <a:buFont typeface="Arial" panose="020B0604020202020204" pitchFamily="34" charset="0"/>
                        <a:buChar char="•"/>
                        <a:tabLst>
                          <a:tab pos="291465" algn="l"/>
                        </a:tabLst>
                      </a:pPr>
                      <a:r>
                        <a:rPr lang="ru-RU" sz="1050" dirty="0" smtClean="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дефицит кадров из-за возникших демографических диспропорций;</a:t>
                      </a:r>
                    </a:p>
                  </a:txBody>
                  <a:tcPr>
                    <a:solidFill>
                      <a:srgbClr val="8FDEE3"/>
                    </a:solidFill>
                  </a:tcPr>
                </a:tc>
                <a:extLst>
                  <a:ext uri="{0D108BD9-81ED-4DB2-BD59-A6C34878D82A}">
                    <a16:rowId xmlns:a16="http://schemas.microsoft.com/office/drawing/2014/main" xmlns="" val="10001"/>
                  </a:ext>
                </a:extLst>
              </a:tr>
              <a:tr h="1024932">
                <a:tc>
                  <a:txBody>
                    <a:bodyPr/>
                    <a:lstStyle/>
                    <a:p>
                      <a:pPr algn="ctr"/>
                      <a:r>
                        <a:rPr lang="ru-RU" sz="1600" b="1" dirty="0" smtClean="0">
                          <a:latin typeface="Open Sans" panose="020B0606030504020204" pitchFamily="34" charset="0"/>
                          <a:ea typeface="Open Sans" panose="020B0606030504020204" pitchFamily="34" charset="0"/>
                          <a:cs typeface="Open Sans" panose="020B0606030504020204" pitchFamily="34" charset="0"/>
                        </a:rPr>
                        <a:t>Возможности</a:t>
                      </a:r>
                    </a:p>
                    <a:p>
                      <a:pPr algn="ctr"/>
                      <a:r>
                        <a:rPr lang="en-US" sz="1600" b="1" dirty="0" smtClean="0">
                          <a:latin typeface="Open Sans" panose="020B0606030504020204" pitchFamily="34" charset="0"/>
                          <a:ea typeface="Open Sans" panose="020B0606030504020204" pitchFamily="34" charset="0"/>
                          <a:cs typeface="Open Sans" panose="020B0606030504020204" pitchFamily="34" charset="0"/>
                        </a:rPr>
                        <a:t>O</a:t>
                      </a:r>
                      <a:endParaRPr lang="ru-RU" sz="1600" b="1" dirty="0">
                        <a:latin typeface="Open Sans" panose="020B0606030504020204" pitchFamily="34" charset="0"/>
                        <a:ea typeface="Open Sans" panose="020B0606030504020204" pitchFamily="34" charset="0"/>
                        <a:cs typeface="Open Sans" panose="020B0606030504020204" pitchFamily="34" charset="0"/>
                      </a:endParaRPr>
                    </a:p>
                  </a:txBody>
                  <a:tcPr>
                    <a:solidFill>
                      <a:srgbClr val="E8E8A8"/>
                    </a:solidFill>
                  </a:tcPr>
                </a:tc>
                <a:tc>
                  <a:txBody>
                    <a:bodyPr/>
                    <a:lstStyle/>
                    <a:p>
                      <a:pPr marL="171450" lvl="0" indent="-171450" algn="l">
                        <a:spcAft>
                          <a:spcPts val="0"/>
                        </a:spcAft>
                        <a:buFont typeface="Arial" panose="020B0604020202020204" pitchFamily="34" charset="0"/>
                        <a:buChar char="•"/>
                        <a:tabLst>
                          <a:tab pos="291465" algn="l"/>
                        </a:tabLst>
                      </a:pPr>
                      <a:r>
                        <a:rPr lang="ru-RU" sz="1050" dirty="0" smtClean="0">
                          <a:effectLst/>
                          <a:latin typeface="Open Sans" panose="020B0606030504020204" pitchFamily="34" charset="0"/>
                          <a:ea typeface="Open Sans" panose="020B0606030504020204" pitchFamily="34" charset="0"/>
                          <a:cs typeface="Open Sans" panose="020B0606030504020204" pitchFamily="34" charset="0"/>
                        </a:rPr>
                        <a:t>расширение рынка продукции местных производителей;</a:t>
                      </a:r>
                    </a:p>
                    <a:p>
                      <a:pPr marL="171450" lvl="0" indent="-171450" algn="l">
                        <a:spcAft>
                          <a:spcPts val="0"/>
                        </a:spcAft>
                        <a:buFont typeface="Arial" panose="020B0604020202020204" pitchFamily="34" charset="0"/>
                        <a:buChar char="•"/>
                        <a:tabLst>
                          <a:tab pos="291465" algn="l"/>
                        </a:tabLst>
                      </a:pPr>
                      <a:r>
                        <a:rPr lang="ru-RU" sz="1050" dirty="0" smtClean="0">
                          <a:effectLst/>
                          <a:latin typeface="Open Sans" panose="020B0606030504020204" pitchFamily="34" charset="0"/>
                          <a:ea typeface="Open Sans" panose="020B0606030504020204" pitchFamily="34" charset="0"/>
                          <a:cs typeface="Open Sans" panose="020B0606030504020204" pitchFamily="34" charset="0"/>
                        </a:rPr>
                        <a:t>организация логистического центра;</a:t>
                      </a:r>
                    </a:p>
                    <a:p>
                      <a:pPr marL="171450" lvl="0" indent="-171450" algn="l">
                        <a:spcAft>
                          <a:spcPts val="0"/>
                        </a:spcAft>
                        <a:buFont typeface="Arial" panose="020B0604020202020204" pitchFamily="34" charset="0"/>
                        <a:buChar char="•"/>
                        <a:tabLst>
                          <a:tab pos="291465" algn="l"/>
                        </a:tabLst>
                      </a:pPr>
                      <a:r>
                        <a:rPr lang="ru-RU" sz="1050" dirty="0" smtClean="0">
                          <a:effectLst/>
                          <a:latin typeface="Open Sans" panose="020B0606030504020204" pitchFamily="34" charset="0"/>
                          <a:ea typeface="Open Sans" panose="020B0606030504020204" pitchFamily="34" charset="0"/>
                          <a:cs typeface="Open Sans" panose="020B0606030504020204" pitchFamily="34" charset="0"/>
                        </a:rPr>
                        <a:t>внедрение инновационных технологий;</a:t>
                      </a:r>
                    </a:p>
                    <a:p>
                      <a:pPr marL="171450" lvl="0" indent="-171450" algn="l">
                        <a:spcAft>
                          <a:spcPts val="0"/>
                        </a:spcAft>
                        <a:buFont typeface="Arial" panose="020B0604020202020204" pitchFamily="34" charset="0"/>
                        <a:buChar char="•"/>
                        <a:tabLst>
                          <a:tab pos="291465" algn="l"/>
                        </a:tabLst>
                      </a:pPr>
                      <a:r>
                        <a:rPr lang="ru-RU" sz="1050" baseline="0" dirty="0" smtClean="0">
                          <a:effectLst/>
                          <a:latin typeface="Open Sans" panose="020B0606030504020204" pitchFamily="34" charset="0"/>
                          <a:ea typeface="Open Sans" panose="020B0606030504020204" pitchFamily="34" charset="0"/>
                          <a:cs typeface="Open Sans" panose="020B0606030504020204" pitchFamily="34" charset="0"/>
                        </a:rPr>
                        <a:t>в</a:t>
                      </a:r>
                      <a:r>
                        <a:rPr lang="ru-RU" sz="1050" dirty="0" smtClean="0">
                          <a:effectLst/>
                          <a:latin typeface="Open Sans" panose="020B0606030504020204" pitchFamily="34" charset="0"/>
                          <a:ea typeface="Open Sans" panose="020B0606030504020204" pitchFamily="34" charset="0"/>
                          <a:cs typeface="Open Sans" panose="020B0606030504020204" pitchFamily="34" charset="0"/>
                        </a:rPr>
                        <a:t>овлечение в сельхозпроизводство неиспользуемых угодий;</a:t>
                      </a:r>
                    </a:p>
                    <a:p>
                      <a:pPr marL="171450" lvl="0" indent="-171450" algn="l">
                        <a:spcAft>
                          <a:spcPts val="0"/>
                        </a:spcAft>
                        <a:buFont typeface="Arial" panose="020B0604020202020204" pitchFamily="34" charset="0"/>
                        <a:buChar char="•"/>
                        <a:tabLst>
                          <a:tab pos="291465" algn="l"/>
                        </a:tabLst>
                      </a:pPr>
                      <a:r>
                        <a:rPr lang="ru-RU" sz="1050" baseline="0" dirty="0" smtClean="0">
                          <a:effectLst/>
                          <a:latin typeface="Open Sans" panose="020B0606030504020204" pitchFamily="34" charset="0"/>
                          <a:ea typeface="Open Sans" panose="020B0606030504020204" pitchFamily="34" charset="0"/>
                          <a:cs typeface="Open Sans" panose="020B0606030504020204" pitchFamily="34" charset="0"/>
                        </a:rPr>
                        <a:t>в</a:t>
                      </a:r>
                      <a:r>
                        <a:rPr lang="ru-RU" sz="1050" dirty="0" smtClean="0">
                          <a:effectLst/>
                          <a:latin typeface="Open Sans" panose="020B0606030504020204" pitchFamily="34" charset="0"/>
                          <a:ea typeface="Open Sans" panose="020B0606030504020204" pitchFamily="34" charset="0"/>
                          <a:cs typeface="Open Sans" panose="020B0606030504020204" pitchFamily="34" charset="0"/>
                        </a:rPr>
                        <a:t>озможности локализации производства для белорусского бизнеса;</a:t>
                      </a:r>
                    </a:p>
                    <a:p>
                      <a:pPr marL="171450" lvl="0" indent="-171450" algn="l">
                        <a:spcAft>
                          <a:spcPts val="0"/>
                        </a:spcAft>
                        <a:buFont typeface="Arial" panose="020B0604020202020204" pitchFamily="34" charset="0"/>
                        <a:buChar char="•"/>
                        <a:tabLst>
                          <a:tab pos="291465" algn="l"/>
                        </a:tabLst>
                      </a:pPr>
                      <a:r>
                        <a:rPr lang="ru-RU" sz="1050" dirty="0" smtClean="0">
                          <a:effectLst/>
                          <a:latin typeface="Open Sans" panose="020B0606030504020204" pitchFamily="34" charset="0"/>
                          <a:ea typeface="Open Sans" panose="020B0606030504020204" pitchFamily="34" charset="0"/>
                          <a:cs typeface="Open Sans" panose="020B0606030504020204" pitchFamily="34" charset="0"/>
                        </a:rPr>
                        <a:t>развитие специализированных видов туризма: рыболовство, охота;</a:t>
                      </a:r>
                    </a:p>
                  </a:txBody>
                  <a:tcPr>
                    <a:solidFill>
                      <a:srgbClr val="E8E8A8"/>
                    </a:solidFill>
                  </a:tcPr>
                </a:tc>
                <a:extLst>
                  <a:ext uri="{0D108BD9-81ED-4DB2-BD59-A6C34878D82A}">
                    <a16:rowId xmlns:a16="http://schemas.microsoft.com/office/drawing/2014/main" xmlns="" val="10002"/>
                  </a:ext>
                </a:extLst>
              </a:tr>
              <a:tr h="611347">
                <a:tc>
                  <a:txBody>
                    <a:bodyPr/>
                    <a:lstStyle/>
                    <a:p>
                      <a:pPr algn="ctr"/>
                      <a:r>
                        <a:rPr lang="ru-RU" sz="1600" b="1" dirty="0" smtClean="0">
                          <a:latin typeface="Open Sans" panose="020B0606030504020204" pitchFamily="34" charset="0"/>
                          <a:ea typeface="Open Sans" panose="020B0606030504020204" pitchFamily="34" charset="0"/>
                          <a:cs typeface="Open Sans" panose="020B0606030504020204" pitchFamily="34" charset="0"/>
                        </a:rPr>
                        <a:t>Угрозы</a:t>
                      </a:r>
                    </a:p>
                    <a:p>
                      <a:pPr algn="ctr"/>
                      <a:r>
                        <a:rPr lang="en-US" sz="1600" b="1" dirty="0" smtClean="0">
                          <a:latin typeface="Open Sans" panose="020B0606030504020204" pitchFamily="34" charset="0"/>
                          <a:ea typeface="Open Sans" panose="020B0606030504020204" pitchFamily="34" charset="0"/>
                          <a:cs typeface="Open Sans" panose="020B0606030504020204" pitchFamily="34" charset="0"/>
                        </a:rPr>
                        <a:t>T</a:t>
                      </a:r>
                      <a:endParaRPr lang="ru-RU" sz="1600" b="1" dirty="0">
                        <a:latin typeface="Open Sans" panose="020B0606030504020204" pitchFamily="34" charset="0"/>
                        <a:ea typeface="Open Sans" panose="020B0606030504020204" pitchFamily="34" charset="0"/>
                        <a:cs typeface="Open Sans" panose="020B0606030504020204" pitchFamily="34" charset="0"/>
                      </a:endParaRPr>
                    </a:p>
                  </a:txBody>
                  <a:tcPr>
                    <a:solidFill>
                      <a:srgbClr val="FBFBB7"/>
                    </a:solidFill>
                  </a:tcPr>
                </a:tc>
                <a:tc>
                  <a:txBody>
                    <a:bodyPr/>
                    <a:lstStyle/>
                    <a:p>
                      <a:pPr marL="171450" lvl="0" indent="-171450" algn="l">
                        <a:spcAft>
                          <a:spcPts val="0"/>
                        </a:spcAft>
                        <a:buFont typeface="Arial" panose="020B0604020202020204" pitchFamily="34" charset="0"/>
                        <a:buChar char="•"/>
                        <a:tabLst>
                          <a:tab pos="291465" algn="l"/>
                        </a:tabLst>
                      </a:pPr>
                      <a:r>
                        <a:rPr lang="ru-RU" sz="1050" dirty="0" smtClean="0">
                          <a:effectLst/>
                          <a:latin typeface="Open Sans" panose="020B0606030504020204" pitchFamily="34" charset="0"/>
                          <a:ea typeface="Open Sans" panose="020B0606030504020204" pitchFamily="34" charset="0"/>
                          <a:cs typeface="Open Sans" panose="020B0606030504020204" pitchFamily="34" charset="0"/>
                        </a:rPr>
                        <a:t>демографическое старение населения;</a:t>
                      </a:r>
                    </a:p>
                    <a:p>
                      <a:pPr marL="171450" lvl="0" indent="-171450" algn="l">
                        <a:spcAft>
                          <a:spcPts val="0"/>
                        </a:spcAft>
                        <a:buFont typeface="Arial" panose="020B0604020202020204" pitchFamily="34" charset="0"/>
                        <a:buChar char="•"/>
                        <a:tabLst>
                          <a:tab pos="291465" algn="l"/>
                        </a:tabLst>
                      </a:pPr>
                      <a:r>
                        <a:rPr lang="ru-RU" sz="1050" dirty="0" smtClean="0">
                          <a:effectLst/>
                          <a:latin typeface="Open Sans" panose="020B0606030504020204" pitchFamily="34" charset="0"/>
                          <a:ea typeface="Open Sans" panose="020B0606030504020204" pitchFamily="34" charset="0"/>
                          <a:cs typeface="Open Sans" panose="020B0606030504020204" pitchFamily="34" charset="0"/>
                        </a:rPr>
                        <a:t>отток из округа способной творческой молодежи.</a:t>
                      </a:r>
                    </a:p>
                  </a:txBody>
                  <a:tcPr>
                    <a:solidFill>
                      <a:srgbClr val="FBFBB7"/>
                    </a:solidFill>
                  </a:tcPr>
                </a:tc>
                <a:extLst>
                  <a:ext uri="{0D108BD9-81ED-4DB2-BD59-A6C34878D82A}">
                    <a16:rowId xmlns:a16="http://schemas.microsoft.com/office/drawing/2014/main" xmlns="" val="10003"/>
                  </a:ext>
                </a:extLst>
              </a:tr>
            </a:tbl>
          </a:graphicData>
        </a:graphic>
      </p:graphicFrame>
      <p:sp>
        <p:nvSpPr>
          <p:cNvPr id="11" name="TextBox 10"/>
          <p:cNvSpPr txBox="1"/>
          <p:nvPr/>
        </p:nvSpPr>
        <p:spPr>
          <a:xfrm>
            <a:off x="7121735"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30</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TextBox 11"/>
          <p:cNvSpPr txBox="1"/>
          <p:nvPr/>
        </p:nvSpPr>
        <p:spPr>
          <a:xfrm>
            <a:off x="834590" y="167925"/>
            <a:ext cx="1226441"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13" name="Рисунок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9" name="Прямоугольник 8"/>
          <p:cNvSpPr/>
          <p:nvPr/>
        </p:nvSpPr>
        <p:spPr>
          <a:xfrm>
            <a:off x="795870" y="6948796"/>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11000013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21735" y="7190343"/>
            <a:ext cx="412421"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31</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6" name="TextBox 25"/>
          <p:cNvSpPr txBox="1"/>
          <p:nvPr/>
        </p:nvSpPr>
        <p:spPr>
          <a:xfrm>
            <a:off x="537029" y="1045319"/>
            <a:ext cx="3196360" cy="954107"/>
          </a:xfrm>
          <a:prstGeom prst="rect">
            <a:avLst/>
          </a:prstGeom>
          <a:noFill/>
        </p:spPr>
        <p:txBody>
          <a:bodyPr wrap="square" rtlCol="0">
            <a:spAutoFit/>
          </a:bodyPr>
          <a:lstStyle/>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ГЛАВА МУНИЦИПАЛЬНОГО ОБРАЗОВАНИЯ  </a:t>
            </a:r>
          </a:p>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«ЕРШИЧСКИЙ МУНИЦИПАЛЬНЫЙ ОКРУГ» СМОЛЕНСКОЙ ОБЛАСТИ:</a:t>
            </a:r>
            <a:endPar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TextBox 27"/>
          <p:cNvSpPr txBox="1"/>
          <p:nvPr/>
        </p:nvSpPr>
        <p:spPr>
          <a:xfrm>
            <a:off x="673768" y="3368842"/>
            <a:ext cx="3207044" cy="1384995"/>
          </a:xfrm>
          <a:prstGeom prst="rect">
            <a:avLst/>
          </a:prstGeom>
          <a:noFill/>
        </p:spPr>
        <p:txBody>
          <a:bodyPr wrap="square" rtlCol="0">
            <a:spAutoFit/>
          </a:bodyPr>
          <a:lstStyle/>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ЗАМЕСТИТЕЛЬ ГЛАВЫ МУНИЦИПАЛЬНОГО </a:t>
            </a:r>
            <a:r>
              <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ОБРАЗОВАНИЯ </a:t>
            </a:r>
          </a:p>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a:t>
            </a: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ЕРШИЧСКИЙ </a:t>
            </a:r>
            <a:r>
              <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МУНИЦИПАЛЬНЫЙ </a:t>
            </a: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ОКРУГ»</a:t>
            </a: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 СМОЛЕНСКОЙ ОБЛАСТИ</a:t>
            </a:r>
            <a:endPar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a:t>
            </a:r>
            <a:endPar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28"/>
          <p:cNvSpPr txBox="1"/>
          <p:nvPr/>
        </p:nvSpPr>
        <p:spPr>
          <a:xfrm>
            <a:off x="4538192" y="974799"/>
            <a:ext cx="2583543" cy="954107"/>
          </a:xfrm>
          <a:prstGeom prst="rect">
            <a:avLst/>
          </a:prstGeom>
          <a:noFill/>
        </p:spPr>
        <p:txBody>
          <a:bodyPr wrap="square" rtlCol="0">
            <a:spAutoFit/>
          </a:bodyPr>
          <a:lstStyle/>
          <a:p>
            <a:pPr algn="ctr"/>
            <a:r>
              <a:rPr lang="ru-RU" sz="1400" b="1" cap="all"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МИНИСТЕРСТВО </a:t>
            </a:r>
            <a:r>
              <a:rPr lang="ru-RU" sz="1400" b="1" cap="all" dirty="0">
                <a:solidFill>
                  <a:srgbClr val="0070C0"/>
                </a:solidFill>
                <a:latin typeface="Open Sans" panose="020B0606030504020204" pitchFamily="34" charset="0"/>
                <a:ea typeface="Open Sans" panose="020B0606030504020204" pitchFamily="34" charset="0"/>
                <a:cs typeface="Open Sans" panose="020B0606030504020204" pitchFamily="34" charset="0"/>
              </a:rPr>
              <a:t>инвестиционного развития Смоленской области</a:t>
            </a:r>
            <a:r>
              <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0" name="TextBox 29"/>
          <p:cNvSpPr txBox="1"/>
          <p:nvPr/>
        </p:nvSpPr>
        <p:spPr>
          <a:xfrm>
            <a:off x="4817032" y="3334358"/>
            <a:ext cx="2583543" cy="954107"/>
          </a:xfrm>
          <a:prstGeom prst="rect">
            <a:avLst/>
          </a:prstGeom>
          <a:noFill/>
        </p:spPr>
        <p:txBody>
          <a:bodyPr wrap="square" rtlCol="0">
            <a:spAutoFit/>
          </a:bodyPr>
          <a:lstStyle/>
          <a:p>
            <a:pPr algn="ctr"/>
            <a:r>
              <a:rPr lang="ru-RU" sz="1400" b="1" cap="all"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ООО </a:t>
            </a:r>
            <a:r>
              <a:rPr lang="ru-RU" sz="1400" b="1" cap="all" dirty="0">
                <a:solidFill>
                  <a:srgbClr val="0070C0"/>
                </a:solidFill>
                <a:latin typeface="Open Sans" panose="020B0606030504020204" pitchFamily="34" charset="0"/>
                <a:ea typeface="Open Sans" panose="020B0606030504020204" pitchFamily="34" charset="0"/>
                <a:cs typeface="Open Sans" panose="020B0606030504020204" pitchFamily="34" charset="0"/>
              </a:rPr>
              <a:t>«Корпорация инвестиционного </a:t>
            </a:r>
            <a:r>
              <a:rPr lang="ru-RU" sz="1400" b="1" cap="all"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развития Смоленской области»</a:t>
            </a: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a:t>
            </a:r>
            <a:endPar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TextBox 30"/>
          <p:cNvSpPr txBox="1"/>
          <p:nvPr/>
        </p:nvSpPr>
        <p:spPr>
          <a:xfrm>
            <a:off x="484269" y="1999426"/>
            <a:ext cx="3481069" cy="1169551"/>
          </a:xfrm>
          <a:prstGeom prst="rect">
            <a:avLst/>
          </a:prstGeom>
          <a:noFill/>
        </p:spPr>
        <p:txBody>
          <a:bodyPr wrap="square" rtlCol="0">
            <a:spAutoFit/>
          </a:bodyPr>
          <a:lstStyle/>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Пядин</a:t>
            </a: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Максим Викторович</a:t>
            </a: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Телефон: (48155) 2-11-44</a:t>
            </a:r>
          </a:p>
          <a:p>
            <a:pPr algn="ctr"/>
            <a:r>
              <a:rPr lang="en-US" sz="1400" dirty="0" smtClean="0">
                <a:latin typeface="Open Sans" panose="020B0606030504020204" pitchFamily="34" charset="0"/>
                <a:ea typeface="Open Sans" panose="020B0606030504020204" pitchFamily="34" charset="0"/>
                <a:cs typeface="Open Sans" panose="020B0606030504020204" pitchFamily="34" charset="0"/>
              </a:rPr>
              <a:t>E-mail: </a:t>
            </a:r>
            <a:r>
              <a:rPr lang="en-US" sz="1400" dirty="0" smtClean="0">
                <a:latin typeface="Open Sans" panose="020B0606030504020204" pitchFamily="34" charset="0"/>
                <a:ea typeface="Open Sans" panose="020B0606030504020204" pitchFamily="34" charset="0"/>
                <a:cs typeface="Open Sans" panose="020B0606030504020204" pitchFamily="34" charset="0"/>
                <a:hlinkClick r:id="rId2"/>
              </a:rPr>
              <a:t>ershadm@yandex.ru</a:t>
            </a:r>
            <a:endParaRPr lang="ru-RU" sz="1400" dirty="0" smtClean="0">
              <a:latin typeface="Open Sans" panose="020B0606030504020204" pitchFamily="34" charset="0"/>
              <a:ea typeface="Open Sans" panose="020B0606030504020204" pitchFamily="34" charset="0"/>
              <a:cs typeface="Open Sans" panose="020B0606030504020204" pitchFamily="34" charset="0"/>
            </a:endParaRP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Сайт: </a:t>
            </a:r>
            <a:r>
              <a:rPr lang="en-US" sz="1400" dirty="0" smtClean="0">
                <a:latin typeface="Open Sans" panose="020B0606030504020204" pitchFamily="34" charset="0"/>
                <a:ea typeface="Open Sans" panose="020B0606030504020204" pitchFamily="34" charset="0"/>
                <a:cs typeface="Open Sans" panose="020B0606030504020204" pitchFamily="34" charset="0"/>
              </a:rPr>
              <a:t>ershichadm.admin-smolensk.ru </a:t>
            </a:r>
            <a:endParaRPr lang="ru-RU"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p:cNvSpPr txBox="1"/>
          <p:nvPr/>
        </p:nvSpPr>
        <p:spPr>
          <a:xfrm>
            <a:off x="673768" y="4753837"/>
            <a:ext cx="2898799" cy="1169551"/>
          </a:xfrm>
          <a:prstGeom prst="rect">
            <a:avLst/>
          </a:prstGeom>
          <a:noFill/>
        </p:spPr>
        <p:txBody>
          <a:bodyPr wrap="square" rtlCol="0">
            <a:spAutoFit/>
          </a:bodyPr>
          <a:lstStyle/>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Петрова</a:t>
            </a:r>
            <a:endParaRPr lang="en-US" sz="1400" dirty="0" smtClean="0">
              <a:latin typeface="Open Sans" panose="020B0606030504020204" pitchFamily="34" charset="0"/>
              <a:ea typeface="Open Sans" panose="020B0606030504020204" pitchFamily="34" charset="0"/>
              <a:cs typeface="Open Sans" panose="020B0606030504020204" pitchFamily="34" charset="0"/>
            </a:endParaRP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 </a:t>
            </a:r>
            <a:r>
              <a:rPr lang="ru-RU" sz="1400" dirty="0" smtClean="0">
                <a:latin typeface="Open Sans" panose="020B0606030504020204" pitchFamily="34" charset="0"/>
                <a:ea typeface="Open Sans" panose="020B0606030504020204" pitchFamily="34" charset="0"/>
                <a:cs typeface="Open Sans" panose="020B0606030504020204" pitchFamily="34" charset="0"/>
              </a:rPr>
              <a:t>Наталья Анатольевна</a:t>
            </a: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Телефон: (48155) 2-19-44</a:t>
            </a:r>
            <a:endParaRPr lang="en-US" sz="1400" dirty="0" smtClean="0">
              <a:latin typeface="Open Sans" panose="020B0606030504020204" pitchFamily="34" charset="0"/>
              <a:ea typeface="Open Sans" panose="020B0606030504020204" pitchFamily="34" charset="0"/>
              <a:cs typeface="Open Sans" panose="020B0606030504020204" pitchFamily="34" charset="0"/>
            </a:endParaRP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Факс: (48155) 2-11-44</a:t>
            </a:r>
          </a:p>
          <a:p>
            <a:pPr algn="ctr"/>
            <a:r>
              <a:rPr lang="en-US" sz="1400" dirty="0" smtClean="0">
                <a:latin typeface="Open Sans" panose="020B0606030504020204" pitchFamily="34" charset="0"/>
                <a:ea typeface="Open Sans" panose="020B0606030504020204" pitchFamily="34" charset="0"/>
                <a:cs typeface="Open Sans" panose="020B0606030504020204" pitchFamily="34" charset="0"/>
              </a:rPr>
              <a:t>E-mail: ershadm@yandex.ru</a:t>
            </a:r>
            <a:endParaRPr lang="ru-RU"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34" name="TextBox 33"/>
          <p:cNvSpPr txBox="1"/>
          <p:nvPr/>
        </p:nvSpPr>
        <p:spPr>
          <a:xfrm>
            <a:off x="4484258" y="1947717"/>
            <a:ext cx="2691410" cy="1169551"/>
          </a:xfrm>
          <a:prstGeom prst="rect">
            <a:avLst/>
          </a:prstGeom>
          <a:noFill/>
        </p:spPr>
        <p:txBody>
          <a:bodyPr wrap="square" rtlCol="0">
            <a:spAutoFit/>
          </a:bodyPr>
          <a:lstStyle/>
          <a:p>
            <a:pPr algn="ctr"/>
            <a:r>
              <a:rPr lang="ru-RU" sz="1400" dirty="0">
                <a:latin typeface="Open Sans" panose="020B0606030504020204" pitchFamily="34" charset="0"/>
                <a:ea typeface="Open Sans" panose="020B0606030504020204" pitchFamily="34" charset="0"/>
                <a:cs typeface="Open Sans" panose="020B0606030504020204" pitchFamily="34" charset="0"/>
              </a:rPr>
              <a:t>Телефон: (4812) </a:t>
            </a:r>
            <a:r>
              <a:rPr lang="ru-RU" sz="1400" dirty="0" smtClean="0">
                <a:latin typeface="Open Sans" panose="020B0606030504020204" pitchFamily="34" charset="0"/>
                <a:ea typeface="Open Sans" panose="020B0606030504020204" pitchFamily="34" charset="0"/>
                <a:cs typeface="Open Sans" panose="020B0606030504020204" pitchFamily="34" charset="0"/>
              </a:rPr>
              <a:t>20-55-20</a:t>
            </a: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Факс</a:t>
            </a:r>
            <a:r>
              <a:rPr lang="ru-RU" sz="1400" dirty="0">
                <a:latin typeface="Open Sans" panose="020B0606030504020204" pitchFamily="34" charset="0"/>
                <a:ea typeface="Open Sans" panose="020B0606030504020204" pitchFamily="34" charset="0"/>
                <a:cs typeface="Open Sans" panose="020B0606030504020204" pitchFamily="34" charset="0"/>
              </a:rPr>
              <a:t>: (4812) </a:t>
            </a:r>
            <a:r>
              <a:rPr lang="ru-RU" sz="1400" dirty="0" smtClean="0">
                <a:latin typeface="Open Sans" panose="020B0606030504020204" pitchFamily="34" charset="0"/>
                <a:ea typeface="Open Sans" panose="020B0606030504020204" pitchFamily="34" charset="0"/>
                <a:cs typeface="Open Sans" panose="020B0606030504020204" pitchFamily="34" charset="0"/>
              </a:rPr>
              <a:t>20-55-39</a:t>
            </a:r>
          </a:p>
          <a:p>
            <a:pPr algn="ctr"/>
            <a:r>
              <a:rPr lang="en-US" sz="1400" dirty="0" smtClean="0">
                <a:latin typeface="Open Sans"/>
                <a:ea typeface="Open Sans" panose="020B0606030504020204" pitchFamily="34" charset="0"/>
                <a:cs typeface="Open Sans" panose="020B0606030504020204" pitchFamily="34" charset="0"/>
              </a:rPr>
              <a:t>E-mail</a:t>
            </a:r>
            <a:r>
              <a:rPr lang="en-US" sz="1400" dirty="0">
                <a:latin typeface="Open Sans"/>
                <a:ea typeface="Open Sans" panose="020B0606030504020204" pitchFamily="34" charset="0"/>
                <a:cs typeface="Open Sans" panose="020B0606030504020204" pitchFamily="34" charset="0"/>
              </a:rPr>
              <a:t>: </a:t>
            </a:r>
            <a:r>
              <a:rPr lang="en-US" sz="1400" u="sng" dirty="0" smtClean="0">
                <a:latin typeface="Open Sans"/>
                <a:ea typeface="Open Sans" panose="020B0606030504020204" pitchFamily="34" charset="0"/>
                <a:cs typeface="Open Sans" panose="020B0606030504020204" pitchFamily="34" charset="0"/>
                <a:hlinkClick r:id="rId3"/>
              </a:rPr>
              <a:t>dep@smolinvest.com</a:t>
            </a:r>
            <a:endParaRPr lang="ru-RU" sz="1400" u="sng" dirty="0" smtClean="0">
              <a:latin typeface="Open Sans" panose="020B0606030504020204" pitchFamily="34" charset="0"/>
              <a:ea typeface="Open Sans" panose="020B0606030504020204" pitchFamily="34" charset="0"/>
              <a:cs typeface="Open Sans" panose="020B0606030504020204" pitchFamily="34" charset="0"/>
            </a:endParaRP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Сайт:</a:t>
            </a:r>
            <a:r>
              <a:rPr lang="en-US" sz="1400" dirty="0" smtClean="0">
                <a:latin typeface="Open Sans"/>
                <a:ea typeface="Open Sans" panose="020B0606030504020204" pitchFamily="34" charset="0"/>
                <a:cs typeface="Open Sans" panose="020B0606030504020204" pitchFamily="34" charset="0"/>
              </a:rPr>
              <a:t> </a:t>
            </a:r>
            <a:r>
              <a:rPr lang="en-US" sz="1400" b="1" dirty="0">
                <a:latin typeface="Open Sans"/>
                <a:hlinkClick r:id="rId4"/>
              </a:rPr>
              <a:t>dep-invest.admin-smolensk.ru</a:t>
            </a:r>
            <a:endParaRPr lang="ru-RU" sz="1400" u="sng" dirty="0">
              <a:latin typeface="Open Sans" panose="020B0606030504020204" pitchFamily="34" charset="0"/>
              <a:ea typeface="Open Sans" panose="020B0606030504020204" pitchFamily="34" charset="0"/>
              <a:cs typeface="Open Sans" panose="020B0606030504020204" pitchFamily="34" charset="0"/>
            </a:endParaRPr>
          </a:p>
        </p:txBody>
      </p:sp>
      <p:sp>
        <p:nvSpPr>
          <p:cNvPr id="35" name="TextBox 34"/>
          <p:cNvSpPr txBox="1"/>
          <p:nvPr/>
        </p:nvSpPr>
        <p:spPr>
          <a:xfrm>
            <a:off x="4517180" y="4291269"/>
            <a:ext cx="3016976" cy="738664"/>
          </a:xfrm>
          <a:prstGeom prst="rect">
            <a:avLst/>
          </a:prstGeom>
          <a:noFill/>
        </p:spPr>
        <p:txBody>
          <a:bodyPr wrap="square" rtlCol="0">
            <a:spAutoFit/>
          </a:bodyPr>
          <a:lstStyle/>
          <a:p>
            <a:pPr algn="ctr"/>
            <a:r>
              <a:rPr lang="ru-RU" sz="1400" dirty="0">
                <a:latin typeface="Open Sans" panose="020B0606030504020204" pitchFamily="34" charset="0"/>
                <a:ea typeface="Open Sans" panose="020B0606030504020204" pitchFamily="34" charset="0"/>
                <a:cs typeface="Open Sans" panose="020B0606030504020204" pitchFamily="34" charset="0"/>
              </a:rPr>
              <a:t>Телефон: (4812) </a:t>
            </a:r>
            <a:r>
              <a:rPr lang="ru-RU" sz="1400" dirty="0" smtClean="0">
                <a:latin typeface="Open Sans" panose="020B0606030504020204" pitchFamily="34" charset="0"/>
                <a:ea typeface="Open Sans" panose="020B0606030504020204" pitchFamily="34" charset="0"/>
                <a:cs typeface="Open Sans" panose="020B0606030504020204" pitchFamily="34" charset="0"/>
              </a:rPr>
              <a:t>77-00-22</a:t>
            </a:r>
          </a:p>
          <a:p>
            <a:pPr algn="ctr"/>
            <a:r>
              <a:rPr lang="en-US" sz="1400" dirty="0" smtClean="0">
                <a:latin typeface="Open Sans" panose="020B0606030504020204" pitchFamily="34" charset="0"/>
                <a:ea typeface="Open Sans" panose="020B0606030504020204" pitchFamily="34" charset="0"/>
                <a:cs typeface="Open Sans" panose="020B0606030504020204" pitchFamily="34" charset="0"/>
              </a:rPr>
              <a:t>E-mail</a:t>
            </a:r>
            <a:r>
              <a:rPr lang="en-US" sz="1400" dirty="0">
                <a:latin typeface="Open Sans" panose="020B0606030504020204" pitchFamily="34" charset="0"/>
                <a:ea typeface="Open Sans" panose="020B0606030504020204" pitchFamily="34" charset="0"/>
                <a:cs typeface="Open Sans" panose="020B0606030504020204" pitchFamily="34" charset="0"/>
              </a:rPr>
              <a:t>: </a:t>
            </a:r>
            <a:r>
              <a:rPr lang="en-US" sz="1400" dirty="0" smtClean="0">
                <a:latin typeface="Open Sans" panose="020B0606030504020204" pitchFamily="34" charset="0"/>
                <a:ea typeface="Open Sans" panose="020B0606030504020204" pitchFamily="34" charset="0"/>
                <a:cs typeface="Open Sans" panose="020B0606030504020204" pitchFamily="34" charset="0"/>
                <a:hlinkClick r:id="rId5"/>
              </a:rPr>
              <a:t>smolregion67@yandex.ru</a:t>
            </a:r>
            <a:endParaRPr lang="ru-RU" sz="1400" dirty="0" smtClean="0">
              <a:latin typeface="Open Sans" panose="020B0606030504020204" pitchFamily="34" charset="0"/>
              <a:ea typeface="Open Sans" panose="020B0606030504020204" pitchFamily="34" charset="0"/>
              <a:cs typeface="Open Sans" panose="020B0606030504020204" pitchFamily="34" charset="0"/>
            </a:endParaRP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Сайт</a:t>
            </a:r>
            <a:r>
              <a:rPr lang="ru-RU" sz="1400" dirty="0">
                <a:latin typeface="Open Sans" panose="020B0606030504020204" pitchFamily="34" charset="0"/>
                <a:ea typeface="Open Sans" panose="020B0606030504020204" pitchFamily="34" charset="0"/>
                <a:cs typeface="Open Sans" panose="020B0606030504020204" pitchFamily="34" charset="0"/>
              </a:rPr>
              <a:t>: </a:t>
            </a:r>
            <a:r>
              <a:rPr lang="en-US" sz="1400" dirty="0" smtClean="0">
                <a:latin typeface="Open Sans" panose="020B0606030504020204" pitchFamily="34" charset="0"/>
                <a:ea typeface="Open Sans" panose="020B0606030504020204" pitchFamily="34" charset="0"/>
                <a:cs typeface="Open Sans" panose="020B0606030504020204" pitchFamily="34" charset="0"/>
              </a:rPr>
              <a:t>corp.smolinvest.com</a:t>
            </a:r>
            <a:r>
              <a:rPr lang="ru-RU" sz="1400" dirty="0" smtClean="0">
                <a:latin typeface="Open Sans" panose="020B0606030504020204" pitchFamily="34" charset="0"/>
                <a:ea typeface="Open Sans" panose="020B0606030504020204" pitchFamily="34" charset="0"/>
                <a:cs typeface="Open Sans" panose="020B0606030504020204" pitchFamily="34" charset="0"/>
              </a:rPr>
              <a:t> </a:t>
            </a:r>
          </a:p>
        </p:txBody>
      </p:sp>
      <p:pic>
        <p:nvPicPr>
          <p:cNvPr id="18" name="Рисунок 17"/>
          <p:cNvPicPr>
            <a:picLocks noChangeAspect="1"/>
          </p:cNvPicPr>
          <p:nvPr/>
        </p:nvPicPr>
        <p:blipFill>
          <a:blip r:embed="rId6"/>
          <a:stretch>
            <a:fillRect/>
          </a:stretch>
        </p:blipFill>
        <p:spPr>
          <a:xfrm>
            <a:off x="2061031" y="156237"/>
            <a:ext cx="5377994" cy="768091"/>
          </a:xfrm>
          <a:prstGeom prst="rect">
            <a:avLst/>
          </a:prstGeom>
        </p:spPr>
      </p:pic>
      <p:sp>
        <p:nvSpPr>
          <p:cNvPr id="19" name="TextBox 18"/>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Контакты</a:t>
            </a:r>
            <a:endParaRPr lang="ru-RU" sz="28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6" name="TextBox 15"/>
          <p:cNvSpPr txBox="1"/>
          <p:nvPr/>
        </p:nvSpPr>
        <p:spPr>
          <a:xfrm>
            <a:off x="764874" y="167925"/>
            <a:ext cx="1296157" cy="938719"/>
          </a:xfrm>
          <a:prstGeom prst="rect">
            <a:avLst/>
          </a:prstGeom>
          <a:noFill/>
        </p:spPr>
        <p:txBody>
          <a:bodyPr wrap="squar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Ершичский </a:t>
            </a:r>
          </a:p>
          <a:p>
            <a:r>
              <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rPr>
              <a:t>м</a:t>
            </a:r>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униципальный округ</a:t>
            </a:r>
            <a:endParaRPr lang="ru-RU" sz="11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17" name="Рисунок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3948" y="105762"/>
            <a:ext cx="700642" cy="869037"/>
          </a:xfrm>
          <a:prstGeom prst="rect">
            <a:avLst/>
          </a:prstGeom>
        </p:spPr>
      </p:pic>
      <p:sp>
        <p:nvSpPr>
          <p:cNvPr id="15" name="Прямоугольник 14"/>
          <p:cNvSpPr/>
          <p:nvPr/>
        </p:nvSpPr>
        <p:spPr>
          <a:xfrm>
            <a:off x="795870" y="6948796"/>
            <a:ext cx="1296157" cy="1589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rgbClr val="485A61"/>
                </a:solidFill>
                <a:cs typeface="Times New Roman" panose="02020603050405020304" pitchFamily="18" charset="0"/>
              </a:rPr>
              <a:t>Министерство</a:t>
            </a:r>
            <a:endParaRPr lang="ru-RU" sz="1400" dirty="0">
              <a:solidFill>
                <a:srgbClr val="485A61"/>
              </a:solidFill>
              <a:cs typeface="Times New Roman" panose="02020603050405020304" pitchFamily="18" charset="0"/>
            </a:endParaRPr>
          </a:p>
        </p:txBody>
      </p:sp>
    </p:spTree>
    <p:extLst>
      <p:ext uri="{BB962C8B-B14F-4D97-AF65-F5344CB8AC3E}">
        <p14:creationId xmlns:p14="http://schemas.microsoft.com/office/powerpoint/2010/main" val="99508251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14612</TotalTime>
  <Words>3146</Words>
  <Application>Microsoft Office PowerPoint</Application>
  <PresentationFormat>Произвольный</PresentationFormat>
  <Paragraphs>815</Paragraphs>
  <Slides>31</Slides>
  <Notes>18</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Home</dc:creator>
  <cp:lastModifiedBy>Savochkina_WG</cp:lastModifiedBy>
  <cp:revision>1467</cp:revision>
  <cp:lastPrinted>2026-07-17T11:42:44Z</cp:lastPrinted>
  <dcterms:created xsi:type="dcterms:W3CDTF">2017-05-10T15:02:08Z</dcterms:created>
  <dcterms:modified xsi:type="dcterms:W3CDTF">2026-07-17T13:05:06Z</dcterms:modified>
</cp:coreProperties>
</file>