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94" r:id="rId16"/>
    <p:sldId id="275" r:id="rId17"/>
    <p:sldId id="278" r:id="rId18"/>
    <p:sldId id="293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7559675" cy="7559675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FF"/>
    <a:srgbClr val="4CCBD4"/>
    <a:srgbClr val="7CD9E0"/>
    <a:srgbClr val="EBE352"/>
    <a:srgbClr val="4D7FBF"/>
    <a:srgbClr val="79BC58"/>
    <a:srgbClr val="E8E8A8"/>
    <a:srgbClr val="D2EECC"/>
    <a:srgbClr val="007FAC"/>
    <a:srgbClr val="6DC7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 autoAdjust="0"/>
    <p:restoredTop sz="93449" autoAdjust="0"/>
  </p:normalViewPr>
  <p:slideViewPr>
    <p:cSldViewPr snapToGrid="0">
      <p:cViewPr>
        <p:scale>
          <a:sx n="90" d="100"/>
          <a:sy n="90" d="100"/>
        </p:scale>
        <p:origin x="-2124" y="-240"/>
      </p:cViewPr>
      <p:guideLst>
        <p:guide orient="horz" pos="2381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5597059255968588"/>
          <c:y val="8.921633719560515E-2"/>
          <c:w val="0.47853056613382672"/>
          <c:h val="0.756177250433702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C0D03C"/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959-4126-A4D1-A99845705119}"/>
              </c:ext>
            </c:extLst>
          </c:dPt>
          <c:dPt>
            <c:idx val="1"/>
            <c:bubble3D val="0"/>
            <c:explosion val="7"/>
            <c:spPr>
              <a:solidFill>
                <a:srgbClr val="6C8EBE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959-4126-A4D1-A99845705119}"/>
              </c:ext>
            </c:extLst>
          </c:dPt>
          <c:dPt>
            <c:idx val="2"/>
            <c:bubble3D val="0"/>
            <c:explosion val="9"/>
            <c:spPr>
              <a:solidFill>
                <a:srgbClr val="25B8CA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959-4126-A4D1-A99845705119}"/>
              </c:ext>
            </c:extLst>
          </c:dPt>
          <c:dPt>
            <c:idx val="3"/>
            <c:bubble3D val="0"/>
            <c:explosion val="8"/>
            <c:spPr>
              <a:solidFill>
                <a:srgbClr val="EBE352"/>
              </a:solidFill>
              <a:ln w="19050">
                <a:solidFill>
                  <a:schemeClr val="accent6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959-4126-A4D1-A99845705119}"/>
              </c:ext>
            </c:extLst>
          </c:dPt>
          <c:dPt>
            <c:idx val="4"/>
            <c:bubble3D val="0"/>
            <c:explosion val="10"/>
            <c:spPr>
              <a:solidFill>
                <a:srgbClr val="77CA82"/>
              </a:solidFill>
              <a:ln w="19050">
                <a:solidFill>
                  <a:schemeClr val="accent5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959-4126-A4D1-A99845705119}"/>
              </c:ext>
            </c:extLst>
          </c:dPt>
          <c:dPt>
            <c:idx val="5"/>
            <c:bubble3D val="0"/>
            <c:explosion val="14"/>
            <c:spPr>
              <a:solidFill>
                <a:srgbClr val="8BDCDE"/>
              </a:solidFill>
              <a:ln w="19050">
                <a:solidFill>
                  <a:schemeClr val="accent4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60000"/>
                    <a:lumMod val="75000"/>
                  </a:schemeClr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959-4126-A4D1-A99845705119}"/>
              </c:ext>
            </c:extLst>
          </c:dPt>
          <c:dLbls>
            <c:dLbl>
              <c:idx val="1"/>
              <c:layout>
                <c:manualLayout>
                  <c:x val="5.0060920592736608E-3"/>
                  <c:y val="0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9011521501165439E-2"/>
                  <c:y val="7.931806986357033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959-4126-A4D1-A9984570511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7.5091380889105138E-3"/>
                  <c:y val="-1.305604934569831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5042644414915898E-2"/>
                  <c:y val="-2.6112098691396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5067012652010673E-2"/>
                  <c:y val="-1.632006168212293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 w="12700" cap="flat" cmpd="sng" algn="ctr">
                  <a:solidFill>
                    <a:srgbClr val="70AD47"/>
                  </a:solidFill>
                  <a:round/>
                </a:ln>
                <a:effectLst>
                  <a:outerShdw blurRad="50800" dist="38100" dir="2700000" algn="tl" rotWithShape="0">
                    <a:srgbClr val="70AD47">
                      <a:lumMod val="75000"/>
                      <a:alpha val="40000"/>
                    </a:srgb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effectLst/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41505942861949E-2"/>
                      <c:h val="3.5371099355336146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70AD47"/>
                </a:solidFill>
                <a:round/>
              </a:ln>
              <a:effectLst>
                <a:outerShdw blurRad="50800" dist="38100" dir="2700000" algn="tl" rotWithShape="0">
                  <a:srgbClr val="70AD47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Сельское хозяйство,охота, лесное хозяйство</c:v>
                </c:pt>
                <c:pt idx="1">
                  <c:v>Производство и распределение газа и воды</c:v>
                </c:pt>
                <c:pt idx="2">
                  <c:v>Транспорт и связь</c:v>
                </c:pt>
                <c:pt idx="3">
                  <c:v>Образование</c:v>
                </c:pt>
                <c:pt idx="4">
                  <c:v>Государственное управление</c:v>
                </c:pt>
                <c:pt idx="5">
                  <c:v>Здравохраниение и социальные услуги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0.53</c:v>
                </c:pt>
                <c:pt idx="1">
                  <c:v>0.28999999999999998</c:v>
                </c:pt>
                <c:pt idx="2">
                  <c:v>0.05</c:v>
                </c:pt>
                <c:pt idx="3">
                  <c:v>0.03</c:v>
                </c:pt>
                <c:pt idx="4">
                  <c:v>0.03</c:v>
                </c:pt>
                <c:pt idx="5">
                  <c:v>7.0000000000000007E-2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1959-4126-A4D1-A9984570511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051173297899136"/>
          <c:y val="0.64285793836071181"/>
          <c:w val="0.53574701198993302"/>
          <c:h val="0.241055278319162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b" anchorCtr="0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малых предприятий, %</c:v>
                </c:pt>
              </c:strCache>
            </c:strRef>
          </c:tx>
          <c:spPr>
            <a:ln w="3175">
              <a:solidFill>
                <a:srgbClr val="0070C0"/>
              </a:solidFill>
            </a:ln>
          </c:spPr>
          <c:explosion val="8"/>
          <c:dPt>
            <c:idx val="0"/>
            <c:bubble3D val="0"/>
            <c:spPr>
              <a:solidFill>
                <a:srgbClr val="0070C0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19-4056-BA0C-AD5E9B5B2677}"/>
              </c:ext>
            </c:extLst>
          </c:dPt>
          <c:dPt>
            <c:idx val="1"/>
            <c:bubble3D val="0"/>
            <c:explosion val="12"/>
            <c:spPr>
              <a:solidFill>
                <a:srgbClr val="C0D03C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19-4056-BA0C-AD5E9B5B2677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19-4056-BA0C-AD5E9B5B2677}"/>
              </c:ext>
            </c:extLst>
          </c:dPt>
          <c:dPt>
            <c:idx val="3"/>
            <c:bubble3D val="0"/>
            <c:spPr>
              <a:solidFill>
                <a:srgbClr val="77CA82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19-4056-BA0C-AD5E9B5B2677}"/>
              </c:ext>
            </c:extLst>
          </c:dPt>
          <c:dPt>
            <c:idx val="4"/>
            <c:bubble3D val="0"/>
            <c:spPr>
              <a:solidFill>
                <a:srgbClr val="00AEFF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B19-4056-BA0C-AD5E9B5B2677}"/>
              </c:ext>
            </c:extLst>
          </c:dPt>
          <c:dPt>
            <c:idx val="5"/>
            <c:bubble3D val="0"/>
            <c:spPr>
              <a:solidFill>
                <a:srgbClr val="8BDCDE"/>
              </a:solidFill>
              <a:ln w="3175">
                <a:solidFill>
                  <a:srgbClr val="0070C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EA9-4078-A26C-BA95FD8E8760}"/>
              </c:ext>
            </c:extLst>
          </c:dPt>
          <c:dLbls>
            <c:dLbl>
              <c:idx val="0"/>
              <c:layout>
                <c:manualLayout>
                  <c:x val="-2.5211582967137936E-3"/>
                  <c:y val="-3.6705474830374548E-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232382276272154E-3"/>
                  <c:y val="1.063138227564383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481092010502275E-2"/>
                  <c:y val="5.5449846765225075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8522556628517668E-2"/>
                  <c:y val="-3.1289114400975086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B2D499"/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4"/>
              <c:layout>
                <c:manualLayout>
                  <c:x val="1.4780348973366549E-2"/>
                  <c:y val="-3.71314587641183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0747406039268294E-2"/>
                  <c:y val="-1.0059204978463924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B2D499"/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Промышленность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Сельское хозяйство</c:v>
                </c:pt>
                <c:pt idx="4">
                  <c:v>Заготовка и переработка дреесины</c:v>
                </c:pt>
                <c:pt idx="5">
                  <c:v>Прочие виды</c:v>
                </c:pt>
              </c:strCache>
            </c:strRef>
          </c:cat>
          <c:val>
            <c:numRef>
              <c:f>Лист1!$B$2:$B$7</c:f>
              <c:numCache>
                <c:formatCode>0.0</c:formatCode>
                <c:ptCount val="6"/>
                <c:pt idx="0">
                  <c:v>8</c:v>
                </c:pt>
                <c:pt idx="1">
                  <c:v>7</c:v>
                </c:pt>
                <c:pt idx="2">
                  <c:v>44</c:v>
                </c:pt>
                <c:pt idx="3">
                  <c:v>19</c:v>
                </c:pt>
                <c:pt idx="4">
                  <c:v>14</c:v>
                </c:pt>
                <c:pt idx="5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B19-4056-BA0C-AD5E9B5B267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0189207099484"/>
          <c:y val="0.12260421803433813"/>
          <c:w val="0.81478311117592039"/>
          <c:h val="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19"/>
          <c:dPt>
            <c:idx val="0"/>
            <c:bubble3D val="0"/>
            <c:spPr>
              <a:solidFill>
                <a:srgbClr val="EBE35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A3-4C9E-8347-B41F29429662}"/>
              </c:ext>
            </c:extLst>
          </c:dPt>
          <c:dPt>
            <c:idx val="1"/>
            <c:bubble3D val="0"/>
            <c:spPr>
              <a:solidFill>
                <a:srgbClr val="77CA82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A3-4C9E-8347-B41F29429662}"/>
              </c:ext>
            </c:extLst>
          </c:dPt>
          <c:dPt>
            <c:idx val="2"/>
            <c:bubble3D val="0"/>
            <c:explosion val="9"/>
            <c:spPr>
              <a:solidFill>
                <a:srgbClr val="00AEFF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FA3-4C9E-8347-B41F29429662}"/>
              </c:ext>
            </c:extLst>
          </c:dPt>
          <c:dPt>
            <c:idx val="3"/>
            <c:bubble3D val="0"/>
            <c:explosion val="12"/>
            <c:spPr>
              <a:solidFill>
                <a:srgbClr val="8BDCD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FA3-4C9E-8347-B41F29429662}"/>
              </c:ext>
            </c:extLst>
          </c:dPt>
          <c:dPt>
            <c:idx val="4"/>
            <c:bubble3D val="0"/>
            <c:spPr>
              <a:solidFill>
                <a:srgbClr val="6C8EBE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FA3-4C9E-8347-B41F29429662}"/>
              </c:ext>
            </c:extLst>
          </c:dPt>
          <c:dPt>
            <c:idx val="5"/>
            <c:bubble3D val="0"/>
            <c:spPr>
              <a:solidFill>
                <a:srgbClr val="C0D03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FA3-4C9E-8347-B41F29429662}"/>
              </c:ext>
            </c:extLst>
          </c:dPt>
          <c:dLbls>
            <c:dLbl>
              <c:idx val="0"/>
              <c:layout>
                <c:manualLayout>
                  <c:x val="-2.0733562840780217E-2"/>
                  <c:y val="-1.01382983004466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37713347082246E-2"/>
                  <c:y val="1.4698386296261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3914805550376264E-2"/>
                  <c:y val="-5.35699557087439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753661558578883E-2"/>
                  <c:y val="-4.8078109699660705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A4C987">
                      <a:alpha val="85000"/>
                    </a:srgbClr>
                  </a:solidFill>
                </a:ln>
                <a:effectLst>
                  <a:outerShdw blurRad="50800" dist="38100" dir="2700000" algn="ctr" rotWithShape="0">
                    <a:srgbClr val="000000">
                      <a:alpha val="40000"/>
                    </a:srgb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914632817475402"/>
                      <c:h val="6.0699808551799982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6884052999269523E-2"/>
                  <c:y val="2.38812727199559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0416140319722972E-2"/>
                  <c:y val="-1.105950448698171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FA3-4C9E-8347-B41F294296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A4C987">
                    <a:alpha val="85000"/>
                  </a:srgbClr>
                </a:solidFill>
              </a:ln>
              <a:effectLst>
                <a:outerShdw blurRad="50800" dist="38100" dir="2700000" algn="ctr" rotWithShape="0">
                  <a:srgbClr val="000000">
                    <a:alpha val="40000"/>
                  </a:srgb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Производство строительных материалов</c:v>
                </c:pt>
                <c:pt idx="1">
                  <c:v>Производство стекла</c:v>
                </c:pt>
                <c:pt idx="2">
                  <c:v>Производство пиломатериалов</c:v>
                </c:pt>
                <c:pt idx="3">
                  <c:v>Производство прочих химических веществ</c:v>
                </c:pt>
                <c:pt idx="4">
                  <c:v>Производство газа, воды и электроэнергии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5.8000000000000003E-2</c:v>
                </c:pt>
                <c:pt idx="1">
                  <c:v>0.04</c:v>
                </c:pt>
                <c:pt idx="2">
                  <c:v>0.42599999999999999</c:v>
                </c:pt>
                <c:pt idx="3">
                  <c:v>0.39</c:v>
                </c:pt>
                <c:pt idx="4">
                  <c:v>6.7000000000000004E-2</c:v>
                </c:pt>
                <c:pt idx="5">
                  <c:v>1.9E-2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FA3-4C9E-8347-B41F2942966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656332431112141E-2"/>
          <c:y val="8.6205034094417807E-2"/>
          <c:w val="0.77830408398565576"/>
          <c:h val="0.6294233769921816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ln w="3175"/>
      </c:spPr>
    </c:plotArea>
    <c:legend>
      <c:legendPos val="t"/>
      <c:layout>
        <c:manualLayout>
          <c:xMode val="edge"/>
          <c:yMode val="edge"/>
          <c:x val="0.18978354637635148"/>
          <c:y val="0.79128273533839055"/>
          <c:w val="0.57015510813221293"/>
          <c:h val="0.17281614719461222"/>
        </c:manualLayout>
      </c:layout>
      <c:overlay val="0"/>
      <c:txPr>
        <a:bodyPr/>
        <a:lstStyle/>
        <a:p>
          <a:pPr>
            <a:defRPr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n>
            <a:noFill/>
          </a:ln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213836735529574"/>
          <c:y val="5.6849850136553089E-2"/>
          <c:w val="0.72451321635511146"/>
          <c:h val="0.7397898775795781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explosion val="5"/>
            <c:spPr>
              <a:solidFill>
                <a:srgbClr val="0070C0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9DD-4903-8301-36BE8AE14F30}"/>
              </c:ext>
            </c:extLst>
          </c:dPt>
          <c:dPt>
            <c:idx val="1"/>
            <c:bubble3D val="0"/>
            <c:spPr>
              <a:solidFill>
                <a:srgbClr val="E3DE4C"/>
              </a:solidFill>
              <a:ln w="3175">
                <a:solidFill>
                  <a:schemeClr val="accent5">
                    <a:lumMod val="50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9DD-4903-8301-36BE8AE14F30}"/>
              </c:ext>
            </c:extLst>
          </c:dPt>
          <c:dLbls>
            <c:dLbl>
              <c:idx val="0"/>
              <c:layout>
                <c:manualLayout>
                  <c:x val="-0.25054567543960593"/>
                  <c:y val="3.154421839050745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6828209235010508"/>
                  <c:y val="-7.078464700255926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9DD-4903-8301-36BE8AE14F3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/>
                </a:solidFill>
              </a:ln>
              <a:effectLst>
                <a:outerShdw blurRad="50800" dist="38100" dir="2700000" algn="ctr" rotWithShape="0">
                  <a:schemeClr val="accent6">
                    <a:lumMod val="75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9DD-4903-8301-36BE8AE14F3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99510478141008"/>
          <c:y val="0.84464055881081257"/>
          <c:w val="0.6438471267699043"/>
          <c:h val="0.150474381430932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0932006153765239"/>
          <c:y val="0.38485140171145477"/>
          <c:w val="0.31078092332776691"/>
          <c:h val="0.50372100615224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12700"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explosion val="6"/>
          <c:dPt>
            <c:idx val="0"/>
            <c:bubble3D val="0"/>
            <c:spPr>
              <a:solidFill>
                <a:srgbClr val="B7C73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74-4828-AC9A-D7FF2275CF7B}"/>
              </c:ext>
            </c:extLst>
          </c:dPt>
          <c:dPt>
            <c:idx val="1"/>
            <c:bubble3D val="0"/>
            <c:explosion val="15"/>
            <c:spPr>
              <a:solidFill>
                <a:srgbClr val="8BDCDE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74-4828-AC9A-D7FF2275CF7B}"/>
              </c:ext>
            </c:extLst>
          </c:dPt>
          <c:dPt>
            <c:idx val="2"/>
            <c:bubble3D val="0"/>
            <c:spPr>
              <a:solidFill>
                <a:srgbClr val="EBE352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D74-4828-AC9A-D7FF2275CF7B}"/>
              </c:ext>
            </c:extLst>
          </c:dPt>
          <c:dPt>
            <c:idx val="3"/>
            <c:bubble3D val="0"/>
            <c:explosion val="7"/>
            <c:spPr>
              <a:solidFill>
                <a:schemeClr val="accent5">
                  <a:lumMod val="50000"/>
                </a:schemeClr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D74-4828-AC9A-D7FF2275CF7B}"/>
              </c:ext>
            </c:extLst>
          </c:dPt>
          <c:dPt>
            <c:idx val="4"/>
            <c:bubble3D val="0"/>
            <c:explosion val="13"/>
            <c:spPr>
              <a:solidFill>
                <a:srgbClr val="00AEFF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D74-4828-AC9A-D7FF2275CF7B}"/>
              </c:ext>
            </c:extLst>
          </c:dPt>
          <c:dPt>
            <c:idx val="5"/>
            <c:bubble3D val="0"/>
            <c:spPr>
              <a:solidFill>
                <a:srgbClr val="6DC781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D74-4828-AC9A-D7FF2275CF7B}"/>
              </c:ext>
            </c:extLst>
          </c:dPt>
          <c:dPt>
            <c:idx val="6"/>
            <c:bubble3D val="0"/>
            <c:explosion val="10"/>
            <c:spPr>
              <a:solidFill>
                <a:srgbClr val="007FAC"/>
              </a:solidFill>
              <a:ln w="12700">
                <a:solidFill>
                  <a:schemeClr val="accent5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1"/>
              <c:layout>
                <c:manualLayout>
                  <c:x val="4.6079462621565264E-3"/>
                  <c:y val="2.23540884943848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73111851412402E-4"/>
                  <c:y val="4.0087225067904821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2183248547607759E-3"/>
                  <c:y val="1.549280483453739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025875051339386E-3"/>
                  <c:y val="8.6778762797109447E-3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602939822889744E-2"/>
                      <c:h val="4.5233273399739191E-2"/>
                    </c:manualLayout>
                  </c15:layout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381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6350" cap="flat" cmpd="sng" algn="ctr">
                  <a:solidFill>
                    <a:schemeClr val="tx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Лист1!$A$2:$A$8</c:f>
              <c:strCache>
                <c:ptCount val="7"/>
                <c:pt idx="0">
                  <c:v>Национальная экономика</c:v>
                </c:pt>
                <c:pt idx="1">
                  <c:v>Жилищно-коммунальное хозяйство</c:v>
                </c:pt>
                <c:pt idx="2">
                  <c:v>Общегосударственные расходы</c:v>
                </c:pt>
                <c:pt idx="3">
                  <c:v>Здравоохранение и спорт</c:v>
                </c:pt>
                <c:pt idx="4">
                  <c:v>Социальная политика</c:v>
                </c:pt>
                <c:pt idx="5">
                  <c:v>Образование</c:v>
                </c:pt>
                <c:pt idx="6">
                  <c:v>Другое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67.8</c:v>
                </c:pt>
                <c:pt idx="1">
                  <c:v>10.5</c:v>
                </c:pt>
                <c:pt idx="2">
                  <c:v>32.6</c:v>
                </c:pt>
                <c:pt idx="3">
                  <c:v>0.3</c:v>
                </c:pt>
                <c:pt idx="4">
                  <c:v>16</c:v>
                </c:pt>
                <c:pt idx="5">
                  <c:v>112.5</c:v>
                </c:pt>
                <c:pt idx="6">
                  <c:v>13.1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D74-4828-AC9A-D7FF2275CF7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8485630236894"/>
          <c:y val="0.51434656238439991"/>
          <c:w val="0.46009522227758404"/>
          <c:h val="0.34867928815743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363548839068996"/>
          <c:y val="7.2450340922172091E-2"/>
          <c:w val="0.43104628206449658"/>
          <c:h val="0.5290777889802699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05BAFF"/>
            </a:solidFill>
            <a:ln>
              <a:solidFill>
                <a:schemeClr val="accent5">
                  <a:lumMod val="50000"/>
                </a:schemeClr>
              </a:solidFill>
            </a:ln>
          </c:spPr>
          <c:explosion val="8"/>
          <c:dPt>
            <c:idx val="0"/>
            <c:bubble3D val="0"/>
            <c:spPr>
              <a:solidFill>
                <a:srgbClr val="81D78C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05BAFF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C3D44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5895554596460941E-2"/>
                  <c:y val="9.791122715404691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421557199609867E-2"/>
                  <c:y val="-0.1304956209781870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149585909012128E-2"/>
                  <c:y val="1.7482936206081282E-2"/>
                </c:manualLayout>
              </c:layout>
              <c:spPr>
                <a:solidFill>
                  <a:prstClr val="white">
                    <a:alpha val="90000"/>
                  </a:prstClr>
                </a:solidFill>
                <a:ln>
                  <a:solidFill>
                    <a:srgbClr val="70AD47">
                      <a:alpha val="90000"/>
                    </a:srgbClr>
                  </a:solidFill>
                </a:ln>
                <a:effectLst>
                  <a:outerShdw blurRad="50800" dist="38100" dir="2700000" algn="ctr" rotWithShape="0">
                    <a:schemeClr val="accent6">
                      <a:lumMod val="60000"/>
                      <a:lumOff val="40000"/>
                      <a:alpha val="40000"/>
                    </a:scheme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>
                <a:solidFill>
                  <a:srgbClr val="70AD47">
                    <a:alpha val="90000"/>
                  </a:srgbClr>
                </a:solidFill>
              </a:ln>
              <a:effectLst>
                <a:outerShdw blurRad="50800" dist="50800" dir="2700000" algn="ctr" rotWithShape="0">
                  <a:schemeClr val="accent6">
                    <a:lumMod val="60000"/>
                    <a:lumOff val="40000"/>
                    <a:alpha val="40000"/>
                  </a:scheme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Налоговые поступления</c:v>
                </c:pt>
                <c:pt idx="1">
                  <c:v>Безвозмездные поступления</c:v>
                </c:pt>
                <c:pt idx="2">
                  <c:v>Прочие 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27.5</c:v>
                </c:pt>
                <c:pt idx="1">
                  <c:v>238.1</c:v>
                </c:pt>
                <c:pt idx="2">
                  <c:v>3.4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9667945585351683E-2"/>
          <c:y val="0.54641326247404454"/>
          <c:w val="0.58452891306046972"/>
          <c:h val="0.158493349232129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3892" y="0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/>
          <a:lstStyle>
            <a:lvl1pPr algn="r">
              <a:defRPr sz="1200"/>
            </a:lvl1pPr>
          </a:lstStyle>
          <a:p>
            <a:fld id="{A371B3DC-399D-44FA-8619-304EA245A766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749425" y="1243013"/>
            <a:ext cx="33591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89" tIns="45994" rIns="91989" bIns="4599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962" y="4787017"/>
            <a:ext cx="5486078" cy="3916650"/>
          </a:xfrm>
          <a:prstGeom prst="rect">
            <a:avLst/>
          </a:prstGeom>
        </p:spPr>
        <p:txBody>
          <a:bodyPr vert="horz" lIns="91989" tIns="45994" rIns="91989" bIns="4599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3892" y="9448562"/>
            <a:ext cx="2972498" cy="498714"/>
          </a:xfrm>
          <a:prstGeom prst="rect">
            <a:avLst/>
          </a:prstGeom>
        </p:spPr>
        <p:txBody>
          <a:bodyPr vert="horz" lIns="91989" tIns="45994" rIns="91989" bIns="45994" rtlCol="0" anchor="b"/>
          <a:lstStyle>
            <a:lvl1pPr algn="r">
              <a:defRPr sz="1200"/>
            </a:lvl1pPr>
          </a:lstStyle>
          <a:p>
            <a:fld id="{2C823618-DF07-46CB-B655-B5123BD5FC9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731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0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78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151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481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093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526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0449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8251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25997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722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38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333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9404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65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887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9637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77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23618-DF07-46CB-B655-B5123BD5FC91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68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237197"/>
            <a:ext cx="6425724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3970580"/>
            <a:ext cx="5669756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421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402483"/>
            <a:ext cx="1630055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402483"/>
            <a:ext cx="479566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1032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90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1884671"/>
            <a:ext cx="6520220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5059035"/>
            <a:ext cx="6520220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6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012414"/>
            <a:ext cx="3212862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948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402484"/>
            <a:ext cx="6520220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1853171"/>
            <a:ext cx="319809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2761381"/>
            <a:ext cx="319809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1853171"/>
            <a:ext cx="3213847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2761381"/>
            <a:ext cx="321384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156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6225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68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088455"/>
            <a:ext cx="38270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286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03978"/>
            <a:ext cx="2438192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088455"/>
            <a:ext cx="38270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2267902"/>
            <a:ext cx="2438192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7437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402484"/>
            <a:ext cx="6520220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012414"/>
            <a:ext cx="6520220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4F4B1-7501-4FBD-9D17-2142E827AE0D}" type="datetimeFigureOut">
              <a:rPr lang="ru-RU" smtClean="0"/>
              <a:t>01.09.2021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7006700"/>
            <a:ext cx="255139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7006700"/>
            <a:ext cx="170092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61C7-1292-4BD5-ADB5-D2D0DBF4AA6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69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49.png"/><Relationship Id="rId3" Type="http://schemas.openxmlformats.org/officeDocument/2006/relationships/image" Target="../media/image14.png"/><Relationship Id="rId21" Type="http://schemas.openxmlformats.org/officeDocument/2006/relationships/image" Target="../media/image15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6" Type="http://schemas.microsoft.com/office/2007/relationships/hdphoto" Target="../media/hdphoto10.wdp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chart" Target="../charts/chart2.xml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23" Type="http://schemas.microsoft.com/office/2007/relationships/hdphoto" Target="../media/hdphoto11.wdp"/><Relationship Id="rId10" Type="http://schemas.openxmlformats.org/officeDocument/2006/relationships/image" Target="../media/image71.png"/><Relationship Id="rId19" Type="http://schemas.microsoft.com/office/2007/relationships/hdphoto" Target="../media/hdphoto2.wdp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40.png"/><Relationship Id="rId22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hyperlink" Target="https://smolinvest.com/" TargetMode="External"/><Relationship Id="rId4" Type="http://schemas.openxmlformats.org/officeDocument/2006/relationships/image" Target="../media/image15.png"/><Relationship Id="rId9" Type="http://schemas.openxmlformats.org/officeDocument/2006/relationships/hyperlink" Target="https://dep.smolinvest.com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openxmlformats.org/officeDocument/2006/relationships/chart" Target="../charts/chart3.xml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png"/><Relationship Id="rId15" Type="http://schemas.openxmlformats.org/officeDocument/2006/relationships/image" Target="../media/image94.png"/><Relationship Id="rId10" Type="http://schemas.openxmlformats.org/officeDocument/2006/relationships/image" Target="../media/image90.png"/><Relationship Id="rId4" Type="http://schemas.openxmlformats.org/officeDocument/2006/relationships/image" Target="../media/image85.jpeg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chart" Target="../charts/chart4.xml"/><Relationship Id="rId18" Type="http://schemas.openxmlformats.org/officeDocument/2006/relationships/image" Target="../media/image106.png"/><Relationship Id="rId3" Type="http://schemas.openxmlformats.org/officeDocument/2006/relationships/image" Target="../media/image96.png"/><Relationship Id="rId21" Type="http://schemas.openxmlformats.org/officeDocument/2006/relationships/chart" Target="../charts/chart5.xml"/><Relationship Id="rId7" Type="http://schemas.openxmlformats.org/officeDocument/2006/relationships/image" Target="../media/image14.png"/><Relationship Id="rId12" Type="http://schemas.openxmlformats.org/officeDocument/2006/relationships/image" Target="../media/image101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4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openxmlformats.org/officeDocument/2006/relationships/image" Target="../media/image100.png"/><Relationship Id="rId5" Type="http://schemas.openxmlformats.org/officeDocument/2006/relationships/image" Target="../media/image97.png"/><Relationship Id="rId15" Type="http://schemas.openxmlformats.org/officeDocument/2006/relationships/image" Target="../media/image103.png"/><Relationship Id="rId10" Type="http://schemas.microsoft.com/office/2007/relationships/hdphoto" Target="../media/hdphoto13.wdp"/><Relationship Id="rId19" Type="http://schemas.openxmlformats.org/officeDocument/2006/relationships/image" Target="../media/image107.png"/><Relationship Id="rId4" Type="http://schemas.microsoft.com/office/2007/relationships/hdphoto" Target="../media/hdphoto2.wdp"/><Relationship Id="rId9" Type="http://schemas.openxmlformats.org/officeDocument/2006/relationships/image" Target="../media/image99.png"/><Relationship Id="rId1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microsoft.com/office/2007/relationships/hdphoto" Target="../media/hdphoto17.wdp"/><Relationship Id="rId18" Type="http://schemas.openxmlformats.org/officeDocument/2006/relationships/image" Target="../media/image117.png"/><Relationship Id="rId3" Type="http://schemas.openxmlformats.org/officeDocument/2006/relationships/image" Target="../media/image79.png"/><Relationship Id="rId7" Type="http://schemas.microsoft.com/office/2007/relationships/hdphoto" Target="../media/hdphoto14.wdp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microsoft.com/office/2007/relationships/hdphoto" Target="../media/hdphoto16.wdp"/><Relationship Id="rId5" Type="http://schemas.openxmlformats.org/officeDocument/2006/relationships/image" Target="../media/image108.png"/><Relationship Id="rId15" Type="http://schemas.openxmlformats.org/officeDocument/2006/relationships/image" Target="../media/image114.png"/><Relationship Id="rId10" Type="http://schemas.openxmlformats.org/officeDocument/2006/relationships/image" Target="../media/image111.png"/><Relationship Id="rId4" Type="http://schemas.openxmlformats.org/officeDocument/2006/relationships/image" Target="../media/image15.png"/><Relationship Id="rId9" Type="http://schemas.microsoft.com/office/2007/relationships/hdphoto" Target="../media/hdphoto15.wdp"/><Relationship Id="rId14" Type="http://schemas.openxmlformats.org/officeDocument/2006/relationships/image" Target="../media/image1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4.png"/><Relationship Id="rId7" Type="http://schemas.microsoft.com/office/2007/relationships/hdphoto" Target="../media/hdphoto1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0" Type="http://schemas.openxmlformats.org/officeDocument/2006/relationships/image" Target="../media/image15.png"/><Relationship Id="rId4" Type="http://schemas.openxmlformats.org/officeDocument/2006/relationships/image" Target="../media/image118.jpeg"/><Relationship Id="rId9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13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1.jpeg"/><Relationship Id="rId12" Type="http://schemas.openxmlformats.org/officeDocument/2006/relationships/image" Target="../media/image7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png"/><Relationship Id="rId11" Type="http://schemas.openxmlformats.org/officeDocument/2006/relationships/image" Target="../media/image145.jpeg"/><Relationship Id="rId5" Type="http://schemas.openxmlformats.org/officeDocument/2006/relationships/image" Target="../media/image139.png"/><Relationship Id="rId10" Type="http://schemas.openxmlformats.org/officeDocument/2006/relationships/image" Target="../media/image144.jpeg"/><Relationship Id="rId4" Type="http://schemas.openxmlformats.org/officeDocument/2006/relationships/image" Target="../media/image14.png"/><Relationship Id="rId9" Type="http://schemas.openxmlformats.org/officeDocument/2006/relationships/image" Target="../media/image1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6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10" Type="http://schemas.openxmlformats.org/officeDocument/2006/relationships/image" Target="../media/image155.png"/><Relationship Id="rId4" Type="http://schemas.openxmlformats.org/officeDocument/2006/relationships/image" Target="../media/image150.jpeg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59.jpg"/><Relationship Id="rId7" Type="http://schemas.openxmlformats.org/officeDocument/2006/relationships/image" Target="../media/image162.jpg"/><Relationship Id="rId12" Type="http://schemas.openxmlformats.org/officeDocument/2006/relationships/image" Target="../media/image16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11" Type="http://schemas.openxmlformats.org/officeDocument/2006/relationships/image" Target="../media/image164.jpeg"/><Relationship Id="rId5" Type="http://schemas.openxmlformats.org/officeDocument/2006/relationships/image" Target="../media/image160.png"/><Relationship Id="rId10" Type="http://schemas.microsoft.com/office/2007/relationships/hdphoto" Target="../media/hdphoto19.wdp"/><Relationship Id="rId4" Type="http://schemas.openxmlformats.org/officeDocument/2006/relationships/image" Target="../media/image14.png"/><Relationship Id="rId9" Type="http://schemas.openxmlformats.org/officeDocument/2006/relationships/image" Target="../media/image1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5.png"/><Relationship Id="rId18" Type="http://schemas.openxmlformats.org/officeDocument/2006/relationships/image" Target="../media/image176.png"/><Relationship Id="rId3" Type="http://schemas.openxmlformats.org/officeDocument/2006/relationships/image" Target="../media/image166.jpg"/><Relationship Id="rId21" Type="http://schemas.openxmlformats.org/officeDocument/2006/relationships/image" Target="../media/image179.png"/><Relationship Id="rId7" Type="http://schemas.openxmlformats.org/officeDocument/2006/relationships/image" Target="../media/image14.png"/><Relationship Id="rId12" Type="http://schemas.openxmlformats.org/officeDocument/2006/relationships/image" Target="../media/image173.png"/><Relationship Id="rId17" Type="http://schemas.openxmlformats.org/officeDocument/2006/relationships/image" Target="../media/image175.jpeg"/><Relationship Id="rId2" Type="http://schemas.openxmlformats.org/officeDocument/2006/relationships/notesSlide" Target="../notesSlides/notesSlide18.xml"/><Relationship Id="rId16" Type="http://schemas.microsoft.com/office/2007/relationships/hdphoto" Target="../media/hdphoto19.wdp"/><Relationship Id="rId20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172.png"/><Relationship Id="rId5" Type="http://schemas.openxmlformats.org/officeDocument/2006/relationships/image" Target="../media/image168.png"/><Relationship Id="rId15" Type="http://schemas.openxmlformats.org/officeDocument/2006/relationships/image" Target="../media/image163.png"/><Relationship Id="rId10" Type="http://schemas.openxmlformats.org/officeDocument/2006/relationships/image" Target="../media/image171.png"/><Relationship Id="rId19" Type="http://schemas.openxmlformats.org/officeDocument/2006/relationships/image" Target="../media/image177.png"/><Relationship Id="rId4" Type="http://schemas.openxmlformats.org/officeDocument/2006/relationships/image" Target="../media/image167.png"/><Relationship Id="rId9" Type="http://schemas.microsoft.com/office/2007/relationships/hdphoto" Target="../media/hdphoto2.wdp"/><Relationship Id="rId14" Type="http://schemas.openxmlformats.org/officeDocument/2006/relationships/image" Target="../media/image174.jpeg"/><Relationship Id="rId22" Type="http://schemas.openxmlformats.org/officeDocument/2006/relationships/image" Target="../media/image1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dep@smolinvest.com" TargetMode="External"/><Relationship Id="rId2" Type="http://schemas.openxmlformats.org/officeDocument/2006/relationships/hyperlink" Target="mailto:ershadm@yandex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hyperlink" Target="mailto:smolregion67@yandex.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microsoft.com/office/2007/relationships/hdphoto" Target="../media/hdphoto2.wdp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12" Type="http://schemas.openxmlformats.org/officeDocument/2006/relationships/image" Target="../media/image42.png"/><Relationship Id="rId17" Type="http://schemas.microsoft.com/office/2007/relationships/hdphoto" Target="../media/hdphoto7.wdp"/><Relationship Id="rId2" Type="http://schemas.openxmlformats.org/officeDocument/2006/relationships/image" Target="../media/image14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microsoft.com/office/2007/relationships/hdphoto" Target="../media/hdphoto6.wdp"/><Relationship Id="rId10" Type="http://schemas.openxmlformats.org/officeDocument/2006/relationships/image" Target="../media/image40.png"/><Relationship Id="rId4" Type="http://schemas.microsoft.com/office/2007/relationships/hdphoto" Target="../media/hdphoto2.wdp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53.png"/><Relationship Id="rId3" Type="http://schemas.openxmlformats.org/officeDocument/2006/relationships/chart" Target="../charts/chart1.xml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5" Type="http://schemas.openxmlformats.org/officeDocument/2006/relationships/image" Target="../media/image55.jpeg"/><Relationship Id="rId10" Type="http://schemas.openxmlformats.org/officeDocument/2006/relationships/image" Target="../media/image50.png"/><Relationship Id="rId4" Type="http://schemas.openxmlformats.org/officeDocument/2006/relationships/image" Target="../media/image46.jpg"/><Relationship Id="rId9" Type="http://schemas.openxmlformats.org/officeDocument/2006/relationships/image" Target="../media/image14.png"/><Relationship Id="rId1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5.png"/><Relationship Id="rId5" Type="http://schemas.openxmlformats.org/officeDocument/2006/relationships/image" Target="../media/image56.png"/><Relationship Id="rId10" Type="http://schemas.microsoft.com/office/2007/relationships/hdphoto" Target="../media/hdphoto9.wdp"/><Relationship Id="rId4" Type="http://schemas.openxmlformats.org/officeDocument/2006/relationships/image" Target="../media/image14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41" y="1647857"/>
            <a:ext cx="4800600" cy="47434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" y="195109"/>
            <a:ext cx="7560818" cy="7777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699" y="6226508"/>
            <a:ext cx="1043484" cy="129427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41564" y="299833"/>
            <a:ext cx="755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паспорт</a:t>
            </a:r>
            <a:endParaRPr lang="ru-RU" sz="28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98130" y="1087242"/>
            <a:ext cx="6055490" cy="5786405"/>
            <a:chOff x="698130" y="1087242"/>
            <a:chExt cx="6055490" cy="57864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00" y="5213164"/>
              <a:ext cx="1660483" cy="166048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0" y="3196056"/>
              <a:ext cx="1667052" cy="1667052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7167" y="3244752"/>
              <a:ext cx="1696453" cy="1696453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742" y="1709520"/>
              <a:ext cx="1684421" cy="1684421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037" y="4726130"/>
              <a:ext cx="1684421" cy="168442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632173" y="3196056"/>
              <a:ext cx="40905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Муниципальное 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образование -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Ершичский район</a:t>
              </a:r>
            </a:p>
            <a:p>
              <a:pPr algn="ctr"/>
              <a:r>
                <a:rPr lang="ru-RU" sz="2000" b="1" dirty="0" smtClean="0">
                  <a:solidFill>
                    <a:srgbClr val="317B3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Смоленской области</a:t>
              </a:r>
              <a:endParaRPr lang="ru-RU" sz="2000" b="1" dirty="0">
                <a:solidFill>
                  <a:srgbClr val="317B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260" y="4710467"/>
              <a:ext cx="1667052" cy="1667052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844" y="1087242"/>
              <a:ext cx="1684422" cy="1684422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287" y="1738860"/>
              <a:ext cx="1655081" cy="1655081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3257636" y="4916647"/>
            <a:ext cx="977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2021 год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74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755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2234"/>
              </p:ext>
            </p:extLst>
          </p:nvPr>
        </p:nvGraphicFramePr>
        <p:xfrm>
          <a:off x="168295" y="1068364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67-09-08 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marL="0" indent="180975" algn="just"/>
                      <a:endParaRPr lang="en-US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 д.</a:t>
                      </a:r>
                      <a:r>
                        <a:rPr lang="en-US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Блинные Кучи;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к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680674"/>
              </p:ext>
            </p:extLst>
          </p:nvPr>
        </p:nvGraphicFramePr>
        <p:xfrm>
          <a:off x="174140" y="5848169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Ершичи-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Рухань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-Карды-граница с Республикой Беларусь (66А-6) на расстоянии 0.3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3576491"/>
              </p:ext>
            </p:extLst>
          </p:nvPr>
        </p:nvGraphicFramePr>
        <p:xfrm>
          <a:off x="174140" y="6214690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1.4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млн.руб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209622"/>
              </p:ext>
            </p:extLst>
          </p:nvPr>
        </p:nvGraphicFramePr>
        <p:xfrm>
          <a:off x="168296" y="3191597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рекреационной деятельности, под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туристические объекты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037173"/>
              </p:ext>
            </p:extLst>
          </p:nvPr>
        </p:nvGraphicFramePr>
        <p:xfrm>
          <a:off x="168296" y="4247339"/>
          <a:ext cx="6521262" cy="13258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135754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4,2 км по прямой до границы земельного участка. Резерв мощности для тех. присоединения 7.73 МВА.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146847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точка подключения на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расстояниии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7 км. ДУ 219, сроки тех. подключения - 6 месяцев, стоимость 1 км газопровода 3 млн.руб. 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скважина на участке,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производительность 8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проектно-сметной документацией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5585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7" b="11628"/>
          <a:stretch/>
        </p:blipFill>
        <p:spPr>
          <a:xfrm>
            <a:off x="3950124" y="1145509"/>
            <a:ext cx="3320157" cy="1935995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455191" y="2866060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34432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149549"/>
              </p:ext>
            </p:extLst>
          </p:nvPr>
        </p:nvGraphicFramePr>
        <p:xfrm>
          <a:off x="168295" y="1138701"/>
          <a:ext cx="7224722" cy="2089143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637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67-09-11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540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</a:t>
                      </a:r>
                      <a:r>
                        <a:rPr lang="ru-RU" sz="1100" baseline="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Низинская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 19;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039681"/>
              </p:ext>
            </p:extLst>
          </p:nvPr>
        </p:nvGraphicFramePr>
        <p:xfrm>
          <a:off x="171849" y="5830102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Рославль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– Ершичи (66к-18) на расстоянии 0.1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97002"/>
              </p:ext>
            </p:extLst>
          </p:nvPr>
        </p:nvGraphicFramePr>
        <p:xfrm>
          <a:off x="174140" y="6196943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7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4096826"/>
              </p:ext>
            </p:extLst>
          </p:nvPr>
        </p:nvGraphicFramePr>
        <p:xfrm>
          <a:off x="168296" y="3231790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 помещений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1000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кв.м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рекреационного назначения, под оздоровительный комплекс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634007"/>
              </p:ext>
            </p:extLst>
          </p:nvPr>
        </p:nvGraphicFramePr>
        <p:xfrm>
          <a:off x="168296" y="4277484"/>
          <a:ext cx="6521262" cy="144554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94326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0,7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2315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219 мм.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подключено, производительность 4 куб.м. в минуту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54452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канализация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/>
          <a:stretch/>
        </p:blipFill>
        <p:spPr>
          <a:xfrm>
            <a:off x="3861402" y="1156371"/>
            <a:ext cx="3492000" cy="202775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595628" y="2955362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243910"/>
              </p:ext>
            </p:extLst>
          </p:nvPr>
        </p:nvGraphicFramePr>
        <p:xfrm>
          <a:off x="168295" y="1058316"/>
          <a:ext cx="7224722" cy="20667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46903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67-09-13</a:t>
                      </a: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4856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050" dirty="0" smtClean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 район,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д. </a:t>
                      </a:r>
                      <a:r>
                        <a:rPr lang="ru-RU" sz="1100" dirty="0" err="1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Литвиновка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415км;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212055"/>
              </p:ext>
            </p:extLst>
          </p:nvPr>
        </p:nvGraphicFramePr>
        <p:xfrm>
          <a:off x="164092" y="5789775"/>
          <a:ext cx="5931421" cy="36576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0497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20924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Ершичи-Верховая-граница РБ на расстоянии 3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15715"/>
              </p:ext>
            </p:extLst>
          </p:nvPr>
        </p:nvGraphicFramePr>
        <p:xfrm>
          <a:off x="164092" y="6160788"/>
          <a:ext cx="5931421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613005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318416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 1 млн. руб.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6002307"/>
              </p:ext>
            </p:extLst>
          </p:nvPr>
        </p:nvGraphicFramePr>
        <p:xfrm>
          <a:off x="168296" y="3131309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6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г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населенных пунктов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не разграничена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производственной 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154588"/>
              </p:ext>
            </p:extLst>
          </p:nvPr>
        </p:nvGraphicFramePr>
        <p:xfrm>
          <a:off x="168296" y="4187051"/>
          <a:ext cx="6521262" cy="14630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29855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14450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08258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287287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Кузьмичи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6,8 км по прямой до границы земельного участка. Резерв мощности 2.38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29274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0.5 км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Диаметр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трубы 225 мм.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Расчет стоимости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в соответствии с ПСД.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объект подключен к центральному водоснабжению, макс мощность 80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 в час. Срок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08936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 возможность установки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локальной канализации, срок </a:t>
                      </a:r>
                      <a:r>
                        <a:rPr lang="ru-RU" sz="900" baseline="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тех.присоединения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2 мес.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845803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3908706" y="1112782"/>
            <a:ext cx="3349283" cy="194226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83960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40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1847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89001"/>
              </p:ext>
            </p:extLst>
          </p:nvPr>
        </p:nvGraphicFramePr>
        <p:xfrm>
          <a:off x="168295" y="1138704"/>
          <a:ext cx="7224722" cy="211696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9107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67-09-14</a:t>
                      </a: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2588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</a:p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район, д. Сукромля;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435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140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км;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с. Ершичи: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15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6148813"/>
              </p:ext>
            </p:extLst>
          </p:nvPr>
        </p:nvGraphicFramePr>
        <p:xfrm>
          <a:off x="164092" y="5800346"/>
          <a:ext cx="5905112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8238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22729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 дорога Ершичи-Сукромля 66Н-0906 на расстоянии 2 км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744213"/>
              </p:ext>
            </p:extLst>
          </p:nvPr>
        </p:nvGraphicFramePr>
        <p:xfrm>
          <a:off x="164091" y="6164072"/>
          <a:ext cx="5905113" cy="24384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88190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16923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233111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аренда, выкуп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48773"/>
              </p:ext>
            </p:extLst>
          </p:nvPr>
        </p:nvGraphicFramePr>
        <p:xfrm>
          <a:off x="168296" y="3261937"/>
          <a:ext cx="7224723" cy="98814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64341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 сельскохозяйственного назначения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муниципальная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302346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для  сельскохозяйственной деятельности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667858"/>
              </p:ext>
            </p:extLst>
          </p:nvPr>
        </p:nvGraphicFramePr>
        <p:xfrm>
          <a:off x="168295" y="4312446"/>
          <a:ext cx="6604293" cy="136833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315088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31186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958019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85022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15 км по прямой до границы земельного участка. Резерв мощности 7,73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349379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 на расстоянии 0,1 км,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диаметр трубы 219, сроки тех присоединения 2 месяца, стоимость  3 млн. руб. за 1 км.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38481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точка подключения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 расстоянии 100 м., сроки тех присоединения 1 месяц, стоимость в соответствии со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сметой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51797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локальной канализации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990352" y="1926191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карты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05" y="1171581"/>
            <a:ext cx="3408542" cy="200351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595628" y="2919994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2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01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Малое предпринимательство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361" y="5248326"/>
            <a:ext cx="1018111" cy="101811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45366" y="4859076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923894" y="4875961"/>
            <a:ext cx="1350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944597" y="6284369"/>
            <a:ext cx="1102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Оптовая и розничная</a:t>
            </a:r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395723" y="6345481"/>
            <a:ext cx="1224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821285" y="6284369"/>
            <a:ext cx="1183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Заготовка и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переработка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древесины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513" y="3830071"/>
            <a:ext cx="992023" cy="992023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37" y="5307433"/>
            <a:ext cx="976936" cy="976936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" y="3829530"/>
            <a:ext cx="974743" cy="973077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524" y="5354107"/>
            <a:ext cx="991395" cy="991395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22" y="5282500"/>
            <a:ext cx="1058566" cy="1058566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31AFE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979" y="5205561"/>
            <a:ext cx="1060876" cy="1060876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8" y="3781777"/>
            <a:ext cx="1062406" cy="1062406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649" y="3795984"/>
            <a:ext cx="1060196" cy="1060196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452" y="5308043"/>
            <a:ext cx="1070126" cy="1070126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428" y="2296928"/>
            <a:ext cx="841325" cy="85353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765"/>
            <a:ext cx="2858359" cy="901249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-149420" y="1258809"/>
            <a:ext cx="3157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субъектов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малого и среднего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предпринимательства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327984" y="2497037"/>
            <a:ext cx="89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85B8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138 </a:t>
            </a:r>
          </a:p>
        </p:txBody>
      </p:sp>
      <p:pic>
        <p:nvPicPr>
          <p:cNvPr id="84" name="Рисунок 8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8" y="2413695"/>
            <a:ext cx="651064" cy="622400"/>
          </a:xfrm>
          <a:prstGeom prst="rect">
            <a:avLst/>
          </a:prstGeom>
        </p:spPr>
      </p:pic>
      <p:pic>
        <p:nvPicPr>
          <p:cNvPr id="85" name="Рисунок 84"/>
          <p:cNvPicPr>
            <a:picLocks noChangeAspect="1"/>
          </p:cNvPicPr>
          <p:nvPr/>
        </p:nvPicPr>
        <p:blipFill>
          <a:blip r:embed="rId1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401" y="1153677"/>
            <a:ext cx="4444274" cy="1064917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3051571" y="1235437"/>
            <a:ext cx="455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субъектов малого и среднего предпринимательства по сферам деятельности</a:t>
            </a:r>
            <a:endParaRPr lang="ru-RU" sz="1600" b="1" dirty="0">
              <a:solidFill>
                <a:schemeClr val="accent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469606" y="6284369"/>
            <a:ext cx="777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Прочие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виды</a:t>
            </a:r>
          </a:p>
        </p:txBody>
      </p:sp>
      <p:pic>
        <p:nvPicPr>
          <p:cNvPr id="88" name="Рисунок 8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90" y="5205561"/>
            <a:ext cx="991395" cy="991395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12" y="5182954"/>
            <a:ext cx="1060876" cy="1060876"/>
          </a:xfrm>
          <a:prstGeom prst="rect">
            <a:avLst/>
          </a:prstGeom>
        </p:spPr>
      </p:pic>
      <p:sp>
        <p:nvSpPr>
          <p:cNvPr id="90" name="TextBox 89"/>
          <p:cNvSpPr txBox="1"/>
          <p:nvPr/>
        </p:nvSpPr>
        <p:spPr>
          <a:xfrm>
            <a:off x="659903" y="3995985"/>
            <a:ext cx="648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325174" y="3987296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097933" y="5515995"/>
            <a:ext cx="662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44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2659295" y="5526638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005602" y="5428822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13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469606" y="5388584"/>
            <a:ext cx="655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45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4244" y="2506919"/>
            <a:ext cx="16139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endParaRPr lang="ru-RU" sz="1400" dirty="0">
              <a:solidFill>
                <a:srgbClr val="FF000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5605"/>
            <a:ext cx="2858359" cy="3355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2139" y="3325605"/>
            <a:ext cx="2401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265F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видам деятельности:</a:t>
            </a:r>
            <a:endParaRPr lang="ru-RU" sz="1400" dirty="0">
              <a:solidFill>
                <a:schemeClr val="accent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8" name="Диаграмма 47"/>
          <p:cNvGraphicFramePr/>
          <p:nvPr>
            <p:extLst>
              <p:ext uri="{D42A27DB-BD31-4B8C-83A1-F6EECF244321}">
                <p14:modId xmlns:p14="http://schemas.microsoft.com/office/powerpoint/2010/main" val="554476839"/>
              </p:ext>
            </p:extLst>
          </p:nvPr>
        </p:nvGraphicFramePr>
        <p:xfrm>
          <a:off x="3516156" y="2201299"/>
          <a:ext cx="3719195" cy="2908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4"/>
          </a:graphicData>
        </a:graphic>
      </p:graphicFrame>
    </p:spTree>
    <p:extLst>
      <p:ext uri="{BB962C8B-B14F-4D97-AF65-F5344CB8AC3E}">
        <p14:creationId xmlns:p14="http://schemas.microsoft.com/office/powerpoint/2010/main" val="369204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2" y="132464"/>
            <a:ext cx="549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субъектов малого и 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среднего предпринимательства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Смоленской </a:t>
            </a:r>
            <a:r>
              <a:rPr lang="ru-RU" sz="16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081305" y="719034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94" y="4384735"/>
            <a:ext cx="697402" cy="697402"/>
          </a:xfrm>
          <a:prstGeom prst="rect">
            <a:avLst/>
          </a:prstGeom>
        </p:spPr>
      </p:pic>
      <p:sp>
        <p:nvSpPr>
          <p:cNvPr id="33" name="Объект 9"/>
          <p:cNvSpPr>
            <a:spLocks noGrp="1"/>
          </p:cNvSpPr>
          <p:nvPr>
            <p:ph idx="1"/>
          </p:nvPr>
        </p:nvSpPr>
        <p:spPr>
          <a:xfrm>
            <a:off x="209548" y="1258561"/>
            <a:ext cx="7076753" cy="1732609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оказывается субъектам МСП, соответствующим требованиям, установленным Федеральным законом от 24.07.2007 № 209-ФЗ «О развитии малого и среднего предпринимательства в Российской Федерации», сведения о которых содержатся в Едином реестре субъектов МСП (rmsp.nalog.ru).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endParaRPr lang="ru-RU"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74" y="4101972"/>
            <a:ext cx="2408878" cy="138955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67" y="4076350"/>
            <a:ext cx="2742358" cy="1518997"/>
          </a:xfrm>
          <a:prstGeom prst="rect">
            <a:avLst/>
          </a:prstGeom>
        </p:spPr>
      </p:pic>
      <p:sp>
        <p:nvSpPr>
          <p:cNvPr id="36" name="Объект 9"/>
          <p:cNvSpPr txBox="1">
            <a:spLocks/>
          </p:cNvSpPr>
          <p:nvPr/>
        </p:nvSpPr>
        <p:spPr>
          <a:xfrm>
            <a:off x="4855967" y="4106534"/>
            <a:ext cx="2554926" cy="14888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Возмещение </a:t>
            </a:r>
            <a:r>
              <a:rPr lang="ru-RU" sz="1100" b="1" dirty="0"/>
              <a:t>Грант предоставляется в размере от 0,1 до 0,5 млн. рублей при условии </a:t>
            </a:r>
            <a:r>
              <a:rPr lang="ru-RU" sz="1100" b="1" dirty="0" err="1"/>
              <a:t>софинансирования</a:t>
            </a:r>
            <a:r>
              <a:rPr lang="ru-RU" sz="1100" b="1" dirty="0"/>
              <a:t> социальным предприятием расходов, связанных с реализацией проекта, в размере не менее 50% от размера расходов, предусмотренных на реализацию проекта в сфере социального предпринимательства. </a:t>
            </a:r>
            <a:endParaRPr lang="ru-RU" sz="1100" b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3721953" y="3854817"/>
            <a:ext cx="20937" cy="443069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2647652" y="4715394"/>
            <a:ext cx="711901" cy="18042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4163437" y="4733436"/>
            <a:ext cx="692530" cy="8980"/>
          </a:xfrm>
          <a:prstGeom prst="straightConnector1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12" y="5595348"/>
            <a:ext cx="359828" cy="31279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94626" y="5595348"/>
            <a:ext cx="3859875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инвестиционного развития Смоленской </a:t>
            </a:r>
            <a:r>
              <a:rPr lang="ru-RU" sz="11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  <a:p>
            <a:pPr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214014, </a:t>
            </a:r>
            <a:r>
              <a:rPr lang="ru-RU" sz="1100" i="1" dirty="0"/>
              <a:t>г. Смоленск, ул. Ф. Энгельса, д. 23, 2 этаж.</a:t>
            </a:r>
            <a:endParaRPr lang="ru-RU" sz="1100" dirty="0"/>
          </a:p>
          <a:p>
            <a:pPr algn="just"/>
            <a:r>
              <a:rPr lang="ru-RU" sz="1100" i="1" dirty="0"/>
              <a:t>Тел. +7 (4812) 20-55-40, 20-55-34, 20-58-92, +7-910-721-57-31;</a:t>
            </a:r>
            <a:endParaRPr lang="ru-RU" sz="1100" dirty="0"/>
          </a:p>
          <a:p>
            <a:pPr algn="just"/>
            <a:r>
              <a:rPr lang="ru-RU" sz="1100" i="1" dirty="0" err="1" smtClean="0"/>
              <a:t>Сайт:</a:t>
            </a:r>
            <a:r>
              <a:rPr lang="ru-RU" sz="1100" i="1" dirty="0" err="1" smtClean="0">
                <a:hlinkClick r:id="rId9"/>
              </a:rPr>
              <a:t>https</a:t>
            </a:r>
            <a:r>
              <a:rPr lang="ru-RU" sz="1100" i="1" dirty="0">
                <a:hlinkClick r:id="rId9"/>
              </a:rPr>
              <a:t>://dep.smolinvest.com/</a:t>
            </a:r>
            <a:r>
              <a:rPr lang="ru-RU" sz="1100" i="1" dirty="0"/>
              <a:t>; </a:t>
            </a:r>
            <a:r>
              <a:rPr lang="ru-RU" sz="1100" i="1" dirty="0">
                <a:hlinkClick r:id="rId10"/>
              </a:rPr>
              <a:t>https://smolinvest.com/</a:t>
            </a:r>
            <a:endParaRPr lang="ru-RU" sz="1100" dirty="0"/>
          </a:p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9548" y="4106534"/>
            <a:ext cx="24381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Возмещаемые затраты</a:t>
            </a:r>
            <a:r>
              <a:rPr lang="ru-RU" sz="1200" dirty="0"/>
              <a:t>:</a:t>
            </a:r>
            <a:r>
              <a:rPr lang="ru-RU" sz="1200" i="1" dirty="0"/>
              <a:t> </a:t>
            </a:r>
            <a:r>
              <a:rPr lang="ru-RU" sz="1200" b="1" dirty="0"/>
              <a:t>не более 50%</a:t>
            </a:r>
            <a:r>
              <a:rPr lang="ru-RU" sz="1200" dirty="0"/>
              <a:t> от фактически произведенных затрат на технологическое присоединение к объектам электросетевого хозяйства, но </a:t>
            </a:r>
            <a:r>
              <a:rPr lang="ru-RU" sz="1200" b="1" dirty="0"/>
              <a:t>не более 1,4 млн. рублей</a:t>
            </a:r>
            <a:r>
              <a:rPr lang="ru-RU" sz="1200" dirty="0"/>
              <a:t> на одного субъекта МСП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243396" y="2497393"/>
            <a:ext cx="4998988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ea typeface="Open Sans" panose="020B0606030504020204" pitchFamily="34" charset="0"/>
                <a:cs typeface="Open Sans" panose="020B0606030504020204" pitchFamily="34" charset="0"/>
              </a:rPr>
              <a:t>Возмещение </a:t>
            </a:r>
            <a:r>
              <a:rPr lang="ru-RU" sz="1200" b="1" dirty="0"/>
              <a:t>Возмещаемые затраты: не более 50% </a:t>
            </a:r>
            <a:r>
              <a:rPr lang="ru-RU" sz="1200" dirty="0"/>
              <a:t>от фактически произведенных затрат на уплату первого взноса (аванса) по договорам лизинга оборудования, заключенным с российскими лизинговыми организациями, не ранее 1 января года, предшествующего году подачи заявки, но </a:t>
            </a:r>
            <a:r>
              <a:rPr lang="ru-RU" sz="1200" b="1" dirty="0"/>
              <a:t>не более 2 млн. рублей</a:t>
            </a:r>
            <a:r>
              <a:rPr lang="ru-RU" sz="1200" dirty="0"/>
              <a:t> на одного субъекта МСП. К субсидированию можно заявить не более 5 договоров лизинга оборудования.</a:t>
            </a:r>
            <a:endParaRPr lang="ru-RU" sz="1200" dirty="0"/>
          </a:p>
          <a:p>
            <a:pPr algn="ctr"/>
            <a:r>
              <a:rPr lang="ru-RU" sz="13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3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00" y="2494853"/>
            <a:ext cx="4734585" cy="135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1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Panteleeva\Рабочий стол\рекомендации 2\Приложение к Методическим реккомендациям\Промышленный комплекс\Пр-во и распр-е воды, электроэнергии и газ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78" y="4127992"/>
            <a:ext cx="963191" cy="96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2" y="2808763"/>
            <a:ext cx="967315" cy="979631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407" y="2021738"/>
            <a:ext cx="1019841" cy="1019841"/>
          </a:xfrm>
          <a:prstGeom prst="rect">
            <a:avLst/>
          </a:prstGeom>
        </p:spPr>
      </p:pic>
      <p:pic>
        <p:nvPicPr>
          <p:cNvPr id="1027" name="Picture 3" descr="C:\Documents and Settings\Panteleeva\Рабочий стол\рекомендации 2\Приложение к Методическим реккомендациям\Промышленный комплекс\Пр-во неметалл минер-х продуктов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844" y="937366"/>
            <a:ext cx="1059753" cy="10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096661"/>
            <a:ext cx="2631730" cy="67001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11" y="4081115"/>
            <a:ext cx="1068925" cy="1068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278" y="2766159"/>
            <a:ext cx="1064841" cy="10648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8BDC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190" y="1953041"/>
            <a:ext cx="1102276" cy="1102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17" y="974799"/>
            <a:ext cx="1072183" cy="107218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0584" y="30719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Промышленный комплекс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11288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251042" y="1796682"/>
            <a:ext cx="89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  <a:endParaRPr lang="ru-RU" sz="3600" dirty="0" smtClean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73" y="3958279"/>
            <a:ext cx="2615631" cy="53978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126983" y="3950310"/>
            <a:ext cx="2707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промышленного производства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7723" y="1137519"/>
            <a:ext cx="1928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flipH="1">
            <a:off x="778153" y="1777088"/>
            <a:ext cx="611966" cy="582450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583855"/>
            <a:ext cx="2631730" cy="670017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61168" y="2593486"/>
            <a:ext cx="22163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работающих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36936" y="3271499"/>
            <a:ext cx="253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213 </a:t>
            </a:r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чел.</a:t>
            </a:r>
            <a:endParaRPr lang="ru-RU" sz="800" dirty="0">
              <a:solidFill>
                <a:srgbClr val="265F9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00" y="3219280"/>
            <a:ext cx="581235" cy="61172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540200" y="1111774"/>
            <a:ext cx="15712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строительных материалов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53132" y="1953041"/>
            <a:ext cx="26144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Аванесов А.А.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«Виктория»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616280" y="1691765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7,518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809692" y="3055317"/>
            <a:ext cx="132282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прочих химических органических основных веществ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683844" y="4081115"/>
            <a:ext cx="24260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«ЛК «Фабрика»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836766" y="3811810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31,5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456394" y="2626124"/>
            <a:ext cx="15712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пиломатериалов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934821" y="3569390"/>
            <a:ext cx="261440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ИП Боровков П.И.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616280" y="3160078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43,0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259968" y="4178701"/>
            <a:ext cx="2690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и распределение электроэнергии газа и воды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518850" y="5150040"/>
            <a:ext cx="30980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Филиал АО «Газпромгазораспределение»</a:t>
            </a:r>
          </a:p>
          <a:p>
            <a:pPr algn="ctr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ЕРЭ ПАО «МРСК  Центр Смолэнерго»</a:t>
            </a:r>
          </a:p>
          <a:p>
            <a:pPr algn="ctr"/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МУП «Коммунальщик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96863" y="4615577"/>
            <a:ext cx="1364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5,362  млн. руб.</a:t>
            </a:r>
            <a:endParaRPr lang="ru-R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3982598050"/>
              </p:ext>
            </p:extLst>
          </p:nvPr>
        </p:nvGraphicFramePr>
        <p:xfrm>
          <a:off x="237226" y="4437403"/>
          <a:ext cx="2477770" cy="2981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24611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03" y="5166961"/>
            <a:ext cx="3329273" cy="89232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1119763"/>
            <a:ext cx="2457946" cy="62907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0734" y="315440"/>
            <a:ext cx="5498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7" y="1901943"/>
            <a:ext cx="703970" cy="70397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1251748" y="1955426"/>
            <a:ext cx="1004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2862518"/>
            <a:ext cx="2449953" cy="504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96" y="2873550"/>
            <a:ext cx="2437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Структура сельского хозяйства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809108" y="1068466"/>
            <a:ext cx="4595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Производство основных видов продукции во всех категориях хозяйств</a:t>
            </a:r>
            <a:endParaRPr lang="ru-RU" sz="14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6" y="5162699"/>
            <a:ext cx="3363853" cy="141840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26806" y="4824145"/>
            <a:ext cx="4540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Основные задачи на период до 2022 года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3" y="5244926"/>
            <a:ext cx="253843" cy="26785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10129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5553" y="1110582"/>
            <a:ext cx="180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Число предприятий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96" y="5928209"/>
            <a:ext cx="253843" cy="2678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003" y="5198672"/>
            <a:ext cx="3559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Стимулирование инновационной деятельности и инновационного развития агропромышленного комплекса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36650" y="5871902"/>
            <a:ext cx="2901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Вовлечение в оборот неиспользуемых земель сельскохозяйственного назначения</a:t>
            </a:r>
          </a:p>
          <a:p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660568"/>
              </p:ext>
            </p:extLst>
          </p:nvPr>
        </p:nvGraphicFramePr>
        <p:xfrm>
          <a:off x="80460" y="3347851"/>
          <a:ext cx="2642737" cy="326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50" y="1725395"/>
            <a:ext cx="1196713" cy="11967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95" y="1739869"/>
            <a:ext cx="1167767" cy="11677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80" y="1726730"/>
            <a:ext cx="1172146" cy="1172146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004071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ерно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96427" y="2987192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картофель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83197" y="2960563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овощи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229148" y="1955426"/>
            <a:ext cx="10282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3004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626794" y="1936793"/>
            <a:ext cx="10176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1465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137185" y="1936793"/>
            <a:ext cx="79938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391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320" y="3379840"/>
            <a:ext cx="918733" cy="91873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73" y="3352621"/>
            <a:ext cx="923427" cy="9234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18" y="3357315"/>
            <a:ext cx="918733" cy="918733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383621" y="3531429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872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76021" y="3521946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354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213871" y="3524293"/>
            <a:ext cx="78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1746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ctr"/>
            <a:r>
              <a:rPr lang="ru-RU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тонн</a:t>
            </a:r>
            <a:endParaRPr lang="ru-RU" sz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082737" y="4293541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олоко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868740" y="4297174"/>
            <a:ext cx="14783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яйцо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62412" y="4276048"/>
            <a:ext cx="1478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</a:t>
            </a:r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ясо скота и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птицы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508453532"/>
              </p:ext>
            </p:extLst>
          </p:nvPr>
        </p:nvGraphicFramePr>
        <p:xfrm>
          <a:off x="-298263" y="3366656"/>
          <a:ext cx="3180462" cy="3094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</p:spTree>
    <p:extLst>
      <p:ext uri="{BB962C8B-B14F-4D97-AF65-F5344CB8AC3E}">
        <p14:creationId xmlns:p14="http://schemas.microsoft.com/office/powerpoint/2010/main" val="245967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6828" y="186057"/>
            <a:ext cx="600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Государственная поддержка </a:t>
            </a:r>
            <a:r>
              <a:rPr lang="ru-RU" sz="19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сельхозтоваропроизводителей (субсидии)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6523" y="719034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Объект 31"/>
          <p:cNvSpPr txBox="1">
            <a:spLocks/>
          </p:cNvSpPr>
          <p:nvPr/>
        </p:nvSpPr>
        <p:spPr>
          <a:xfrm>
            <a:off x="3673484" y="5847791"/>
            <a:ext cx="2273735" cy="1403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3915" y="154887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45" y="5108307"/>
            <a:ext cx="1139650" cy="108947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86" y="2689004"/>
            <a:ext cx="2537288" cy="26934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" y="5360620"/>
            <a:ext cx="2442249" cy="240017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27" y="971808"/>
            <a:ext cx="2547847" cy="37675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121" y="968580"/>
            <a:ext cx="2449174" cy="287903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4" y="967627"/>
            <a:ext cx="2449174" cy="25295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0" y="950817"/>
            <a:ext cx="241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Растениеводство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46296" y="960298"/>
            <a:ext cx="2415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Животноводство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045002" y="937440"/>
            <a:ext cx="251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Возмещение процентных</a:t>
            </a:r>
          </a:p>
          <a:p>
            <a:pPr algn="ctr"/>
            <a:r>
              <a:rPr lang="ru-RU" sz="1200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тавок по кредитам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058838" y="2696737"/>
            <a:ext cx="25008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 сельских территорий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" y="3657301"/>
            <a:ext cx="2444861" cy="25685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67700" y="3648701"/>
            <a:ext cx="2253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Грантовая поддержка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3228" y="5333708"/>
            <a:ext cx="23564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</a:t>
            </a:r>
            <a:r>
              <a:rPr lang="en-US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страхование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319" y="3706118"/>
            <a:ext cx="2390094" cy="42686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469877" y="3719084"/>
            <a:ext cx="2552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Модернизация объектов</a:t>
            </a:r>
          </a:p>
          <a:p>
            <a:pPr algn="ctr"/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АПК и приобретение с</a:t>
            </a:r>
            <a:r>
              <a:rPr lang="en-US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/</a:t>
            </a:r>
            <a:r>
              <a:rPr lang="ru-RU" sz="105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х техники</a:t>
            </a:r>
            <a:endParaRPr lang="ru-RU" sz="105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AEFFD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1255563"/>
            <a:ext cx="2329150" cy="2367713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rgbClr val="E5E5A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42" y="1286095"/>
            <a:ext cx="2316815" cy="236079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EB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4" y="4193105"/>
            <a:ext cx="2304587" cy="157969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19" y="1394910"/>
            <a:ext cx="2530608" cy="122303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3961204"/>
            <a:ext cx="2337140" cy="1330212"/>
          </a:xfrm>
          <a:prstGeom prst="rect">
            <a:avLst/>
          </a:prstGeom>
        </p:spPr>
      </p:pic>
      <p:sp>
        <p:nvSpPr>
          <p:cNvPr id="72" name="Объект 31"/>
          <p:cNvSpPr txBox="1">
            <a:spLocks/>
          </p:cNvSpPr>
          <p:nvPr/>
        </p:nvSpPr>
        <p:spPr>
          <a:xfrm>
            <a:off x="2535972" y="4193106"/>
            <a:ext cx="2303910" cy="15211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сельскохозяйственной техники для производства сельскохозяйственной продукции.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прямых понесенных затрат на создание и (или) модернизацию объектов агропромышленного комплекса.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приобретение оборудования в целях создания и (или) модернизации  производства молочной продукции.</a:t>
            </a: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28600" indent="-22860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rabicPeriod"/>
            </a:pPr>
            <a:endParaRPr lang="ru-RU" sz="800" spc="-5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AEE69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31" y="3029406"/>
            <a:ext cx="2507120" cy="1873652"/>
          </a:xfrm>
          <a:prstGeom prst="rect">
            <a:avLst/>
          </a:prstGeom>
        </p:spPr>
      </p:pic>
      <p:sp>
        <p:nvSpPr>
          <p:cNvPr id="74" name="Объект 31"/>
          <p:cNvSpPr txBox="1">
            <a:spLocks/>
          </p:cNvSpPr>
          <p:nvPr/>
        </p:nvSpPr>
        <p:spPr>
          <a:xfrm>
            <a:off x="4987809" y="1382702"/>
            <a:ext cx="2493470" cy="2326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по кредитам, полученным крестьянскими (фермерскими) хозяйствами, гражданами, ведущими личное подсобное хозяйство, и сельскохозяйственными коопера-тивами (кроме кредитных).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процентов  по инвестиционным кредитам.</a:t>
            </a: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" y="5653046"/>
            <a:ext cx="2337139" cy="917622"/>
          </a:xfrm>
          <a:prstGeom prst="rect">
            <a:avLst/>
          </a:prstGeom>
        </p:spPr>
      </p:pic>
      <p:sp>
        <p:nvSpPr>
          <p:cNvPr id="76" name="Объект 31"/>
          <p:cNvSpPr txBox="1">
            <a:spLocks/>
          </p:cNvSpPr>
          <p:nvPr/>
        </p:nvSpPr>
        <p:spPr>
          <a:xfrm>
            <a:off x="43228" y="5672857"/>
            <a:ext cx="2356410" cy="8116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96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уплату страховой премии, начисленной по договору сельскохозяйственного страхования в области растениеводства, и(или) животноводства, и (или) товарной </a:t>
            </a:r>
            <a:r>
              <a:rPr lang="ru-RU" sz="850" spc="-5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аквакультуры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(товарного рыбоводства).</a:t>
            </a:r>
            <a:endParaRPr lang="ru-RU" sz="850" spc="-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Объект 31"/>
          <p:cNvSpPr txBox="1">
            <a:spLocks/>
          </p:cNvSpPr>
          <p:nvPr/>
        </p:nvSpPr>
        <p:spPr>
          <a:xfrm>
            <a:off x="35128" y="3970813"/>
            <a:ext cx="2364510" cy="1382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создание и развитие крестьянского (фермерского) хозяйства начинающим фермерам.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на развитие семейных животноводческих ферм на базе крестьянских (фермерских) хозяйств, включая индивидуальных предпринимателей.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сельскохозяйственным потребительским кооперативам для развития материально-технической базы.</a:t>
            </a:r>
          </a:p>
        </p:txBody>
      </p:sp>
      <p:sp>
        <p:nvSpPr>
          <p:cNvPr id="78" name="Объект 31"/>
          <p:cNvSpPr>
            <a:spLocks noGrp="1"/>
          </p:cNvSpPr>
          <p:nvPr/>
        </p:nvSpPr>
        <p:spPr>
          <a:xfrm>
            <a:off x="50134" y="1277162"/>
            <a:ext cx="2336759" cy="2346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возмещение части затрат на приобретение элитных семян.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оказание несвязанной 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поддержки в </a:t>
            </a: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области растениеводства.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проведение культуртехнических мероприятий на выбывших сельскохозяйственных угодьях, вовлекаемых в сельскохозяйственный оборот.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проведение гидромелиоративных мероприятий.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закладку и уход за многолетними насаждениями.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оказание несвязанной поддержки в области производства рапса на семена.</a:t>
            </a:r>
          </a:p>
        </p:txBody>
      </p:sp>
      <p:sp>
        <p:nvSpPr>
          <p:cNvPr id="79" name="Объект 31"/>
          <p:cNvSpPr txBox="1">
            <a:spLocks/>
          </p:cNvSpPr>
          <p:nvPr/>
        </p:nvSpPr>
        <p:spPr>
          <a:xfrm>
            <a:off x="2518065" y="1286394"/>
            <a:ext cx="2323871" cy="236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поддержку племенного животноводства.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повышение продуктивности в молочном скотоводстве.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прирост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реализацию мер по оздоровлению от вируса лейкоза крупного рогатого скота.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содержание высокопродуктивного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содержание товарного поголовья молочных коров.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возмещение части затрат на реализованную товарную рыбу.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Субсидии на возмещение части затрат на проведение технологического аудита.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008205" y="3055236"/>
            <a:ext cx="2448038" cy="1849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Социальные выплаты на строительство (приобретение) жилья в сельской местности гражданам, в том числе молодым семьям и молодым специалистам.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газификации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развитие водоснабжения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на реализацию мероприятия по  комплексному обустройству площадок под компактную жилищную застройку в сельской местности.</a:t>
            </a:r>
          </a:p>
          <a:p>
            <a:pPr indent="180975" algn="just" defTabSz="755934">
              <a:lnSpc>
                <a:spcPct val="96000"/>
              </a:lnSpc>
              <a:buFont typeface="+mj-lt"/>
              <a:buAutoNum type="arabicPeriod"/>
            </a:pP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Грантовая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поддержка местных инициатив граждан, проживающих в сельской местности.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CCE3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5" y="5818792"/>
            <a:ext cx="3305948" cy="428612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2501465" y="5839012"/>
            <a:ext cx="3305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Региональный проект «Поддержка малых форм хозяйствования и развития кооперации»</a:t>
            </a:r>
            <a:endParaRPr lang="ru-RU" sz="10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EE59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465" y="6303181"/>
            <a:ext cx="2900925" cy="700734"/>
          </a:xfrm>
          <a:prstGeom prst="rect">
            <a:avLst/>
          </a:prstGeom>
        </p:spPr>
      </p:pic>
      <p:sp>
        <p:nvSpPr>
          <p:cNvPr id="84" name="Объект 31"/>
          <p:cNvSpPr txBox="1">
            <a:spLocks/>
          </p:cNvSpPr>
          <p:nvPr/>
        </p:nvSpPr>
        <p:spPr>
          <a:xfrm>
            <a:off x="2515810" y="6303181"/>
            <a:ext cx="2886579" cy="587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8984" indent="-188984" algn="l" defTabSz="755934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Char char="•"/>
              <a:defRPr sz="231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6951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4918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6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22885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853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8820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56787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34754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2722" indent="-188984" algn="l" defTabSz="755934" rtl="0" eaLnBrk="1" latinLnBrk="0" hangingPunct="1">
              <a:lnSpc>
                <a:spcPct val="90000"/>
              </a:lnSpc>
              <a:spcBef>
                <a:spcPts val="413"/>
              </a:spcBef>
              <a:buFont typeface="Arial" panose="020B0604020202020204" pitchFamily="34" charset="0"/>
              <a:buChar char="•"/>
              <a:defRPr sz="14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Гранты «</a:t>
            </a:r>
            <a:r>
              <a:rPr lang="ru-RU" sz="850" spc="-5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Агростартап</a:t>
            </a: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 крестьянским (фермерским) хозяйствам  на их создание  и развитие.</a:t>
            </a:r>
          </a:p>
          <a:p>
            <a:pPr marL="0" indent="180975" algn="just">
              <a:lnSpc>
                <a:spcPct val="96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850" spc="-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Субсидии сельскохозяйственным потребительским кооперативам на возмещение части затрат, связанных с их развитием.</a:t>
            </a:r>
          </a:p>
        </p:txBody>
      </p:sp>
    </p:spTree>
    <p:extLst>
      <p:ext uri="{BB962C8B-B14F-4D97-AF65-F5344CB8AC3E}">
        <p14:creationId xmlns:p14="http://schemas.microsoft.com/office/powerpoint/2010/main" val="6491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6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Транспорт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90890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3" name="Picture 6" descr="http://tomnosti.info/dorogi-kak-i-pochemu-4/foto/17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467172" y="1270713"/>
            <a:ext cx="1052404" cy="997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74" y="1240922"/>
            <a:ext cx="1057501" cy="10575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4" y="4714674"/>
            <a:ext cx="2621866" cy="102003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82371" y="2420768"/>
            <a:ext cx="381687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5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регионального  значения, в том числе: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6143" y="4221837"/>
            <a:ext cx="3115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Автодороги в муниципальной собственности: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1744" y="5868738"/>
            <a:ext cx="4214555" cy="577081"/>
          </a:xfrm>
          <a:prstGeom prst="rect">
            <a:avLst/>
          </a:prstGeom>
          <a:noFill/>
          <a:ln>
            <a:solidFill>
              <a:srgbClr val="78A45A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Завершена реконструкция 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автомобильной дороги "Ершичи -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Рухань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-Карды-граница  Республики  Беларусь" -Корсики  в  </a:t>
            </a:r>
            <a:r>
              <a:rPr lang="ru-RU" sz="1050" dirty="0" err="1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Ершичском</a:t>
            </a:r>
            <a:r>
              <a:rPr lang="ru-RU" sz="1050" dirty="0">
                <a:solidFill>
                  <a:schemeClr val="accent5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районе Смоленской области на участке км 0 + 000 -км 2 + 250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1" y="3061269"/>
            <a:ext cx="468176" cy="46817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3533467"/>
            <a:ext cx="542759" cy="54275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95226" y="3540594"/>
            <a:ext cx="26268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66К-19 Ершичи-Шумячи-</a:t>
            </a:r>
          </a:p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Хиславичи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469353" y="1366694"/>
            <a:ext cx="208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Общая протяженность дорог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5126" y="5224689"/>
            <a:ext cx="2586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69,1 км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асфальтобетонные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91184" y="4820729"/>
            <a:ext cx="262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236A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146,3 км  </a:t>
            </a:r>
            <a:r>
              <a:rPr lang="ru-RU" sz="12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грунтовые</a:t>
            </a:r>
            <a:endParaRPr lang="ru-RU" sz="12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21965" y="1430209"/>
            <a:ext cx="13091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216,92</a:t>
            </a:r>
            <a:r>
              <a:rPr lang="ru-RU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95226" y="3141468"/>
            <a:ext cx="326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66К-18 Рославль-Ершичи 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793" y="1298613"/>
            <a:ext cx="4568882" cy="4461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751897" y="232505"/>
            <a:ext cx="6116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Обращение </a:t>
            </a:r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Главы муниципального образования</a:t>
            </a:r>
            <a:endParaRPr lang="ru-RU" sz="165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65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Ершичский район Смоленской </a:t>
            </a:r>
            <a:r>
              <a:rPr lang="ru-RU" sz="165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области</a:t>
            </a:r>
            <a:endParaRPr lang="ru-RU" sz="165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15951" y="1728063"/>
            <a:ext cx="424203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560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Рад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приветствовать вас от имени жителей муниципального образования – Ершичский район Смоленской области.  Благоприятные признаки инвестиционной привлекательности заключаются в том, что район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имеет выгодное географическое положение. Прохождение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территории района нефтепровода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БТС-2) и наличие природного газа открывает для всех инвесторов возможность производства конкурентоспособной продукции с низкой себестоимостью. В настоящее время на территории Ершичского района работают предприятия по производству строительных материалов, полимерпесчаной плитки, древесного угля и топливных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брикетов, кроме того, реализуется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инвестиционный проект ЗАО «Стеклозавод Ворга» по производству армированного, приборного, авиационного, а так же особо тонкого «дисплейного» стекла. </a:t>
            </a:r>
          </a:p>
          <a:p>
            <a:pPr indent="355600"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355600" algn="just"/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361518" y="4073490"/>
            <a:ext cx="2422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Абраменков</a:t>
            </a:r>
          </a:p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Василий Евгеньевич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2911" y="1295324"/>
            <a:ext cx="2049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Дорогие друзья!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42850" y="6302635"/>
            <a:ext cx="4377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Добро пожаловать в Ершичский район!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1518" y="5116463"/>
            <a:ext cx="66273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Живописнейший 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ландшафт района, экология, водные источники и смешанные леса располагают к созданию санаторно-курортных зон для людей, ведущих активный и здоровый образ жизни. Приглашаем посетить наш район, мы открыты к сотрудничеству со всеми лицами, заинтересованными в развитии бизнеса на территории Ершичского района. 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026" name="Picture 2" descr="C:\Users\ДА_Аполлонов\Desktop\Безымянный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87" y="1295322"/>
            <a:ext cx="1935125" cy="274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9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91" y="320065"/>
            <a:ext cx="5416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Связь</a:t>
            </a:r>
            <a:endParaRPr lang="ru-RU" sz="22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8129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28326" y="1630351"/>
            <a:ext cx="1917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организация, оказывающая услуги связи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68598" y="1198928"/>
            <a:ext cx="394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6557980" y="3123911"/>
            <a:ext cx="806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26717" y="3584179"/>
            <a:ext cx="1398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почтовое отделение связи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727536" y="3123912"/>
            <a:ext cx="49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497CB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ru-RU" sz="3200" b="1" dirty="0">
              <a:solidFill>
                <a:srgbClr val="497CB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8296" y="3543470"/>
            <a:ext cx="1529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оператора сотой связи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401405" y="5211344"/>
            <a:ext cx="21972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Активно работает сеть Интернет, спутниковое и кабельное </a:t>
            </a:r>
            <a:endParaRPr lang="ru-RU" sz="1400" b="1" dirty="0" smtClean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телерадиовещание</a:t>
            </a:r>
            <a:endParaRPr lang="ru-RU" sz="12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1286280"/>
            <a:ext cx="1237827" cy="123782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54" y="1452358"/>
            <a:ext cx="959403" cy="9594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1" y="5181516"/>
            <a:ext cx="1251611" cy="125161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524" y="3141641"/>
            <a:ext cx="1186215" cy="11862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91" y="3105126"/>
            <a:ext cx="1223035" cy="122303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16" y="3105126"/>
            <a:ext cx="1237827" cy="123782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717" y="3105126"/>
            <a:ext cx="1237827" cy="123782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19" y="5191829"/>
            <a:ext cx="1237827" cy="1237827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4583774" y="1648904"/>
            <a:ext cx="288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76213" algn="l"/>
              </a:tabLst>
            </a:pP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Смоленский филиал ОАО «ЦентрТелеком» Ершичский  узел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33916" y="4180265"/>
            <a:ext cx="258163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«МТС»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Билайн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</a:p>
          <a:p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Теле-2»</a:t>
            </a:r>
          </a:p>
          <a:p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</a:t>
            </a:r>
          </a:p>
          <a:p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«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Мегафон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5" y="4584076"/>
            <a:ext cx="414335" cy="41346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88" y="4145387"/>
            <a:ext cx="354310" cy="364938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56" y="5448860"/>
            <a:ext cx="404509" cy="405594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" y="5075446"/>
            <a:ext cx="459411" cy="336289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49" y="3642039"/>
            <a:ext cx="1720322" cy="12403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2539557" y="4741204"/>
            <a:ext cx="969094" cy="12403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5319">
            <a:off x="4325805" y="2716097"/>
            <a:ext cx="969094" cy="12403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9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49665" y="313297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5837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2" y="1460989"/>
            <a:ext cx="2795137" cy="9369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2" y="3156409"/>
            <a:ext cx="2795137" cy="93696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74382" y="4109750"/>
            <a:ext cx="1707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1,276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4046" y="2426316"/>
            <a:ext cx="2703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218,15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тыс. кв. м</a:t>
            </a:r>
            <a:r>
              <a:rPr lang="ru-RU" sz="16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lang="ru-RU" sz="1600" dirty="0">
              <a:solidFill>
                <a:srgbClr val="418FC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9025" y="1606306"/>
            <a:ext cx="2375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 </a:t>
            </a:r>
          </a:p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жилищного фонда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4046" y="3340692"/>
            <a:ext cx="267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введенного</a:t>
            </a:r>
          </a:p>
          <a:p>
            <a:pPr algn="ctr"/>
            <a:r>
              <a:rPr lang="ru-RU" sz="1600" b="1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</a:t>
            </a:r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эксплуатацию жилья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" t="-881" r="2385" b="881"/>
          <a:stretch/>
        </p:blipFill>
        <p:spPr>
          <a:xfrm>
            <a:off x="3318079" y="1553796"/>
            <a:ext cx="3971000" cy="26035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EEEEAE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8" y="5020609"/>
            <a:ext cx="6158063" cy="1008051"/>
          </a:xfrm>
          <a:prstGeom prst="rect">
            <a:avLst/>
          </a:prstGeom>
          <a:ln>
            <a:solidFill>
              <a:schemeClr val="tx1"/>
            </a:solidFill>
            <a:prstDash val="lgDash"/>
          </a:ln>
        </p:spPr>
      </p:pic>
      <p:sp>
        <p:nvSpPr>
          <p:cNvPr id="50" name="TextBox 49"/>
          <p:cNvSpPr txBox="1"/>
          <p:nvPr/>
        </p:nvSpPr>
        <p:spPr>
          <a:xfrm>
            <a:off x="3866926" y="4532816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Социальная сфера</a:t>
            </a:r>
            <a:endParaRPr lang="ru-RU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69122" y="5071080"/>
            <a:ext cx="6140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9388" algn="just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Завершено строительство объекта автомобильной дороги  «Ершичи-</a:t>
            </a:r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Рухань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-Карды-граница Республики Беларусь»-Корсики в </a:t>
            </a:r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Ершичском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районе Смоленской области  на участке км 0-000- км 2+250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22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87" y="1177153"/>
            <a:ext cx="2422382" cy="84835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42759" y="1177451"/>
            <a:ext cx="2452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объектов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33088" y="2131364"/>
            <a:ext cx="553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18FCA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79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89133" y="1534560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Общественное питание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51454" y="4514371"/>
            <a:ext cx="21773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 населения торговыми площадями</a:t>
            </a:r>
          </a:p>
          <a:p>
            <a:pPr algn="ctr"/>
            <a:r>
              <a:rPr lang="ru-RU" sz="1600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 1 тыс. чел.</a:t>
            </a:r>
            <a:endParaRPr lang="ru-RU" sz="1600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49" y="4508285"/>
            <a:ext cx="1452636" cy="145263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831561" y="4726771"/>
            <a:ext cx="10502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527</a:t>
            </a: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кв.м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79" y="2765472"/>
            <a:ext cx="2422382" cy="689006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417179" y="2810013"/>
            <a:ext cx="2422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 розничной торговли</a:t>
            </a:r>
            <a:endParaRPr lang="ru-RU" sz="14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23694" y="3631314"/>
            <a:ext cx="9929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147,8</a:t>
            </a:r>
          </a:p>
          <a:p>
            <a:pPr algn="ctr"/>
            <a:r>
              <a:rPr lang="ru-RU" sz="16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млн</a:t>
            </a:r>
            <a:r>
              <a:rPr lang="ru-RU" sz="14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руб.</a:t>
            </a:r>
            <a:endParaRPr lang="ru-RU" sz="1400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Picture 2" descr="http://www.dekor3d.ru/upload/iblock/378/378124e25a3161f32210a5ae5fe9182d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4333" y="3672108"/>
            <a:ext cx="612512" cy="61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4964734" y="3162497"/>
            <a:ext cx="213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Бытовое обслуживание</a:t>
            </a:r>
            <a:endParaRPr lang="ru-RU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8" name="Picture 2" descr="http://fbm.ru/wp-content/uploads/2015/10/52321671830b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0" r="5916"/>
          <a:stretch/>
        </p:blipFill>
        <p:spPr bwMode="auto">
          <a:xfrm>
            <a:off x="3515473" y="2737945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33" y="2718706"/>
            <a:ext cx="1470345" cy="1470345"/>
          </a:xfrm>
          <a:prstGeom prst="rect">
            <a:avLst/>
          </a:prstGeom>
        </p:spPr>
      </p:pic>
      <p:pic>
        <p:nvPicPr>
          <p:cNvPr id="60" name="Picture 4" descr="http://images.aif.ru/008/168/416a502890c5bbef90211e8644c3977d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288" r="18606" b="-288"/>
          <a:stretch/>
        </p:blipFill>
        <p:spPr bwMode="auto">
          <a:xfrm>
            <a:off x="5703072" y="1160968"/>
            <a:ext cx="1393521" cy="13935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181" y="1122555"/>
            <a:ext cx="1470345" cy="1470345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5974594" y="1473003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68405" y="3069157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4" name="Picture 8" descr="http://www.infovoronezh.ru/images/News/604755735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98" y="4778069"/>
            <a:ext cx="2524159" cy="16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56" y="2070044"/>
            <a:ext cx="651064" cy="62240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2044339" y="347908"/>
            <a:ext cx="553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Потребительский рынок товаров и услуг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Финансовая деятельность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948" y="1424425"/>
            <a:ext cx="375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Финансовые организации, </a:t>
            </a:r>
            <a:r>
              <a:rPr lang="ru-RU" sz="14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осуществляющие деятельность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7872314"/>
              </p:ext>
            </p:extLst>
          </p:nvPr>
        </p:nvGraphicFramePr>
        <p:xfrm>
          <a:off x="401862" y="2003680"/>
          <a:ext cx="3220552" cy="183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994">
                  <a:extLst>
                    <a:ext uri="{9D8B030D-6E8A-4147-A177-3AD203B41FA5}">
                      <a16:colId xmlns="" xmlns:a16="http://schemas.microsoft.com/office/drawing/2014/main" val="271249730"/>
                    </a:ext>
                  </a:extLst>
                </a:gridCol>
                <a:gridCol w="1613558">
                  <a:extLst>
                    <a:ext uri="{9D8B030D-6E8A-4147-A177-3AD203B41FA5}">
                      <a16:colId xmlns="" xmlns:a16="http://schemas.microsoft.com/office/drawing/2014/main" val="3658549356"/>
                    </a:ext>
                  </a:extLst>
                </a:gridCol>
              </a:tblGrid>
              <a:tr h="159306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Банки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245776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Страховые компании</a:t>
                      </a:r>
                      <a:endParaRPr lang="ru-RU" sz="1050" dirty="0">
                        <a:solidFill>
                          <a:srgbClr val="245776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6570374"/>
                  </a:ext>
                </a:extLst>
              </a:tr>
              <a:tr h="158505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Ершичский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дополнительный офис Смоленского отделения 8609/077 Среднерусского банка Сбербанк РФ</a:t>
                      </a:r>
                      <a:endParaRPr lang="ru-RU" sz="1000" dirty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Страховой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отдел в </a:t>
                      </a:r>
                      <a:b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</a:b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 филиала ООО «</a:t>
                      </a:r>
                      <a:r>
                        <a:rPr lang="ru-RU" sz="1000" baseline="0" dirty="0" err="1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Росгостсрах</a:t>
                      </a:r>
                      <a:r>
                        <a:rPr lang="ru-RU" sz="1000" baseline="0" dirty="0" smtClean="0">
                          <a:solidFill>
                            <a:srgbClr val="002060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» Смоленской области</a:t>
                      </a:r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endParaRPr lang="ru-RU" sz="1000" dirty="0" smtClean="0">
                        <a:solidFill>
                          <a:srgbClr val="002060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61350664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3246166" y="1080576"/>
            <a:ext cx="377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доходов, млн. руб</a:t>
            </a:r>
            <a:r>
              <a:rPr lang="ru-RU" sz="1600" b="1" dirty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9749" y="4453654"/>
            <a:ext cx="3802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расходов, млн. руб.</a:t>
            </a:r>
            <a:endParaRPr lang="ru-RU" sz="16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564683850"/>
              </p:ext>
            </p:extLst>
          </p:nvPr>
        </p:nvGraphicFramePr>
        <p:xfrm>
          <a:off x="159749" y="2976022"/>
          <a:ext cx="6464335" cy="3988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2527647194"/>
              </p:ext>
            </p:extLst>
          </p:nvPr>
        </p:nvGraphicFramePr>
        <p:xfrm>
          <a:off x="3246166" y="1419130"/>
          <a:ext cx="4413885" cy="3891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415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2031"/>
            <a:ext cx="6380703" cy="985653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sx="99000" sy="99000" algn="ctr" rotWithShape="0">
              <a:srgbClr val="000000">
                <a:alpha val="0"/>
              </a:srgbClr>
            </a:outerShdw>
            <a:reflection stA="97000" endPos="0" dist="508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7043"/>
            <a:ext cx="7559675" cy="1069785"/>
          </a:xfrm>
          <a:prstGeom prst="rect">
            <a:avLst/>
          </a:prstGeom>
          <a:ln>
            <a:noFill/>
            <a:prstDash val="lgDash"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192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03626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4031" y="3230487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Общее 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64453" y="3468769"/>
            <a:ext cx="1984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средних школы</a:t>
            </a:r>
          </a:p>
          <a:p>
            <a:r>
              <a:rPr lang="ru-RU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ru-RU" sz="16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основных школ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1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7997"/>
            <a:ext cx="7040352" cy="8212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63340" y="4492158"/>
            <a:ext cx="223747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Дополнительное 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бразование</a:t>
            </a:r>
          </a:p>
          <a:p>
            <a:pPr algn="ctr"/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29983" y="5652501"/>
            <a:ext cx="140294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Дошкольное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Образование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140 чел.</a:t>
            </a:r>
            <a:endParaRPr lang="ru-RU" sz="1600" dirty="0">
              <a:solidFill>
                <a:schemeClr val="accent5">
                  <a:lumMod val="75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79" y="1072119"/>
            <a:ext cx="1503758" cy="150163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263" y="1070330"/>
            <a:ext cx="1518609" cy="151646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798" y="1088035"/>
            <a:ext cx="1503758" cy="150163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274" y="1088035"/>
            <a:ext cx="1518609" cy="151646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9998" y="3796139"/>
            <a:ext cx="2167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Численность школьников</a:t>
            </a:r>
          </a:p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469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3436" y="1489742"/>
            <a:ext cx="579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6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333777" y="1443109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59C0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006367" y="143372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83618" y="1431729"/>
            <a:ext cx="6848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43E3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6</a:t>
            </a:r>
            <a:endParaRPr lang="ru-RU" sz="4400" b="1" dirty="0">
              <a:solidFill>
                <a:srgbClr val="43E3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64453" y="4733762"/>
            <a:ext cx="5187776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МОУ ДОД </a:t>
            </a:r>
            <a:r>
              <a:rPr lang="ru-RU" sz="1200" dirty="0" err="1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детский дом творчества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58005" y="5726368"/>
            <a:ext cx="3375573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200" dirty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Детский </a:t>
            </a: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сад «Солнышко» с. Ершичи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30000"/>
              </a:lnSpc>
            </a:pPr>
            <a:r>
              <a:rPr lang="ru-RU" sz="1200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Дошкольная группа «Светлячок» с. Ворга</a:t>
            </a:r>
            <a:endParaRPr lang="ru-RU" sz="1200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4031" y="2564427"/>
            <a:ext cx="14709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Муниципальные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образовательных </a:t>
            </a:r>
          </a:p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учреждений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29846" y="2606489"/>
            <a:ext cx="14582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дошкольного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59068" y="2586791"/>
            <a:ext cx="12107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общего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38829" y="2605096"/>
            <a:ext cx="2053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Учреждения дополнительного образования</a:t>
            </a:r>
            <a:endParaRPr lang="ru-RU" sz="11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35" name="TextBox 43"/>
          <p:cNvSpPr txBox="1"/>
          <p:nvPr/>
        </p:nvSpPr>
        <p:spPr>
          <a:xfrm>
            <a:off x="276182" y="5006581"/>
            <a:ext cx="221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Обучаются </a:t>
            </a:r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246 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82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1950"/>
            <a:ext cx="538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Здравоохранение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25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482313"/>
              </p:ext>
            </p:extLst>
          </p:nvPr>
        </p:nvGraphicFramePr>
        <p:xfrm>
          <a:off x="220759" y="1229814"/>
          <a:ext cx="3680544" cy="1863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80">
                  <a:extLst>
                    <a:ext uri="{9D8B030D-6E8A-4147-A177-3AD203B41FA5}">
                      <a16:colId xmlns="" xmlns:a16="http://schemas.microsoft.com/office/drawing/2014/main" val="2891352032"/>
                    </a:ext>
                  </a:extLst>
                </a:gridCol>
                <a:gridCol w="710164">
                  <a:extLst>
                    <a:ext uri="{9D8B030D-6E8A-4147-A177-3AD203B41FA5}">
                      <a16:colId xmlns="" xmlns:a16="http://schemas.microsoft.com/office/drawing/2014/main" val="264918717"/>
                    </a:ext>
                  </a:extLst>
                </a:gridCol>
              </a:tblGrid>
              <a:tr h="358765">
                <a:tc gridSpan="2">
                  <a:txBody>
                    <a:bodyPr/>
                    <a:lstStyle/>
                    <a:p>
                      <a:pPr algn="ctr"/>
                      <a:r>
                        <a:rPr lang="ru-RU" cap="all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Сеть медицинских учреждений</a:t>
                      </a:r>
                      <a:endParaRPr lang="ru-RU" cap="all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59C0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983299"/>
                  </a:ext>
                </a:extLst>
              </a:tr>
              <a:tr h="312468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ЦРБ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22429711"/>
                  </a:ext>
                </a:extLst>
              </a:tr>
              <a:tr h="32971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ФАП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12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15169501"/>
                  </a:ext>
                </a:extLst>
              </a:tr>
              <a:tr h="36522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Поликлиника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1556949"/>
                  </a:ext>
                </a:extLst>
              </a:tr>
              <a:tr h="4691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Отделение</a:t>
                      </a:r>
                      <a:r>
                        <a:rPr lang="ru-RU" sz="1200" baseline="0" dirty="0" smtClean="0">
                          <a:solidFill>
                            <a:srgbClr val="245776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скорой мед. помощи</a:t>
                      </a:r>
                      <a:endParaRPr lang="ru-RU" sz="1200" dirty="0">
                        <a:solidFill>
                          <a:srgbClr val="245776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9C0D5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</a:t>
                      </a:r>
                      <a:endParaRPr lang="ru-RU" sz="1600" dirty="0">
                        <a:solidFill>
                          <a:srgbClr val="59C0D5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906224"/>
                  </a:ext>
                </a:extLst>
              </a:tr>
            </a:tbl>
          </a:graphicData>
        </a:graphic>
      </p:graphicFrame>
      <p:pic>
        <p:nvPicPr>
          <p:cNvPr id="11" name="Picture 2" descr="http://misanec.ru/wp-content/uploads/2016/01/What-we-do-health-1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11" y="1126962"/>
            <a:ext cx="3225270" cy="206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32" y="5098730"/>
            <a:ext cx="1480646" cy="1480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35" y="3525714"/>
            <a:ext cx="1390357" cy="13903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3" y="3560039"/>
            <a:ext cx="1340583" cy="13405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73913" y="4002612"/>
            <a:ext cx="1104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коек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04652" y="3917727"/>
            <a:ext cx="1317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врачей в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районе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5418" y="5419571"/>
            <a:ext cx="14782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Обеспеченность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медицинскими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работниками</a:t>
            </a:r>
          </a:p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(на 10 тыс. чел.) 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61" y="3525714"/>
            <a:ext cx="1390357" cy="139035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10114" y="3846518"/>
            <a:ext cx="811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37" y="3509195"/>
            <a:ext cx="1417227" cy="141722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327727" y="3709976"/>
            <a:ext cx="1330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F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 algn="ctr"/>
            <a:r>
              <a:rPr lang="ru-RU" sz="2400" dirty="0" smtClean="0">
                <a:solidFill>
                  <a:srgbClr val="00B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B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29" y="5067579"/>
            <a:ext cx="1522324" cy="152232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024039" y="5288689"/>
            <a:ext cx="745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чел.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77" y="5129998"/>
            <a:ext cx="1135404" cy="13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4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8" y="1176948"/>
            <a:ext cx="1658624" cy="16562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08774"/>
            <a:ext cx="5422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2" y="4711895"/>
            <a:ext cx="1624075" cy="162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0" y="2987114"/>
            <a:ext cx="1619513" cy="1617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22891" y="2892077"/>
            <a:ext cx="252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46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спортивных объекта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622892" y="3600198"/>
            <a:ext cx="28264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спортивный комплекс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7346" y="4188675"/>
            <a:ext cx="2640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</a:t>
            </a:r>
            <a:r>
              <a:rPr lang="ru-RU" b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спортивная школа</a:t>
            </a:r>
            <a:endParaRPr lang="ru-RU" b="1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4164" y="4716386"/>
            <a:ext cx="3498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ЗСДЮШОР «Юность России»</a:t>
            </a:r>
            <a:endParaRPr lang="ru-RU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799499" y="2067037"/>
            <a:ext cx="17982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2C45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1568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</a:t>
            </a:r>
            <a:endParaRPr lang="ru-RU" sz="2800" dirty="0">
              <a:solidFill>
                <a:srgbClr val="59C059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4389" y="1143707"/>
            <a:ext cx="3929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населения, занимающаяся физкультурой и спортом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48134" y="5306708"/>
            <a:ext cx="309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2020 г. проведено</a:t>
            </a:r>
          </a:p>
          <a:p>
            <a:pPr algn="ctr"/>
            <a:r>
              <a:rPr lang="ru-RU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олее</a:t>
            </a:r>
            <a:r>
              <a:rPr lang="ru-RU" sz="28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55 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спортивно-массовых мероприятий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39566" y="3370531"/>
            <a:ext cx="11666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Крупный:</a:t>
            </a:r>
            <a:endParaRPr lang="ru-RU" sz="1400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7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b="5900"/>
          <a:stretch/>
        </p:blipFill>
        <p:spPr>
          <a:xfrm>
            <a:off x="1650547" y="1777663"/>
            <a:ext cx="3127936" cy="145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Культура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7100644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27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73" y="5011481"/>
            <a:ext cx="1102533" cy="1102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06" y="1382365"/>
            <a:ext cx="1113303" cy="111330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8608" y="6147969"/>
            <a:ext cx="137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Библиотеки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8762" y="2492936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Музеи</a:t>
            </a:r>
            <a:endParaRPr lang="ru-RU" sz="16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2480" y="1554295"/>
            <a:ext cx="4732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1110" y="5178026"/>
            <a:ext cx="8290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5" t="8193" r="356" b="23741"/>
          <a:stretch/>
        </p:blipFill>
        <p:spPr>
          <a:xfrm>
            <a:off x="4085667" y="1110974"/>
            <a:ext cx="3382557" cy="15745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54" y="1463170"/>
            <a:ext cx="2616314" cy="50164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288094" y="1523133"/>
            <a:ext cx="2978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Центральная библиотека</a:t>
            </a: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76C98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11" y="2505613"/>
            <a:ext cx="2464678" cy="453921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4637151" y="2578684"/>
            <a:ext cx="2787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dirty="0"/>
              <a:t>Центр Досуга </a:t>
            </a:r>
          </a:p>
        </p:txBody>
      </p:sp>
      <p:sp>
        <p:nvSpPr>
          <p:cNvPr id="25" name="TextBox 58"/>
          <p:cNvSpPr txBox="1"/>
          <p:nvPr/>
        </p:nvSpPr>
        <p:spPr>
          <a:xfrm>
            <a:off x="1596072" y="3505277"/>
            <a:ext cx="5723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2020 г. проведено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81</a:t>
            </a:r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мероприятие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сфере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культуры</a:t>
            </a:r>
          </a:p>
        </p:txBody>
      </p:sp>
      <p:sp>
        <p:nvSpPr>
          <p:cNvPr id="26" name="TextBox 57"/>
          <p:cNvSpPr txBox="1"/>
          <p:nvPr/>
        </p:nvSpPr>
        <p:spPr>
          <a:xfrm>
            <a:off x="2155635" y="4316419"/>
            <a:ext cx="46044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2400" b="1" dirty="0" smtClean="0">
                <a:solidFill>
                  <a:srgbClr val="40B64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71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клубных формированиях занимаются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510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человек 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59"/>
          <p:cNvSpPr txBox="1"/>
          <p:nvPr/>
        </p:nvSpPr>
        <p:spPr>
          <a:xfrm>
            <a:off x="2274934" y="5316972"/>
            <a:ext cx="416486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библиотеках зарегистрировано </a:t>
            </a:r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473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читателя, книговыдача</a:t>
            </a:r>
            <a:r>
              <a:rPr lang="ru-RU" sz="28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40B64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106 473  </a:t>
            </a:r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экземпляров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" name="Picture 3" descr="C:\FAO\инвестпаспорт\ИНВЕСТИЦИОННЫЙ ПАСПОРТ\ДК Центральный.JPG"/>
          <p:cNvPicPr>
            <a:picLocks noChangeAspect="1" noChangeArrowheads="1"/>
          </p:cNvPicPr>
          <p:nvPr/>
        </p:nvPicPr>
        <p:blipFill rotWithShape="1">
          <a:blip r:embed="rId11" cstate="print"/>
          <a:srcRect l="18371" r="16295"/>
          <a:stretch/>
        </p:blipFill>
        <p:spPr bwMode="auto">
          <a:xfrm>
            <a:off x="324707" y="3113718"/>
            <a:ext cx="1054464" cy="1054464"/>
          </a:xfrm>
          <a:prstGeom prst="ellipse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115491" y="4233152"/>
            <a:ext cx="1986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ru-RU" sz="1600" dirty="0" smtClean="0"/>
              <a:t>Клубные </a:t>
            </a:r>
          </a:p>
          <a:p>
            <a:r>
              <a:rPr lang="ru-RU" sz="1600" dirty="0" smtClean="0"/>
              <a:t>учреждения</a:t>
            </a:r>
            <a:endParaRPr lang="ru-RU" sz="1600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4" y="3096905"/>
            <a:ext cx="1088089" cy="108808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96720" y="3271280"/>
            <a:ext cx="8290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</a:t>
            </a:r>
            <a:endParaRPr lang="ru-RU" sz="4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42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8350"/>
          <a:stretch/>
        </p:blipFill>
        <p:spPr>
          <a:xfrm>
            <a:off x="2333812" y="1231165"/>
            <a:ext cx="2959289" cy="1743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sp>
        <p:nvSpPr>
          <p:cNvPr id="54" name="TextBox 53"/>
          <p:cNvSpPr txBox="1"/>
          <p:nvPr/>
        </p:nvSpPr>
        <p:spPr>
          <a:xfrm>
            <a:off x="2810224" y="3201879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2" y="5208329"/>
            <a:ext cx="815476" cy="8154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2" y="3774685"/>
            <a:ext cx="811435" cy="8114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2" y="2440738"/>
            <a:ext cx="828996" cy="8289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Туризм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57097" y="2593972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-212426" y="3284383"/>
            <a:ext cx="1546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Средства размещения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54797" y="3912863"/>
            <a:ext cx="796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-71351" y="4586120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культурного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46673" y="5329008"/>
            <a:ext cx="999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-46851" y="6078722"/>
            <a:ext cx="154665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Объектов археологического наследия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18" y="4685254"/>
            <a:ext cx="2611724" cy="54327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683246" y="4690093"/>
            <a:ext cx="2698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направления:</a:t>
            </a:r>
            <a:endParaRPr lang="ru-RU" sz="14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68119" y="1928244"/>
            <a:ext cx="92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298061" y="2289191"/>
            <a:ext cx="8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фото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9" y="5368075"/>
            <a:ext cx="657808" cy="657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51" y="6090470"/>
            <a:ext cx="649350" cy="649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5364351"/>
            <a:ext cx="662200" cy="662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369737" y="6219644"/>
            <a:ext cx="117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Рекреационный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59628" y="5560676"/>
            <a:ext cx="128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Оздоровительный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5376" y="5536106"/>
            <a:ext cx="989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Религиозный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b="7597"/>
          <a:stretch/>
        </p:blipFill>
        <p:spPr>
          <a:xfrm>
            <a:off x="4391967" y="1501505"/>
            <a:ext cx="3047394" cy="1860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B2D49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379" y="1101251"/>
            <a:ext cx="2325887" cy="528361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092972" y="1124737"/>
            <a:ext cx="233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Храм рождества Пресвятой </a:t>
            </a:r>
            <a:r>
              <a:rPr lang="ru-RU" sz="1200" b="1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Богородицы с. Корсики 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A4C98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11" y="1019698"/>
            <a:ext cx="2315820" cy="396827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711118" y="1070597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Иван Купала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3" t="4020" b="13675"/>
          <a:stretch/>
        </p:blipFill>
        <p:spPr>
          <a:xfrm>
            <a:off x="1666991" y="2658523"/>
            <a:ext cx="2883274" cy="1798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7CD9E0"/>
            </a:solidFill>
          </a:ln>
          <a:effectLst/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rgbClr val="8ACE52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55" y="4169565"/>
            <a:ext cx="2317544" cy="401341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383457" y="4226761"/>
            <a:ext cx="2336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Сергиевская Ярмарка</a:t>
            </a:r>
            <a:endParaRPr lang="ru-RU" sz="1200" b="1" dirty="0">
              <a:solidFill>
                <a:srgbClr val="FFFF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794" y="6079226"/>
            <a:ext cx="628780" cy="628780"/>
          </a:xfrm>
          <a:prstGeom prst="rect">
            <a:avLst/>
          </a:prstGeom>
        </p:spPr>
      </p:pic>
      <p:sp>
        <p:nvSpPr>
          <p:cNvPr id="47" name="TextBox 28"/>
          <p:cNvSpPr txBox="1"/>
          <p:nvPr/>
        </p:nvSpPr>
        <p:spPr>
          <a:xfrm>
            <a:off x="4902648" y="6162375"/>
            <a:ext cx="1363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Сельский и</a:t>
            </a:r>
          </a:p>
          <a:p>
            <a:r>
              <a:rPr lang="ru-RU" sz="1200" dirty="0" smtClean="0">
                <a:solidFill>
                  <a:srgbClr val="265F9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экологический</a:t>
            </a:r>
            <a:endParaRPr lang="ru-RU" sz="1200" dirty="0">
              <a:solidFill>
                <a:srgbClr val="265F92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88397" y="2037789"/>
            <a:ext cx="12985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Церкви </a:t>
            </a:r>
          </a:p>
          <a:p>
            <a:pPr algn="ctr"/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храмы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23" y="1234007"/>
            <a:ext cx="822689" cy="822689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378595" y="1330059"/>
            <a:ext cx="230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29" y="1529808"/>
            <a:ext cx="790757" cy="790757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187706" y="2373301"/>
            <a:ext cx="776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Усадьбы</a:t>
            </a:r>
            <a:endParaRPr lang="ru-RU" sz="11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42618" y="1632798"/>
            <a:ext cx="420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88" y="3468301"/>
            <a:ext cx="2780102" cy="1590276"/>
          </a:xfrm>
          <a:prstGeom prst="rect">
            <a:avLst/>
          </a:prstGeom>
          <a:ln w="12700">
            <a:solidFill>
              <a:srgbClr val="4CCBD4"/>
            </a:solidFill>
            <a:prstDash val="lgDash"/>
          </a:ln>
        </p:spPr>
      </p:pic>
      <p:sp>
        <p:nvSpPr>
          <p:cNvPr id="80" name="TextBox 79"/>
          <p:cNvSpPr txBox="1"/>
          <p:nvPr/>
        </p:nvSpPr>
        <p:spPr>
          <a:xfrm>
            <a:off x="4847481" y="4311713"/>
            <a:ext cx="2698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Первое воскресенье октября –Международная Сергиевская  ярмарка в с. Кузьмичи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08" y="3845115"/>
            <a:ext cx="266700" cy="23346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98" y="4355035"/>
            <a:ext cx="266700" cy="2334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7481" y="3846622"/>
            <a:ext cx="2468849" cy="261610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июля – «Иван Купала» </a:t>
            </a:r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09488" y="3468301"/>
            <a:ext cx="2658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Событийный туризм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0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SWOT</a:t>
            </a:r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-анализ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19838"/>
              </p:ext>
            </p:extLst>
          </p:nvPr>
        </p:nvGraphicFramePr>
        <p:xfrm>
          <a:off x="402075" y="1222624"/>
          <a:ext cx="6179002" cy="4375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0656"/>
                <a:gridCol w="4228346"/>
              </a:tblGrid>
              <a:tr h="1650430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Сильные стороны</a:t>
                      </a:r>
                      <a:endParaRPr lang="ru-RU" sz="16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</a:t>
                      </a:r>
                      <a:endParaRPr lang="ru-RU" sz="1600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FCECE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большое количество свободных мощностей;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возможность создания крупных логистических центров;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выгодное географическое положение;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относительная близость к московской агломерации и границе с Белоруссией;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развитая транспортная инфраструктура;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магистральных нефте - и газопроводов;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комплекса культурно-исторических ценностей;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экологически чистые территории;</a:t>
                      </a:r>
                    </a:p>
                    <a:p>
                      <a:pPr marL="171450" marR="20955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наличие сырья: леса, торфа,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песчаногравийной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смеси;</a:t>
                      </a:r>
                    </a:p>
                  </a:txBody>
                  <a:tcPr>
                    <a:solidFill>
                      <a:srgbClr val="6FCECE"/>
                    </a:solidFill>
                  </a:tcPr>
                </a:tc>
              </a:tr>
              <a:tr h="1021326">
                <a:tc>
                  <a:txBody>
                    <a:bodyPr/>
                    <a:lstStyle/>
                    <a:p>
                      <a:pPr marL="0" marR="0" indent="0" algn="ctr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Слабые стороны</a:t>
                      </a:r>
                      <a:endParaRPr lang="ru-RU" sz="1600" b="1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algn="ctr"/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</a:t>
                      </a:r>
                      <a:endParaRPr lang="ru-RU" sz="1600" b="1" baseline="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8FDEE3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слабость инновационной составляющей в промышленности;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отсутствие бизнес-инкубаторов и технопарков;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вытеснение продукции предприятий области продукцией иностранного производства;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дефицит кадров из-за возникших демографических диспропорций;</a:t>
                      </a:r>
                    </a:p>
                  </a:txBody>
                  <a:tcPr>
                    <a:solidFill>
                      <a:srgbClr val="8FDEE3"/>
                    </a:solidFill>
                  </a:tcPr>
                </a:tc>
              </a:tr>
              <a:tr h="102493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Возможности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E8E8A8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расширение рынка продукции местных производителей;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организация логистического центра;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внедрение инновационных технологий;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овлечение в сельхозпроизводство неиспользуемых угодий;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baseline="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</a:t>
                      </a: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озможности локализации производства для белорусского бизнеса;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развитие специализированных видов туризма: рыболовство, охота;</a:t>
                      </a:r>
                    </a:p>
                  </a:txBody>
                  <a:tcPr>
                    <a:solidFill>
                      <a:srgbClr val="E8E8A8"/>
                    </a:solidFill>
                  </a:tcPr>
                </a:tc>
              </a:tr>
              <a:tr h="61134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Угрозы</a:t>
                      </a:r>
                    </a:p>
                    <a:p>
                      <a:pPr algn="ctr"/>
                      <a:r>
                        <a:rPr lang="en-US" sz="1600" b="1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</a:t>
                      </a:r>
                      <a:endParaRPr lang="ru-RU" sz="16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FBFBB7"/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демографическое старение населения;</a:t>
                      </a:r>
                    </a:p>
                    <a:p>
                      <a:pPr marL="171450" lvl="0" indent="-1714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291465" algn="l"/>
                        </a:tabLst>
                      </a:pPr>
                      <a:r>
                        <a:rPr lang="ru-RU" sz="1050" dirty="0" smtClean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отток из района способной творческой молодежи.</a:t>
                      </a:r>
                    </a:p>
                  </a:txBody>
                  <a:tcPr>
                    <a:solidFill>
                      <a:srgbClr val="FBFBB7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29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0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68590"/>
            <a:ext cx="1690011" cy="16900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196" y="1205927"/>
            <a:ext cx="1690011" cy="1690011"/>
          </a:xfrm>
          <a:prstGeom prst="rect">
            <a:avLst/>
          </a:prstGeom>
        </p:spPr>
      </p:pic>
      <p:sp>
        <p:nvSpPr>
          <p:cNvPr id="40" name="Стрелка вправо 39"/>
          <p:cNvSpPr/>
          <p:nvPr/>
        </p:nvSpPr>
        <p:spPr>
          <a:xfrm>
            <a:off x="4475168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867749" y="531491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трелка вправо 2"/>
          <p:cNvSpPr/>
          <p:nvPr/>
        </p:nvSpPr>
        <p:spPr>
          <a:xfrm>
            <a:off x="1238763" y="5300775"/>
            <a:ext cx="812936" cy="143148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20" y="3198104"/>
            <a:ext cx="3958424" cy="16564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037" y="1126458"/>
            <a:ext cx="3941000" cy="1839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sp>
        <p:nvSpPr>
          <p:cNvPr id="34" name="Овал 33"/>
          <p:cNvSpPr/>
          <p:nvPr/>
        </p:nvSpPr>
        <p:spPr>
          <a:xfrm>
            <a:off x="5288104" y="4916188"/>
            <a:ext cx="942420" cy="91232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3685824" y="4917932"/>
            <a:ext cx="942420" cy="912323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Овал 31"/>
          <p:cNvSpPr/>
          <p:nvPr/>
        </p:nvSpPr>
        <p:spPr>
          <a:xfrm>
            <a:off x="2055510" y="4917933"/>
            <a:ext cx="942420" cy="912323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вал 1"/>
          <p:cNvSpPr/>
          <p:nvPr/>
        </p:nvSpPr>
        <p:spPr>
          <a:xfrm>
            <a:off x="545661" y="4917934"/>
            <a:ext cx="942420" cy="912323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2061031" y="31256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Историческая справка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6291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1802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3805" y="5872820"/>
            <a:ext cx="139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Достоверное упоминание о поселении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728236" y="5867593"/>
            <a:ext cx="159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Год основания стекольного завода, одного из старейших предприятия в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467832" y="5867593"/>
            <a:ext cx="1378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Волостной центр Рославльского уезда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941074" y="5863775"/>
            <a:ext cx="1646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Ершичи – центр района</a:t>
            </a:r>
          </a:p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7425" y="3226670"/>
            <a:ext cx="398971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Здесь проходил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старинный Мглинский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тракт. Известные уроженцы района: академик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РАСХН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А.М. Емельянов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народный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учитель СССР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В.Ф. Алешин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Герой Советского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Союза, Г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И.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Бояринов, сержант морской пехоты А.Л. </a:t>
            </a:r>
            <a:r>
              <a:rPr lang="ru-RU" sz="11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Тимошенков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indent="271463" algn="just"/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ходе Смоленской наступательной операции войска 10-й армии 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1943 году освободили район. </a:t>
            </a:r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Началось восстановление разрушенного хозяйства района. 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23003" y="5155657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1855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64137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1928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243650" y="5143265"/>
            <a:ext cx="1031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1972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904766" y="1820099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0723" y="1782762"/>
            <a:ext cx="105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304572" y="1167769"/>
            <a:ext cx="394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1463" algn="just"/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По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преданию, название села Ершичи произошло от слова «ёрш» - рыбы,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изобилии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водившейся в реке. Возникшая на рубеже XVI-XVII вв. деревня в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/>
            </a:r>
            <a:b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1730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г. стала селом, когда помещики Лайкевичи вместе с усадьбой построили здесь деревянную церковь во имя св. Симеона Богоприимца и Анны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Пророчицы. В </a:t>
            </a:r>
            <a:r>
              <a:rPr lang="ru-RU" sz="11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районе значительное число археологических памятников, около 25 курганных групп дпепродвинских племен, около 50 славянских городищ, селищ и </a:t>
            </a:r>
            <a:r>
              <a:rPr lang="ru-RU" sz="11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курганов.</a:t>
            </a:r>
            <a:endParaRPr lang="ru-RU" sz="11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181699"/>
            <a:ext cx="1657301" cy="16549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81" y="1174234"/>
            <a:ext cx="1704126" cy="17017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634" y="3233825"/>
            <a:ext cx="1696925" cy="169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68" y="3186712"/>
            <a:ext cx="1744104" cy="174163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4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21735" y="7190343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30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1897" y="1522373"/>
            <a:ext cx="3196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ГЛАВА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398" y="3702192"/>
            <a:ext cx="328663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ПРЕДСЕДАТЕЛЬ КОМИТЕТА ЭКОНОМИКИ И ИНВЕСТИЦИЙ АДМИНИСТРАЦИИ МУНИЦИПАЛЬНОГО ОБРАЗОВАНИЯ – </a:t>
            </a:r>
          </a:p>
          <a:p>
            <a:pPr algn="ctr"/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РАЙОН </a:t>
            </a:r>
            <a:b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 ОБЛАСТИ: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11953" y="1763632"/>
            <a:ext cx="2583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Департамент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инвестиционного развития Смоленской области</a:t>
            </a:r>
            <a:r>
              <a:rPr lang="ru-RU" sz="1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11952" y="3996081"/>
            <a:ext cx="2583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cap="all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</a:t>
            </a:r>
            <a:r>
              <a:rPr lang="ru-RU" sz="1400" b="1" cap="all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«Корпорация инвестиционного развития»</a:t>
            </a:r>
            <a:r>
              <a:rPr lang="ru-RU" sz="1400" b="1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ru-RU" sz="1400" b="1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99945" y="2393504"/>
            <a:ext cx="3660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Абраменков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Василий Евгеньевич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ershadm@yandex.ru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ershichadm.admin-smolensk.ru 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2130" y="5260443"/>
            <a:ext cx="25358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Пахоменков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Михаил Михайлович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(48155) 2-12-44</a:t>
            </a:r>
            <a:endParaRPr lang="en-US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 (48155) 2-11-44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ershadm@yandex.ru</a:t>
            </a:r>
            <a:endParaRPr lang="ru-RU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1953" y="2717739"/>
            <a:ext cx="26914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20-55-20</a:t>
            </a: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20-55-39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u="sng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dep@smolinvest.com</a:t>
            </a:r>
            <a:endParaRPr lang="ru-RU" sz="1400" u="sng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dep.smolinvest.com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849170" y="4812111"/>
            <a:ext cx="3016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 (4812) 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77-00-22</a:t>
            </a:r>
          </a:p>
          <a:p>
            <a:pPr algn="ctr"/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smolregion67@yandex.ru</a:t>
            </a:r>
            <a:endParaRPr lang="ru-RU" sz="14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</a:t>
            </a: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corp.smolinvest.com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Контакты</a:t>
            </a:r>
            <a:endParaRPr lang="ru-RU" sz="2800" dirty="0" smtClean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8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8545"/>
            <a:ext cx="5457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Ершичский район сегодня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4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1" y="5027743"/>
            <a:ext cx="1476466" cy="97885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242646" y="3164702"/>
            <a:ext cx="1176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Население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8864" y="1931281"/>
            <a:ext cx="17613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Общая площадь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23998" y="4370664"/>
            <a:ext cx="24268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245776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Сельские поселения</a:t>
            </a:r>
          </a:p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4</a:t>
            </a:r>
            <a:endParaRPr lang="ru-RU" sz="1400" dirty="0">
              <a:solidFill>
                <a:srgbClr val="245776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69853" y="2210516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1 038,9 кв. км.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0826" y="3477930"/>
            <a:ext cx="2074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5 586 чел.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49" y="4211271"/>
            <a:ext cx="843169" cy="84316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1873694"/>
            <a:ext cx="814323" cy="81432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476783" y="5114048"/>
            <a:ext cx="1341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1.Воргинское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.Ершичское 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.Кузьмичское</a:t>
            </a:r>
          </a:p>
          <a:p>
            <a:r>
              <a:rPr lang="ru-RU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ru-RU" sz="11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.Руханское</a:t>
            </a:r>
          </a:p>
          <a:p>
            <a:endParaRPr lang="ru-RU" sz="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15" y="3072060"/>
            <a:ext cx="828659" cy="82865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036" y="1713603"/>
            <a:ext cx="4894332" cy="43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4796019"/>
            <a:ext cx="2601194" cy="1698464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84" y="3641718"/>
            <a:ext cx="2576777" cy="873023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42" y="2127861"/>
            <a:ext cx="2601194" cy="1222395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23" y="1298935"/>
            <a:ext cx="2563139" cy="556562"/>
          </a:xfrm>
          <a:prstGeom prst="rect">
            <a:avLst/>
          </a:prstGeom>
          <a:ln w="38100">
            <a:solidFill>
              <a:srgbClr val="77DAFF"/>
            </a:solidFill>
            <a:prstDash val="sysDash"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114658" y="317130"/>
            <a:ext cx="5391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Природные ресурсы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0053" y="4827505"/>
            <a:ext cx="261050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263" algn="just"/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много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месторождений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торфа, имеются залежи стекольных песков 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близ села Ворга)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мела (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деревня Корсики).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Встречаются песчано-гравийно-валунные месторождения. Известно месторождение трепела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 деревни Карды.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Имеются агроруды - известковые туфы, вивианит, месторождения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охры.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4492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6742" y="2145664"/>
            <a:ext cx="258132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 расположен на территории Смоленско-Московской 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возвышенности. Рельеф представлен, 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плоскими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слабоволнистыми водно-ледниковыми равнинами с участками мореных всхолмлений и небольших холмов</a:t>
            </a:r>
          </a:p>
          <a:p>
            <a:pPr indent="538163" algn="just"/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7996" y="3641718"/>
            <a:ext cx="260315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Климат </a:t>
            </a:r>
            <a:r>
              <a:rPr lang="ru-RU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умеренно континентальный со сравнительно теплым летом и умеренно холодной зимой. Наиболее холодный месяц – январь, наиболее теплый – июль</a:t>
            </a:r>
          </a:p>
          <a:p>
            <a:pPr indent="538163" algn="just"/>
            <a:endParaRPr lang="ru-RU" sz="11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5098" y="1298935"/>
            <a:ext cx="2576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8163" algn="just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районе протекают реки Ипуть,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Вороница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Беседь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мелкие речушки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Рыжт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Невплюх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0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Ломенка</a:t>
            </a:r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40" y="1961007"/>
            <a:ext cx="346851" cy="33390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9" y="1085221"/>
            <a:ext cx="385217" cy="385217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3" y="3451689"/>
            <a:ext cx="385217" cy="4073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" y="4600446"/>
            <a:ext cx="386206" cy="39114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25" y="1178988"/>
            <a:ext cx="3986353" cy="40782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319" y="5298340"/>
            <a:ext cx="3288279" cy="92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7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Рисунок 7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926"/>
            <a:ext cx="2296633" cy="136800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42" y="1151926"/>
            <a:ext cx="2296633" cy="136800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01" y="1151927"/>
            <a:ext cx="2668401" cy="1360712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086043" y="184040"/>
            <a:ext cx="54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Социально-экономическое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развитие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6672" y="1278285"/>
            <a:ext cx="22632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Среднемесячная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заработная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плата </a:t>
            </a:r>
          </a:p>
          <a:p>
            <a:pPr algn="ctr"/>
            <a:r>
              <a:rPr lang="ru-RU" sz="16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работников</a:t>
            </a:r>
            <a:endParaRPr lang="ru-RU" sz="16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276934" y="1311460"/>
            <a:ext cx="2262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Оборот</a:t>
            </a:r>
          </a:p>
          <a:p>
            <a:pPr algn="ctr"/>
            <a:r>
              <a:rPr lang="ru-RU" dirty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</a:t>
            </a:r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озничной</a:t>
            </a:r>
          </a:p>
          <a:p>
            <a:pPr algn="ctr"/>
            <a:r>
              <a:rPr lang="ru-RU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торговли</a:t>
            </a:r>
            <a:endParaRPr lang="ru-RU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24908" y="2732679"/>
            <a:ext cx="11977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26,235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тыс. руб.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475854" y="2738741"/>
            <a:ext cx="1363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124,2 </a:t>
            </a:r>
          </a:p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285780" y="2774553"/>
            <a:ext cx="2253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155,1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 руб.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7" name="Рисунок 9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1" y="3795343"/>
            <a:ext cx="2481721" cy="2727167"/>
          </a:xfrm>
          <a:prstGeom prst="rect">
            <a:avLst/>
          </a:prstGeom>
        </p:spPr>
      </p:pic>
      <p:pic>
        <p:nvPicPr>
          <p:cNvPr id="98" name="Рисунок 9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8" y="4910371"/>
            <a:ext cx="849733" cy="848073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712054" y="3836666"/>
            <a:ext cx="200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Естественный прирост 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1200" b="1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составил</a:t>
            </a:r>
            <a:endParaRPr lang="ru-RU" sz="1200" b="1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2475" y="4637900"/>
            <a:ext cx="1928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Уровень безработицы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935501" y="5285775"/>
            <a:ext cx="1517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Численность 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трудоспособного</a:t>
            </a:r>
          </a:p>
          <a:p>
            <a:pPr algn="ctr"/>
            <a:r>
              <a:rPr lang="ru-RU" sz="12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населения</a:t>
            </a:r>
            <a:endParaRPr lang="ru-RU" sz="1200" dirty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1168895" y="4217787"/>
            <a:ext cx="92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26 чел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262750" y="4913184"/>
            <a:ext cx="832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5,17 %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35975" y="5972112"/>
            <a:ext cx="1933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3,036  тыс. чел.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491161" y="1179809"/>
            <a:ext cx="2625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7FAC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Объем отгруженных товаров собственного производства, выполненных работ и услуг по всем видам экономической деятельности</a:t>
            </a:r>
            <a:endParaRPr lang="ru-RU" sz="1300" b="1" dirty="0" smtClean="0">
              <a:solidFill>
                <a:srgbClr val="007FAC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784" y="3015623"/>
            <a:ext cx="393612" cy="19126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9786" y="2686738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72,5%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346764" y="2941908"/>
            <a:ext cx="10297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средне-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областному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уровню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64" y="2596733"/>
            <a:ext cx="1008046" cy="102267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276" y="2593217"/>
            <a:ext cx="1011238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4023730" y="2774553"/>
            <a:ext cx="1027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268,1,0%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23730" y="3063955"/>
            <a:ext cx="10297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5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года</a:t>
            </a:r>
            <a:endParaRPr lang="ru-RU" sz="105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546" y="2947772"/>
            <a:ext cx="393612" cy="19126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92491" y="3831795"/>
            <a:ext cx="285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59C0D5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Динамика отчислений</a:t>
            </a:r>
            <a:endParaRPr lang="ru-RU" dirty="0">
              <a:solidFill>
                <a:srgbClr val="59C0D5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155" y="4213376"/>
            <a:ext cx="3891673" cy="50016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86" y="4359911"/>
            <a:ext cx="1320601" cy="32670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180431" y="4348045"/>
            <a:ext cx="1290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035480" y="4710813"/>
            <a:ext cx="230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доходов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036120" y="5389329"/>
            <a:ext cx="2388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7FA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Объем расходов</a:t>
            </a:r>
            <a:endParaRPr lang="ru-RU" sz="1400" b="1" dirty="0">
              <a:solidFill>
                <a:srgbClr val="007FA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7" y="5030456"/>
            <a:ext cx="1320601" cy="326704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26" y="5706570"/>
            <a:ext cx="1320602" cy="32670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3181786" y="5042788"/>
            <a:ext cx="1310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245,9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" name="Рисунок 70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41" y="4364494"/>
            <a:ext cx="2062363" cy="326704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9" y="5034667"/>
            <a:ext cx="2057251" cy="326704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701990"/>
            <a:ext cx="2057250" cy="326704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4675880" y="4359103"/>
            <a:ext cx="2075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год</a:t>
            </a:r>
            <a:endParaRPr lang="ru-RU" sz="16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226342" y="5720917"/>
            <a:ext cx="1311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240,7 млн. руб.</a:t>
            </a:r>
            <a:endParaRPr lang="ru-RU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31751" y="5039919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5,5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719252" y="5711453"/>
            <a:ext cx="2032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</a:t>
            </a:r>
            <a:r>
              <a:rPr lang="ru-RU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4.3 млн. руб.</a:t>
            </a:r>
            <a:endParaRPr lang="ru-RU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43" y="3537660"/>
            <a:ext cx="681069" cy="68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7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482813645"/>
              </p:ext>
            </p:extLst>
          </p:nvPr>
        </p:nvGraphicFramePr>
        <p:xfrm>
          <a:off x="2243398" y="167925"/>
          <a:ext cx="5073818" cy="583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5" t="2138" r="10334" b="-2138"/>
          <a:stretch/>
        </p:blipFill>
        <p:spPr>
          <a:xfrm>
            <a:off x="3084866" y="5284610"/>
            <a:ext cx="1253174" cy="128351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414" y="5295834"/>
            <a:ext cx="1282621" cy="1282621"/>
          </a:xfrm>
          <a:prstGeom prst="rect">
            <a:avLst/>
          </a:prstGeom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5" t="-866" r="26442" b="866"/>
          <a:stretch/>
        </p:blipFill>
        <p:spPr>
          <a:xfrm>
            <a:off x="2090478" y="5214065"/>
            <a:ext cx="1225931" cy="122593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64" y="1103613"/>
            <a:ext cx="4552052" cy="4464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Инвестиции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257989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868399" y="1169275"/>
            <a:ext cx="4389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Структура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1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" y="1028815"/>
            <a:ext cx="2319174" cy="695335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270234" y="1118767"/>
            <a:ext cx="2320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Объем инвестиций в основной капитал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2277" y="1897435"/>
            <a:ext cx="148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237,44</a:t>
            </a:r>
            <a:endParaRPr lang="ru-RU" b="1" dirty="0">
              <a:solidFill>
                <a:srgbClr val="00C0C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3276" y="2133873"/>
            <a:ext cx="10225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м</a:t>
            </a:r>
            <a:r>
              <a:rPr lang="ru-RU" sz="1600" dirty="0" smtClean="0"/>
              <a:t>лн. руб.</a:t>
            </a:r>
            <a:endParaRPr lang="ru-RU" sz="1600" dirty="0"/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6517" y="2054472"/>
            <a:ext cx="347436" cy="168824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82" y="1764344"/>
            <a:ext cx="831914" cy="843990"/>
          </a:xfrm>
          <a:prstGeom prst="rect">
            <a:avLst/>
          </a:prstGeom>
        </p:spPr>
      </p:pic>
      <p:sp>
        <p:nvSpPr>
          <p:cNvPr id="62" name="TextBox 61"/>
          <p:cNvSpPr txBox="1"/>
          <p:nvPr/>
        </p:nvSpPr>
        <p:spPr>
          <a:xfrm>
            <a:off x="1424782" y="1871124"/>
            <a:ext cx="1137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C0C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102,6%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уровню</a:t>
            </a:r>
          </a:p>
          <a:p>
            <a:pPr algn="ctr"/>
            <a:r>
              <a:rPr lang="ru-RU" sz="10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2019 года</a:t>
            </a:r>
            <a:endParaRPr lang="ru-RU" sz="1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81" y="2684219"/>
            <a:ext cx="2334402" cy="647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3" y="2899512"/>
            <a:ext cx="894598" cy="887295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423882" y="2913734"/>
            <a:ext cx="745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  <a:endParaRPr lang="ru-RU" sz="48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04370" y="3001971"/>
            <a:ext cx="18615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24577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Реализующихся инвестиционных проектов</a:t>
            </a:r>
            <a:endParaRPr lang="ru-RU" sz="1400" b="1" dirty="0">
              <a:solidFill>
                <a:srgbClr val="24577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841648" y="5509496"/>
            <a:ext cx="19213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ООО «Брянская мясная компания» </a:t>
            </a:r>
            <a:b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(АПХ «</a:t>
            </a:r>
            <a:r>
              <a:rPr lang="ru-RU" sz="12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Мираторг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»)</a:t>
            </a:r>
          </a:p>
          <a:p>
            <a:pPr algn="ctr"/>
            <a:r>
              <a:rPr lang="ru-RU" sz="1400" b="1" dirty="0" smtClean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142,9 млн</a:t>
            </a:r>
            <a:r>
              <a:rPr lang="ru-RU" sz="1400" b="1" dirty="0">
                <a:solidFill>
                  <a:srgbClr val="0085B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руб.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2727" y="4039812"/>
            <a:ext cx="232505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СОГБУ "</a:t>
            </a:r>
            <a:r>
              <a:rPr lang="ru-RU" sz="1400" dirty="0" err="1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Смоленскавтодор</a:t>
            </a:r>
            <a:r>
              <a:rPr lang="ru-RU" sz="14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</a:t>
            </a:r>
          </a:p>
          <a:p>
            <a:pPr algn="ctr"/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реконструкция автомобильной дороги "Ершичи -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Рухань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-Карды-граница  Республики  Беларусь" -Корсики  в  </a:t>
            </a:r>
            <a:r>
              <a:rPr lang="ru-R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Ершичском</a:t>
            </a: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районе Смоленской области на участке км 0 + 000 -км 2 + </a:t>
            </a:r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</a:t>
            </a:r>
          </a:p>
          <a:p>
            <a:pPr algn="ctr"/>
            <a:r>
              <a:rPr lang="ru-RU" sz="1600" b="1" dirty="0" smtClean="0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66,6 </a:t>
            </a:r>
            <a:r>
              <a:rPr lang="ru-RU" sz="1600" b="1" dirty="0" err="1" smtClean="0">
                <a:solidFill>
                  <a:srgbClr val="00AE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млн.руб</a:t>
            </a:r>
            <a:endParaRPr lang="ru-RU" sz="1600" b="1" dirty="0">
              <a:solidFill>
                <a:srgbClr val="00AE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31" y="5198934"/>
            <a:ext cx="1282621" cy="1282621"/>
          </a:xfrm>
          <a:prstGeom prst="rect">
            <a:avLst/>
          </a:prstGeom>
          <a:effectLst/>
        </p:spPr>
      </p:pic>
      <p:sp>
        <p:nvSpPr>
          <p:cNvPr id="39" name="TextBox 38"/>
          <p:cNvSpPr txBox="1"/>
          <p:nvPr/>
        </p:nvSpPr>
        <p:spPr>
          <a:xfrm>
            <a:off x="2730031" y="4741713"/>
            <a:ext cx="105186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Место для фото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t="1273" b="-1273"/>
          <a:stretch/>
        </p:blipFill>
        <p:spPr>
          <a:xfrm>
            <a:off x="2607786" y="4245216"/>
            <a:ext cx="1264280" cy="126428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46" y="4226875"/>
            <a:ext cx="1282621" cy="128262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0873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89579"/>
            <a:ext cx="5869623" cy="1596890"/>
          </a:xfrm>
          <a:prstGeom prst="rect">
            <a:avLst/>
          </a:prstGeom>
          <a:ln w="12700">
            <a:solidFill>
              <a:srgbClr val="78A45A"/>
            </a:solidFill>
            <a:prstDash val="lgDash"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F3F7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654" y="3368915"/>
            <a:ext cx="5871019" cy="930521"/>
          </a:xfrm>
          <a:prstGeom prst="rect">
            <a:avLst/>
          </a:prstGeom>
          <a:ln w="12700">
            <a:solidFill>
              <a:srgbClr val="2765C1"/>
            </a:solidFill>
            <a:prstDash val="lgDash"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5009"/>
            <a:ext cx="5869622" cy="1092885"/>
          </a:xfrm>
          <a:prstGeom prst="rect">
            <a:avLst/>
          </a:prstGeom>
          <a:ln w="12700">
            <a:solidFill>
              <a:srgbClr val="6FCECE"/>
            </a:solidFill>
            <a:prstDash val="lgDash"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9424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Инвестиционный потенциал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18" y="1845601"/>
            <a:ext cx="5860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молочно-мясного животноводства и сопутствующих высокотехнологических отраслей промышленной переработки.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Освоение залежных, неэффективно используемых земель.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 экологически чистой продукции (рыборазведение, овощеводство, садоводство), ориентированной на внутренний рынок.</a:t>
            </a:r>
          </a:p>
          <a:p>
            <a:pPr algn="just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97245" y="1424506"/>
            <a:ext cx="2765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9BC5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Сельское хозяйство</a:t>
            </a:r>
            <a:endParaRPr lang="ru-RU" sz="2000" b="1" dirty="0">
              <a:solidFill>
                <a:srgbClr val="79BC5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7256" y="3389070"/>
            <a:ext cx="58489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Жилищное строительство, в том числе льготное для молодых специалистов и многодетных семей.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жилья эконом-класса, отвечающего стандартам ценовой доступности, энергоэффективности и экологичности.</a:t>
            </a:r>
          </a:p>
          <a:p>
            <a:pPr algn="just"/>
            <a:r>
              <a:rPr lang="ru-RU" sz="1200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7332" y="2946297"/>
            <a:ext cx="2125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Строительство</a:t>
            </a:r>
            <a:endParaRPr lang="ru-RU" sz="2000" b="1" dirty="0">
              <a:solidFill>
                <a:srgbClr val="0070C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19" y="4816808"/>
            <a:ext cx="57641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свободных площадей действующих промышленных предприятий.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промышленных зон с концентрацией производственных мощностей, ориентированных на экспорт продукции.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Дальнейшая модернизация существующих технологических процессов путём внедрения инновационных проектов.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производств по переработке древесины и изделий из дерева.</a:t>
            </a:r>
          </a:p>
          <a:p>
            <a:pPr indent="174625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 развитие химического производства.</a:t>
            </a:r>
          </a:p>
          <a:p>
            <a:pPr algn="just"/>
            <a:endParaRPr lang="ru-RU" sz="1200" dirty="0" smtClean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6889" y="4326665"/>
            <a:ext cx="2545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Промышленность</a:t>
            </a:r>
            <a:endParaRPr lang="ru-RU" sz="2000" b="1" dirty="0">
              <a:solidFill>
                <a:srgbClr val="00B050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48370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8</a:t>
            </a:r>
            <a:endParaRPr lang="ru-RU" b="1" i="1" dirty="0">
              <a:solidFill>
                <a:srgbClr val="339533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08705"/>
            <a:ext cx="7559675" cy="4399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19" y="1044004"/>
            <a:ext cx="751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Приоритетные направления инвестирования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495" y="3522620"/>
            <a:ext cx="14648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80" y="1596560"/>
            <a:ext cx="1407171" cy="14071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96" y="3108202"/>
            <a:ext cx="1345520" cy="139273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491" y="4544507"/>
            <a:ext cx="1150472" cy="109654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031" y="156237"/>
            <a:ext cx="5498644" cy="768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031" y="317130"/>
            <a:ext cx="549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Инвестиционные площадки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48371" y="7190343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339533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9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908133"/>
              </p:ext>
            </p:extLst>
          </p:nvPr>
        </p:nvGraphicFramePr>
        <p:xfrm>
          <a:off x="168295" y="1008076"/>
          <a:ext cx="7224722" cy="212275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36682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556513">
                  <a:extLst>
                    <a:ext uri="{9D8B030D-6E8A-4147-A177-3AD203B41FA5}">
                      <a16:colId xmlns="" xmlns:a16="http://schemas.microsoft.com/office/drawing/2014/main" val="1779954494"/>
                    </a:ext>
                  </a:extLst>
                </a:gridCol>
              </a:tblGrid>
              <a:tr h="5530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Инвестиционная площадка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№ 67-09-</a:t>
                      </a:r>
                      <a:r>
                        <a:rPr lang="ru-RU" sz="1400" strike="noStrike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06</a:t>
                      </a:r>
                      <a:endParaRPr lang="ru-RU" sz="1400" strike="sngStrike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>
                    <a:solidFill>
                      <a:srgbClr val="D1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5696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Местоположение:</a:t>
                      </a:r>
                      <a:endParaRPr lang="ru-RU" sz="1050" dirty="0" smtClean="0">
                        <a:solidFill>
                          <a:srgbClr val="FF0000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  <a:p>
                      <a:pPr marL="0" indent="180975" algn="just"/>
                      <a:endParaRPr lang="ru-RU" sz="1100" baseline="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с. Ершичи, ул. Сосновая, 9в;</a:t>
                      </a:r>
                      <a:endParaRPr lang="ru-RU" sz="1100" dirty="0" smtClean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Москвы: 400 км;</a:t>
                      </a:r>
                    </a:p>
                    <a:p>
                      <a:pPr marL="0" indent="180975" algn="just"/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 расстояние до г. Смоленска:</a:t>
                      </a:r>
                      <a:r>
                        <a:rPr lang="ru-RU" sz="1100" baseline="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130 </a:t>
                      </a:r>
                      <a:r>
                        <a:rPr lang="ru-RU" sz="1100" dirty="0" smtClean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км</a:t>
                      </a:r>
                    </a:p>
                    <a:p>
                      <a:pPr marL="0" marR="0" indent="180975" algn="just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just"/>
                      <a:endParaRPr lang="ru-RU" sz="11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5780204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064688"/>
              </p:ext>
            </p:extLst>
          </p:nvPr>
        </p:nvGraphicFramePr>
        <p:xfrm>
          <a:off x="174143" y="5978837"/>
          <a:ext cx="5829279" cy="34481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63809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65470">
                  <a:extLst>
                    <a:ext uri="{9D8B030D-6E8A-4147-A177-3AD203B41FA5}">
                      <a16:colId xmlns="" xmlns:a16="http://schemas.microsoft.com/office/drawing/2014/main" val="1772052304"/>
                    </a:ext>
                  </a:extLst>
                </a:gridCol>
              </a:tblGrid>
              <a:tr h="34481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Подъездные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пути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автомобильная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дорога Рославль-Ершичи 66к-18 на расстоянии 0.2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0474926"/>
              </p:ext>
            </p:extLst>
          </p:nvPr>
        </p:nvGraphicFramePr>
        <p:xfrm>
          <a:off x="184188" y="6340336"/>
          <a:ext cx="5828466" cy="31532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548964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3279502">
                  <a:extLst>
                    <a:ext uri="{9D8B030D-6E8A-4147-A177-3AD203B41FA5}">
                      <a16:colId xmlns="" xmlns:a16="http://schemas.microsoft.com/office/drawing/2014/main" val="1575495227"/>
                    </a:ext>
                  </a:extLst>
                </a:gridCol>
              </a:tblGrid>
              <a:tr h="315328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Условия предоставления</a:t>
                      </a:r>
                      <a:endParaRPr lang="ru-RU" sz="10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выкуп: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1.5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млн.руб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., аренда по согласованию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563625"/>
              </p:ext>
            </p:extLst>
          </p:nvPr>
        </p:nvGraphicFramePr>
        <p:xfrm>
          <a:off x="168296" y="3131309"/>
          <a:ext cx="7224723" cy="92128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65296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2214508">
                  <a:extLst>
                    <a:ext uri="{9D8B030D-6E8A-4147-A177-3AD203B41FA5}">
                      <a16:colId xmlns="" xmlns:a16="http://schemas.microsoft.com/office/drawing/2014/main" val="3330051727"/>
                    </a:ext>
                  </a:extLst>
                </a:gridCol>
                <a:gridCol w="3544919">
                  <a:extLst>
                    <a:ext uri="{9D8B030D-6E8A-4147-A177-3AD203B41FA5}">
                      <a16:colId xmlns="" xmlns:a16="http://schemas.microsoft.com/office/drawing/2014/main" val="2995895153"/>
                    </a:ext>
                  </a:extLst>
                </a:gridCol>
              </a:tblGrid>
              <a:tr h="147177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Характеристика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участка</a:t>
                      </a:r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Площадь</a:t>
                      </a:r>
                      <a:endParaRPr lang="ru-RU" sz="900" b="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0.22 га</a:t>
                      </a:r>
                      <a:endParaRPr lang="ru-RU" sz="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Категория</a:t>
                      </a:r>
                      <a:r>
                        <a:rPr lang="ru-RU" sz="900" b="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земли</a:t>
                      </a:r>
                      <a:endParaRPr lang="ru-RU" sz="900" b="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земли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населенных пунктов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13957651"/>
                  </a:ext>
                </a:extLst>
              </a:tr>
              <a:tr h="147177">
                <a:tc vMerge="1"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7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Форма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частная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235484">
                <a:tc v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Приоритетное направление использования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производственная 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деятельности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533716"/>
              </p:ext>
            </p:extLst>
          </p:nvPr>
        </p:nvGraphicFramePr>
        <p:xfrm>
          <a:off x="169536" y="4180933"/>
          <a:ext cx="6687880" cy="152268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444313">
                  <a:extLst>
                    <a:ext uri="{9D8B030D-6E8A-4147-A177-3AD203B41FA5}">
                      <a16:colId xmlns="" xmlns:a16="http://schemas.microsoft.com/office/drawing/2014/main" val="4165441938"/>
                    </a:ext>
                  </a:extLst>
                </a:gridCol>
                <a:gridCol w="1370511">
                  <a:extLst>
                    <a:ext uri="{9D8B030D-6E8A-4147-A177-3AD203B41FA5}">
                      <a16:colId xmlns="" xmlns:a16="http://schemas.microsoft.com/office/drawing/2014/main" val="2407449417"/>
                    </a:ext>
                  </a:extLst>
                </a:gridCol>
                <a:gridCol w="3873056">
                  <a:extLst>
                    <a:ext uri="{9D8B030D-6E8A-4147-A177-3AD203B41FA5}">
                      <a16:colId xmlns="" xmlns:a16="http://schemas.microsoft.com/office/drawing/2014/main" val="2693098453"/>
                    </a:ext>
                  </a:extLst>
                </a:gridCol>
              </a:tblGrid>
              <a:tr h="323229">
                <a:tc rowSpan="4"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Инженерная</a:t>
                      </a:r>
                      <a:r>
                        <a:rPr lang="ru-RU" sz="1000" baseline="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инфраструктура</a:t>
                      </a:r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Электроснабжение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ближайший центр питания ПС Ершичи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110/35/10 на расстоянии 0,3 км по прямой до границы земельного участка. Резерв мощности для тех. присоединения 7.73 МВА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</a:tr>
              <a:tr h="562560">
                <a:tc vMerge="1">
                  <a:txBody>
                    <a:bodyPr/>
                    <a:lstStyle/>
                    <a:p>
                      <a:pPr algn="ctr"/>
                      <a:endParaRPr lang="ru-RU" sz="1000" dirty="0" smtClean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>
                    <a:solidFill>
                      <a:srgbClr val="D1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Газоснабжение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7559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ветка низкого давления на расстоянии 20 м (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труба диаметром 225 мм); макс.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можность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– 3 </a:t>
                      </a:r>
                      <a:r>
                        <a:rPr lang="ru-RU" sz="900" dirty="0" err="1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млн.куб.м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./год; сроки осуществления тех. присоединения – 4 месяца, стоимость – 3 млн. руб. (за 1 км).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51530806"/>
                  </a:ext>
                </a:extLst>
              </a:tr>
              <a:tr h="338293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Водоснабжение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имеется,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,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максимальная мощность 80 куб .м./час., сроки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тех. присоединения 1 месяц, стоимость- согласно смете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2063930"/>
                  </a:ext>
                </a:extLst>
              </a:tr>
              <a:tr h="164804">
                <a:tc vMerge="1">
                  <a:txBody>
                    <a:bodyPr/>
                    <a:lstStyle/>
                    <a:p>
                      <a:pPr algn="l"/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rgbClr val="007FAC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Водоотведение</a:t>
                      </a:r>
                      <a:endParaRPr lang="ru-RU" sz="900" dirty="0">
                        <a:solidFill>
                          <a:srgbClr val="007FAC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центральная канализация, точка</a:t>
                      </a:r>
                      <a:r>
                        <a:rPr lang="ru-RU" sz="900" baseline="0" dirty="0" smtClean="0">
                          <a:solidFill>
                            <a:schemeClr val="tx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подключения на расстоянии 0,015 км</a:t>
                      </a:r>
                      <a:endParaRPr lang="ru-RU" sz="900" dirty="0" smtClean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32109891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4" b="10886"/>
          <a:stretch/>
        </p:blipFill>
        <p:spPr>
          <a:xfrm>
            <a:off x="3915787" y="1073533"/>
            <a:ext cx="3438059" cy="19904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7675" y="167925"/>
            <a:ext cx="11833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Ершичский 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район</a:t>
            </a:r>
            <a:endParaRPr lang="ru-RU" sz="11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Смоленской</a:t>
            </a:r>
          </a:p>
          <a:p>
            <a:r>
              <a:rPr lang="ru-RU" sz="1100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области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8" y="105762"/>
            <a:ext cx="700642" cy="8690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95628" y="2789366"/>
            <a:ext cx="6623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55934">
              <a:defRPr/>
            </a:pPr>
            <a:r>
              <a:rPr lang="en-US" sz="800" dirty="0" smtClean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yandex.ru</a:t>
            </a:r>
            <a:endParaRPr lang="ru-RU" sz="8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83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азовая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11619</TotalTime>
  <Words>3273</Words>
  <Application>Microsoft Office PowerPoint</Application>
  <PresentationFormat>Произвольный</PresentationFormat>
  <Paragraphs>817</Paragraphs>
  <Slides>30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Savochkina_VG</cp:lastModifiedBy>
  <cp:revision>1295</cp:revision>
  <cp:lastPrinted>2021-08-10T13:32:38Z</cp:lastPrinted>
  <dcterms:created xsi:type="dcterms:W3CDTF">2017-05-10T15:02:08Z</dcterms:created>
  <dcterms:modified xsi:type="dcterms:W3CDTF">2021-09-01T09:48:05Z</dcterms:modified>
</cp:coreProperties>
</file>