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rawings/drawing3.xml" ContentType="application/vnd.openxmlformats-officedocument.drawingml.chartshape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9.xml" ContentType="application/vnd.openxmlformats-officedocument.drawingml.chart+xml"/>
  <Override PartName="/ppt/drawings/drawing4.xml" ContentType="application/vnd.openxmlformats-officedocument.drawingml.chartshapes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3" r:id="rId1"/>
    <p:sldMasterId id="2147483703" r:id="rId2"/>
  </p:sldMasterIdLst>
  <p:notesMasterIdLst>
    <p:notesMasterId r:id="rId87"/>
  </p:notesMasterIdLst>
  <p:handoutMasterIdLst>
    <p:handoutMasterId r:id="rId88"/>
  </p:handoutMasterIdLst>
  <p:sldIdLst>
    <p:sldId id="256" r:id="rId3"/>
    <p:sldId id="366" r:id="rId4"/>
    <p:sldId id="419" r:id="rId5"/>
    <p:sldId id="365" r:id="rId6"/>
    <p:sldId id="367" r:id="rId7"/>
    <p:sldId id="368" r:id="rId8"/>
    <p:sldId id="373" r:id="rId9"/>
    <p:sldId id="259" r:id="rId10"/>
    <p:sldId id="313" r:id="rId11"/>
    <p:sldId id="470" r:id="rId12"/>
    <p:sldId id="471" r:id="rId13"/>
    <p:sldId id="472" r:id="rId14"/>
    <p:sldId id="473" r:id="rId15"/>
    <p:sldId id="354" r:id="rId16"/>
    <p:sldId id="425" r:id="rId17"/>
    <p:sldId id="356" r:id="rId18"/>
    <p:sldId id="496" r:id="rId19"/>
    <p:sldId id="497" r:id="rId20"/>
    <p:sldId id="498" r:id="rId21"/>
    <p:sldId id="499" r:id="rId22"/>
    <p:sldId id="500" r:id="rId23"/>
    <p:sldId id="501" r:id="rId24"/>
    <p:sldId id="502" r:id="rId25"/>
    <p:sldId id="503" r:id="rId26"/>
    <p:sldId id="352" r:id="rId27"/>
    <p:sldId id="262" r:id="rId28"/>
    <p:sldId id="426" r:id="rId29"/>
    <p:sldId id="491" r:id="rId30"/>
    <p:sldId id="492" r:id="rId31"/>
    <p:sldId id="493" r:id="rId32"/>
    <p:sldId id="385" r:id="rId33"/>
    <p:sldId id="494" r:id="rId34"/>
    <p:sldId id="303" r:id="rId35"/>
    <p:sldId id="459" r:id="rId36"/>
    <p:sldId id="474" r:id="rId37"/>
    <p:sldId id="435" r:id="rId38"/>
    <p:sldId id="475" r:id="rId39"/>
    <p:sldId id="264" r:id="rId40"/>
    <p:sldId id="389" r:id="rId41"/>
    <p:sldId id="495" r:id="rId42"/>
    <p:sldId id="476" r:id="rId43"/>
    <p:sldId id="337" r:id="rId44"/>
    <p:sldId id="477" r:id="rId45"/>
    <p:sldId id="394" r:id="rId46"/>
    <p:sldId id="478" r:id="rId47"/>
    <p:sldId id="338" r:id="rId48"/>
    <p:sldId id="479" r:id="rId49"/>
    <p:sldId id="396" r:id="rId50"/>
    <p:sldId id="480" r:id="rId51"/>
    <p:sldId id="340" r:id="rId52"/>
    <p:sldId id="481" r:id="rId53"/>
    <p:sldId id="399" r:id="rId54"/>
    <p:sldId id="400" r:id="rId55"/>
    <p:sldId id="341" r:id="rId56"/>
    <p:sldId id="482" r:id="rId57"/>
    <p:sldId id="403" r:id="rId58"/>
    <p:sldId id="404" r:id="rId59"/>
    <p:sldId id="342" r:id="rId60"/>
    <p:sldId id="448" r:id="rId61"/>
    <p:sldId id="483" r:id="rId62"/>
    <p:sldId id="406" r:id="rId63"/>
    <p:sldId id="408" r:id="rId64"/>
    <p:sldId id="343" r:id="rId65"/>
    <p:sldId id="484" r:id="rId66"/>
    <p:sldId id="410" r:id="rId67"/>
    <p:sldId id="411" r:id="rId68"/>
    <p:sldId id="359" r:id="rId69"/>
    <p:sldId id="485" r:id="rId70"/>
    <p:sldId id="486" r:id="rId71"/>
    <p:sldId id="414" r:id="rId72"/>
    <p:sldId id="305" r:id="rId73"/>
    <p:sldId id="306" r:id="rId74"/>
    <p:sldId id="307" r:id="rId75"/>
    <p:sldId id="391" r:id="rId76"/>
    <p:sldId id="487" r:id="rId77"/>
    <p:sldId id="488" r:id="rId78"/>
    <p:sldId id="296" r:id="rId79"/>
    <p:sldId id="489" r:id="rId80"/>
    <p:sldId id="349" r:id="rId81"/>
    <p:sldId id="490" r:id="rId82"/>
    <p:sldId id="346" r:id="rId83"/>
    <p:sldId id="347" r:id="rId84"/>
    <p:sldId id="311" r:id="rId85"/>
    <p:sldId id="297" r:id="rId86"/>
  </p:sldIdLst>
  <p:sldSz cx="9906000" cy="6858000" type="A4"/>
  <p:notesSz cx="9928225" cy="679767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 scaleToFitPaper="1" frameSlides="1"/>
  <p:clrMru>
    <a:srgbClr val="33CCFF"/>
    <a:srgbClr val="0033CC"/>
    <a:srgbClr val="FFFF66"/>
    <a:srgbClr val="99CCFF"/>
    <a:srgbClr val="00FFFF"/>
    <a:srgbClr val="66FFFF"/>
    <a:srgbClr val="9900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46" autoAdjust="0"/>
    <p:restoredTop sz="99636" autoAdjust="0"/>
  </p:normalViewPr>
  <p:slideViewPr>
    <p:cSldViewPr>
      <p:cViewPr varScale="1">
        <p:scale>
          <a:sx n="100" d="100"/>
          <a:sy n="100" d="100"/>
        </p:scale>
        <p:origin x="-90" y="-28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2.xlsx"/><Relationship Id="rId1" Type="http://schemas.openxmlformats.org/officeDocument/2006/relationships/image" Target="../media/image24.jpeg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4270557029177717E-2"/>
          <c:y val="4.0998217468805713E-2"/>
          <c:w val="0.86206896551723977"/>
          <c:h val="0.860962566844919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г. Факт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40000" dist="23000" dir="540000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b="1" dirty="0" smtClean="0"/>
                      <a:t>5,172</a:t>
                    </a:r>
                    <a:endParaRPr lang="en-US" b="1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7237">
                <a:noFill/>
              </a:ln>
            </c:spPr>
            <c:txPr>
              <a:bodyPr/>
              <a:lstStyle/>
              <a:p>
                <a:pPr>
                  <a:defRPr sz="1281" b="1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1"/>
                <c:pt idx="0">
                  <c:v>Численность населения, чел.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 г. Факт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40000" dist="23000" dir="540000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3.1360250882007056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5,052</a:t>
                    </a:r>
                    <a:endParaRPr lang="en-US" b="1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7237">
                <a:noFill/>
              </a:ln>
            </c:spPr>
            <c:txPr>
              <a:bodyPr/>
              <a:lstStyle/>
              <a:p>
                <a:pPr>
                  <a:defRPr sz="1287" b="1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1"/>
                <c:pt idx="0">
                  <c:v>Численность населения, чел.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11.8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 г. Оценка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90" b="1" dirty="0" smtClean="0"/>
                      <a:t>4,989</a:t>
                    </a:r>
                    <a:endParaRPr lang="en-US" sz="1290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7237">
                <a:noFill/>
              </a:ln>
            </c:spPr>
            <c:txPr>
              <a:bodyPr/>
              <a:lstStyle/>
              <a:p>
                <a:pPr>
                  <a:defRPr sz="129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1"/>
                <c:pt idx="0">
                  <c:v>Численность населения, чел.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11.7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2021 г. План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90" b="1" dirty="0" smtClean="0"/>
                      <a:t>4,906</a:t>
                    </a:r>
                    <a:endParaRPr lang="en-US" sz="1290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7237">
                <a:noFill/>
              </a:ln>
            </c:spPr>
            <c:txPr>
              <a:bodyPr/>
              <a:lstStyle/>
              <a:p>
                <a:pPr>
                  <a:defRPr sz="129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1"/>
                <c:pt idx="0">
                  <c:v>Численность населения, чел.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11.6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2022г. План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90" b="1" dirty="0" smtClean="0"/>
                      <a:t>4,823</a:t>
                    </a:r>
                    <a:endParaRPr lang="en-US" sz="1290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7237">
                <a:noFill/>
              </a:ln>
            </c:spPr>
            <c:txPr>
              <a:bodyPr/>
              <a:lstStyle/>
              <a:p>
                <a:pPr>
                  <a:defRPr sz="129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1"/>
                <c:pt idx="0">
                  <c:v>Численность населения, чел.</c:v>
                </c:pt>
              </c:strCache>
            </c:strRef>
          </c:cat>
          <c:val>
            <c:numRef>
              <c:f>Лист1!$F$2:$F$3</c:f>
              <c:numCache>
                <c:formatCode>General</c:formatCode>
                <c:ptCount val="2"/>
                <c:pt idx="0">
                  <c:v>11.5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2023г. План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90" b="1" dirty="0" smtClean="0"/>
                      <a:t>4,773</a:t>
                    </a:r>
                    <a:endParaRPr lang="en-US" sz="1290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7237">
                <a:noFill/>
              </a:ln>
            </c:spPr>
            <c:txPr>
              <a:bodyPr/>
              <a:lstStyle/>
              <a:p>
                <a:pPr>
                  <a:defRPr sz="129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1"/>
                <c:pt idx="0">
                  <c:v>Численность населения, чел.</c:v>
                </c:pt>
              </c:strCache>
            </c:strRef>
          </c:cat>
          <c:val>
            <c:numRef>
              <c:f>Лист1!$G$2:$G$3</c:f>
              <c:numCache>
                <c:formatCode>General</c:formatCode>
                <c:ptCount val="2"/>
                <c:pt idx="0">
                  <c:v>11.4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311909376"/>
        <c:axId val="311923456"/>
      </c:barChart>
      <c:catAx>
        <c:axId val="311909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3623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0" vert="horz"/>
          <a:lstStyle/>
          <a:p>
            <a:pPr>
              <a:defRPr sz="1281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311923456"/>
        <c:crosses val="autoZero"/>
        <c:auto val="1"/>
        <c:lblAlgn val="ctr"/>
        <c:lblOffset val="100"/>
        <c:noMultiLvlLbl val="0"/>
      </c:catAx>
      <c:valAx>
        <c:axId val="311923456"/>
        <c:scaling>
          <c:orientation val="minMax"/>
        </c:scaling>
        <c:delete val="1"/>
        <c:axPos val="l"/>
        <c:majorGridlines>
          <c:spPr>
            <a:ln w="3406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11909376"/>
        <c:crosses val="autoZero"/>
        <c:crossBetween val="between"/>
      </c:valAx>
      <c:spPr>
        <a:noFill/>
        <a:ln w="27237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72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73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r>
              <a:rPr lang="ru-RU"/>
              <a:t>Доля расходов на реализацию программы в расходах бюджета, %</a:t>
            </a:r>
          </a:p>
        </c:rich>
      </c:tx>
      <c:layout>
        <c:manualLayout>
          <c:xMode val="edge"/>
          <c:yMode val="edge"/>
          <c:x val="0.15874730021598274"/>
          <c:y val="2.0661157024793396E-2"/>
        </c:manualLayout>
      </c:layout>
      <c:overlay val="0"/>
      <c:spPr>
        <a:noFill/>
        <a:ln w="20215">
          <a:noFill/>
        </a:ln>
      </c:spPr>
    </c:title>
    <c:autoTitleDeleted val="0"/>
    <c:view3D>
      <c:rotX val="15"/>
      <c:hPercent val="45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7.0194384449244071E-2"/>
          <c:y val="0.13429752066115702"/>
          <c:w val="0.91900647948164149"/>
          <c:h val="0.7458677685950413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Доля расходов на реализацию программы в расходах бюджета, %</c:v>
                </c:pt>
              </c:strCache>
            </c:strRef>
          </c:tx>
          <c:spPr>
            <a:solidFill>
              <a:srgbClr val="FF9900"/>
            </a:solidFill>
            <a:ln w="10108">
              <a:solidFill>
                <a:schemeClr val="tx1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2.0031269179108236E-2"/>
                  <c:y val="0.160455058349364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2613205407814484E-2"/>
                  <c:y val="0.134286019345579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Mode val="edge"/>
                  <c:yMode val="edge"/>
                  <c:x val="0.78185745140388785"/>
                  <c:y val="0.547520661157024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Mode val="edge"/>
                  <c:yMode val="edge"/>
                  <c:x val="0.66846652267818585"/>
                  <c:y val="0.818181818181818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Mode val="edge"/>
                  <c:yMode val="edge"/>
                  <c:x val="0.83261339092872566"/>
                  <c:y val="0.688016528925619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0215">
                <a:noFill/>
              </a:ln>
            </c:spPr>
            <c:txPr>
              <a:bodyPr/>
              <a:lstStyle/>
              <a:p>
                <a:pPr>
                  <a:defRPr sz="1273" b="1" i="0" u="none" strike="noStrike" baseline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Sheet1!$B$1:$C$1</c:f>
              <c:strCache>
                <c:ptCount val="2"/>
                <c:pt idx="0">
                  <c:v>2023 г</c:v>
                </c:pt>
                <c:pt idx="1">
                  <c:v>2024 г</c:v>
                </c:pt>
              </c:strCache>
            </c:strRef>
          </c:cat>
          <c:val>
            <c:numRef>
              <c:f>Sheet1!$B$2:$C$2</c:f>
              <c:numCache>
                <c:formatCode>0.0</c:formatCode>
                <c:ptCount val="2"/>
                <c:pt idx="0">
                  <c:v>11</c:v>
                </c:pt>
                <c:pt idx="1">
                  <c:v>12.2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cylinder"/>
        <c:axId val="386379136"/>
        <c:axId val="387048576"/>
        <c:axId val="0"/>
      </c:bar3DChart>
      <c:catAx>
        <c:axId val="3863791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2527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33" b="1" i="0" u="none" strike="noStrike" baseline="0">
                <a:solidFill>
                  <a:schemeClr val="tx1"/>
                </a:solidFill>
                <a:latin typeface="Constantia"/>
                <a:ea typeface="Constantia"/>
                <a:cs typeface="Constantia"/>
              </a:defRPr>
            </a:pPr>
            <a:endParaRPr lang="ru-RU"/>
          </a:p>
        </c:txPr>
        <c:crossAx val="38704857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87048576"/>
        <c:scaling>
          <c:orientation val="minMax"/>
        </c:scaling>
        <c:delete val="0"/>
        <c:axPos val="l"/>
        <c:majorGridlines>
          <c:spPr>
            <a:ln w="2527">
              <a:solidFill>
                <a:schemeClr val="tx1"/>
              </a:solidFill>
              <a:prstDash val="solid"/>
            </a:ln>
          </c:spPr>
        </c:majorGridlines>
        <c:numFmt formatCode="0.0" sourceLinked="1"/>
        <c:majorTickMark val="out"/>
        <c:minorTickMark val="none"/>
        <c:tickLblPos val="nextTo"/>
        <c:spPr>
          <a:ln w="2527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33" b="1" i="0" u="none" strike="noStrike" baseline="0">
                <a:solidFill>
                  <a:schemeClr val="tx1"/>
                </a:solidFill>
                <a:latin typeface="Constantia"/>
                <a:ea typeface="Constantia"/>
                <a:cs typeface="Constantia"/>
              </a:defRPr>
            </a:pPr>
            <a:endParaRPr lang="ru-RU"/>
          </a:p>
        </c:txPr>
        <c:crossAx val="386379136"/>
        <c:crosses val="autoZero"/>
        <c:crossBetween val="between"/>
      </c:valAx>
      <c:spPr>
        <a:noFill/>
        <a:ln w="20215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33" b="1" i="0" u="none" strike="noStrike" baseline="0">
          <a:solidFill>
            <a:schemeClr val="tx1"/>
          </a:solidFill>
          <a:latin typeface="Constantia"/>
          <a:ea typeface="Constantia"/>
          <a:cs typeface="Constantia"/>
        </a:defRPr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53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r>
              <a:rPr lang="ru-RU"/>
              <a:t>Доля расходов на реализацию программы в расходах бюджета, %</a:t>
            </a:r>
          </a:p>
        </c:rich>
      </c:tx>
      <c:layout>
        <c:manualLayout>
          <c:xMode val="edge"/>
          <c:yMode val="edge"/>
          <c:x val="0.15874730021598274"/>
          <c:y val="2.0661157024793396E-2"/>
        </c:manualLayout>
      </c:layout>
      <c:overlay val="0"/>
      <c:spPr>
        <a:noFill/>
        <a:ln w="16719">
          <a:noFill/>
        </a:ln>
      </c:spPr>
    </c:title>
    <c:autoTitleDeleted val="0"/>
    <c:view3D>
      <c:rotX val="15"/>
      <c:hPercent val="45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5.9395248380129585E-2"/>
          <c:y val="0.13429752066115702"/>
          <c:w val="0.92980561555075603"/>
          <c:h val="0.7458677685950413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Доля расходов на реализацию программы в расходах бюджета, %</c:v>
                </c:pt>
              </c:strCache>
            </c:strRef>
          </c:tx>
          <c:spPr>
            <a:solidFill>
              <a:srgbClr val="993300"/>
            </a:solidFill>
            <a:ln w="8359">
              <a:solidFill>
                <a:schemeClr val="tx1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6.9772181102532079E-3"/>
                  <c:y val="0.133609092232238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3931056707009988E-2"/>
                  <c:y val="0.132366274404028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Mode val="edge"/>
                  <c:yMode val="edge"/>
                  <c:x val="0.51403887688984884"/>
                  <c:y val="0.623966942148760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Mode val="edge"/>
                  <c:yMode val="edge"/>
                  <c:x val="0.67386609071274284"/>
                  <c:y val="0.704545454545454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Mode val="edge"/>
                  <c:yMode val="edge"/>
                  <c:x val="0.8444924406047517"/>
                  <c:y val="0.671487603305785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16719">
                <a:noFill/>
              </a:ln>
            </c:spPr>
            <c:txPr>
              <a:bodyPr/>
              <a:lstStyle/>
              <a:p>
                <a:pPr>
                  <a:defRPr sz="1053" b="1" i="0" u="none" strike="noStrike" baseline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Sheet1!$B$1:$C$1</c:f>
              <c:strCache>
                <c:ptCount val="2"/>
                <c:pt idx="0">
                  <c:v>2023 г</c:v>
                </c:pt>
                <c:pt idx="1">
                  <c:v>2024 г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1.8</c:v>
                </c:pt>
                <c:pt idx="1">
                  <c:v>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cylinder"/>
        <c:axId val="386877312"/>
        <c:axId val="386878848"/>
        <c:axId val="0"/>
      </c:bar3DChart>
      <c:catAx>
        <c:axId val="3868773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209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185" b="1" i="0" u="none" strike="noStrike" baseline="0">
                <a:solidFill>
                  <a:schemeClr val="tx1"/>
                </a:solidFill>
                <a:latin typeface="Constantia"/>
                <a:ea typeface="Constantia"/>
                <a:cs typeface="Constantia"/>
              </a:defRPr>
            </a:pPr>
            <a:endParaRPr lang="ru-RU"/>
          </a:p>
        </c:txPr>
        <c:crossAx val="38687884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86878848"/>
        <c:scaling>
          <c:orientation val="minMax"/>
        </c:scaling>
        <c:delete val="0"/>
        <c:axPos val="l"/>
        <c:majorGridlines>
          <c:spPr>
            <a:ln w="2090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209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185" b="1" i="0" u="none" strike="noStrike" baseline="0">
                <a:solidFill>
                  <a:schemeClr val="tx1"/>
                </a:solidFill>
                <a:latin typeface="Constantia"/>
                <a:ea typeface="Constantia"/>
                <a:cs typeface="Constantia"/>
              </a:defRPr>
            </a:pPr>
            <a:endParaRPr lang="ru-RU"/>
          </a:p>
        </c:txPr>
        <c:crossAx val="386877312"/>
        <c:crosses val="autoZero"/>
        <c:crossBetween val="between"/>
      </c:valAx>
      <c:spPr>
        <a:noFill/>
        <a:ln w="16719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85" b="1" i="0" u="none" strike="noStrike" baseline="0">
          <a:solidFill>
            <a:schemeClr val="tx1"/>
          </a:solidFill>
          <a:latin typeface="Constantia"/>
          <a:ea typeface="Constantia"/>
          <a:cs typeface="Constantia"/>
        </a:defRPr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89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r>
              <a:rPr lang="ru-RU"/>
              <a:t>Доля расходов на реализацию программы в расходах бюджета, %</a:t>
            </a:r>
          </a:p>
        </c:rich>
      </c:tx>
      <c:layout>
        <c:manualLayout>
          <c:xMode val="edge"/>
          <c:yMode val="edge"/>
          <c:x val="0.15874730021598274"/>
          <c:y val="2.0661157024793396E-2"/>
        </c:manualLayout>
      </c:layout>
      <c:overlay val="0"/>
      <c:spPr>
        <a:noFill/>
        <a:ln w="23636">
          <a:noFill/>
        </a:ln>
      </c:spPr>
    </c:title>
    <c:autoTitleDeleted val="0"/>
    <c:view3D>
      <c:rotX val="15"/>
      <c:hPercent val="45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4.7516198704103681E-2"/>
          <c:y val="0.13429752066115702"/>
          <c:w val="0.94168466522678185"/>
          <c:h val="0.7458677685950413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Доля расходов на реализацию программы в расходах бюджета, %</c:v>
                </c:pt>
              </c:strCache>
            </c:strRef>
          </c:tx>
          <c:spPr>
            <a:solidFill>
              <a:srgbClr val="FF9900"/>
            </a:solidFill>
            <a:ln w="11818">
              <a:solidFill>
                <a:schemeClr val="tx1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2.0639744712267424E-2"/>
                  <c:y val="0.140143075972158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5806911195379938E-2"/>
                  <c:y val="0.1198791755126172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Mode val="edge"/>
                  <c:yMode val="edge"/>
                  <c:x val="0.50107991360691151"/>
                  <c:y val="0.760330578512396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Mode val="edge"/>
                  <c:yMode val="edge"/>
                  <c:x val="0.66954643628509747"/>
                  <c:y val="0.710743801652892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Mode val="edge"/>
                  <c:yMode val="edge"/>
                  <c:x val="0.82829373650108018"/>
                  <c:y val="0.721074380165289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3636">
                <a:noFill/>
              </a:ln>
            </c:spPr>
            <c:txPr>
              <a:bodyPr/>
              <a:lstStyle/>
              <a:p>
                <a:pPr>
                  <a:defRPr sz="1489" b="1" i="0" u="none" strike="noStrike" baseline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Sheet1!$B$1:$C$1</c:f>
              <c:strCache>
                <c:ptCount val="2"/>
                <c:pt idx="0">
                  <c:v>2023 г</c:v>
                </c:pt>
                <c:pt idx="1">
                  <c:v>2024 г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12.4</c:v>
                </c:pt>
                <c:pt idx="1">
                  <c:v>13.8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cylinder"/>
        <c:axId val="387284352"/>
        <c:axId val="387294336"/>
        <c:axId val="0"/>
      </c:bar3DChart>
      <c:catAx>
        <c:axId val="3872843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295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75" b="1" i="0" u="none" strike="noStrike" baseline="0">
                <a:solidFill>
                  <a:schemeClr val="tx1"/>
                </a:solidFill>
                <a:latin typeface="Constantia"/>
                <a:ea typeface="Constantia"/>
                <a:cs typeface="Constantia"/>
              </a:defRPr>
            </a:pPr>
            <a:endParaRPr lang="ru-RU"/>
          </a:p>
        </c:txPr>
        <c:crossAx val="38729433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87294336"/>
        <c:scaling>
          <c:orientation val="minMax"/>
        </c:scaling>
        <c:delete val="0"/>
        <c:axPos val="l"/>
        <c:majorGridlines>
          <c:spPr>
            <a:ln w="2955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295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75" b="1" i="0" u="none" strike="noStrike" baseline="0">
                <a:solidFill>
                  <a:schemeClr val="tx1"/>
                </a:solidFill>
                <a:latin typeface="Constantia"/>
                <a:ea typeface="Constantia"/>
                <a:cs typeface="Constantia"/>
              </a:defRPr>
            </a:pPr>
            <a:endParaRPr lang="ru-RU"/>
          </a:p>
        </c:txPr>
        <c:crossAx val="387284352"/>
        <c:crosses val="autoZero"/>
        <c:crossBetween val="between"/>
      </c:valAx>
      <c:spPr>
        <a:noFill/>
        <a:ln w="23636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75" b="1" i="0" u="none" strike="noStrike" baseline="0">
          <a:solidFill>
            <a:schemeClr val="tx1"/>
          </a:solidFill>
          <a:latin typeface="Constantia"/>
          <a:ea typeface="Constantia"/>
          <a:cs typeface="Constantia"/>
        </a:defRPr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r">
              <a:defRPr sz="906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r>
              <a:rPr lang="ru-RU"/>
              <a:t>Доля расходов на реализацию программы в расходах бюджета, %</a:t>
            </a:r>
          </a:p>
        </c:rich>
      </c:tx>
      <c:layout>
        <c:manualLayout>
          <c:xMode val="edge"/>
          <c:yMode val="edge"/>
          <c:x val="0.3357385083501731"/>
          <c:y val="3.5531227741513738E-2"/>
        </c:manualLayout>
      </c:layout>
      <c:overlay val="0"/>
      <c:spPr>
        <a:noFill/>
        <a:ln w="14380">
          <a:noFill/>
        </a:ln>
      </c:spPr>
    </c:title>
    <c:autoTitleDeleted val="0"/>
    <c:view3D>
      <c:rotX val="15"/>
      <c:hPercent val="45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0367170626349893"/>
          <c:y val="0.13429752066115702"/>
          <c:w val="0.8855291576673866"/>
          <c:h val="0.7458677685950413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Доля расходов на реализацию программы в расходах бюджета, %</c:v>
                </c:pt>
              </c:strCache>
            </c:strRef>
          </c:tx>
          <c:spPr>
            <a:solidFill>
              <a:srgbClr val="99CCFF"/>
            </a:solidFill>
            <a:ln w="7190">
              <a:solidFill>
                <a:schemeClr val="tx1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9.5913176782105782E-3"/>
                  <c:y val="1.25141234669087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2300072004273802E-2"/>
                  <c:y val="0.235629970045565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Mode val="edge"/>
                  <c:yMode val="edge"/>
                  <c:x val="0.59827213822894143"/>
                  <c:y val="0.712809917355372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Mode val="edge"/>
                  <c:yMode val="edge"/>
                  <c:x val="0.80885529157667402"/>
                  <c:y val="0.696280991735537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Mode val="edge"/>
                  <c:yMode val="edge"/>
                  <c:x val="0.84017278617710578"/>
                  <c:y val="0.601239669421487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14380">
                <a:noFill/>
              </a:ln>
            </c:spPr>
            <c:txPr>
              <a:bodyPr/>
              <a:lstStyle/>
              <a:p>
                <a:pPr>
                  <a:defRPr sz="906" b="1" i="0" u="none" strike="noStrike" baseline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Sheet1!$B$1:$C$1</c:f>
              <c:strCache>
                <c:ptCount val="2"/>
                <c:pt idx="0">
                  <c:v>2023 г</c:v>
                </c:pt>
                <c:pt idx="1">
                  <c:v>2024 г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3.0000000000000005E-3</c:v>
                </c:pt>
                <c:pt idx="1">
                  <c:v>0.30000000000000004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cylinder"/>
        <c:axId val="388306048"/>
        <c:axId val="388307584"/>
        <c:axId val="0"/>
      </c:bar3DChart>
      <c:catAx>
        <c:axId val="3883060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797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019" b="1" i="0" u="none" strike="noStrike" baseline="0">
                <a:solidFill>
                  <a:schemeClr val="tx1"/>
                </a:solidFill>
                <a:latin typeface="Constantia"/>
                <a:ea typeface="Constantia"/>
                <a:cs typeface="Constantia"/>
              </a:defRPr>
            </a:pPr>
            <a:endParaRPr lang="ru-RU"/>
          </a:p>
        </c:txPr>
        <c:crossAx val="38830758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88307584"/>
        <c:scaling>
          <c:orientation val="minMax"/>
        </c:scaling>
        <c:delete val="0"/>
        <c:axPos val="l"/>
        <c:majorGridlines>
          <c:spPr>
            <a:ln w="1797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1797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019" b="1" i="0" u="none" strike="noStrike" baseline="0">
                <a:solidFill>
                  <a:schemeClr val="tx1"/>
                </a:solidFill>
                <a:latin typeface="Constantia"/>
                <a:ea typeface="Constantia"/>
                <a:cs typeface="Constantia"/>
              </a:defRPr>
            </a:pPr>
            <a:endParaRPr lang="ru-RU"/>
          </a:p>
        </c:txPr>
        <c:crossAx val="388306048"/>
        <c:crosses val="autoZero"/>
        <c:crossBetween val="between"/>
      </c:valAx>
      <c:spPr>
        <a:noFill/>
        <a:ln w="1438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19" b="1" i="0" u="none" strike="noStrike" baseline="0">
          <a:solidFill>
            <a:schemeClr val="tx1"/>
          </a:solidFill>
          <a:latin typeface="Constantia"/>
          <a:ea typeface="Constantia"/>
          <a:cs typeface="Constantia"/>
        </a:defRPr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r">
              <a:defRPr sz="955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r>
              <a:rPr lang="ru-RU"/>
              <a:t>Доля расходов на реализацию программы в расходах бюджета, %</a:t>
            </a:r>
          </a:p>
        </c:rich>
      </c:tx>
      <c:layout>
        <c:manualLayout>
          <c:xMode val="edge"/>
          <c:yMode val="edge"/>
          <c:x val="0.37025591545840136"/>
          <c:y val="1.1276885727828895E-2"/>
        </c:manualLayout>
      </c:layout>
      <c:overlay val="0"/>
      <c:spPr>
        <a:noFill/>
        <a:ln w="15159">
          <a:noFill/>
        </a:ln>
      </c:spPr>
    </c:title>
    <c:autoTitleDeleted val="0"/>
    <c:view3D>
      <c:rotX val="15"/>
      <c:hPercent val="45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0367170626349893"/>
          <c:y val="0.13429752066115702"/>
          <c:w val="0.8855291576673866"/>
          <c:h val="0.7458677685950413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Доля расходов на реализацию программы в расходах бюджета, %</c:v>
                </c:pt>
              </c:strCache>
            </c:strRef>
          </c:tx>
          <c:spPr>
            <a:solidFill>
              <a:srgbClr val="993366"/>
            </a:solidFill>
            <a:ln w="7580">
              <a:solidFill>
                <a:schemeClr val="tx1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3209951341382947E-2"/>
                  <c:y val="0.163115277089667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629200699869114E-2"/>
                  <c:y val="0.163115277089667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Mode val="edge"/>
                  <c:yMode val="edge"/>
                  <c:x val="0.6177105831533477"/>
                  <c:y val="0.367768595041322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Mode val="edge"/>
                  <c:yMode val="edge"/>
                  <c:x val="0.82829373650108018"/>
                  <c:y val="0.696280991735537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Mode val="edge"/>
                  <c:yMode val="edge"/>
                  <c:x val="0.84017278617710578"/>
                  <c:y val="0.601239669421487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15159">
                <a:noFill/>
              </a:ln>
            </c:spPr>
            <c:txPr>
              <a:bodyPr/>
              <a:lstStyle/>
              <a:p>
                <a:pPr>
                  <a:defRPr sz="955" b="1" i="0" u="none" strike="noStrike" baseline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Sheet1!$B$1:$C$1</c:f>
              <c:strCache>
                <c:ptCount val="2"/>
                <c:pt idx="0">
                  <c:v>2023 г</c:v>
                </c:pt>
                <c:pt idx="1">
                  <c:v>2024 г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2.0000000000000005E-3</c:v>
                </c:pt>
                <c:pt idx="1">
                  <c:v>2.0000000000000005E-3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cylinder"/>
        <c:axId val="388636032"/>
        <c:axId val="388666496"/>
        <c:axId val="0"/>
      </c:bar3DChart>
      <c:catAx>
        <c:axId val="3886360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89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074" b="1" i="0" u="none" strike="noStrike" baseline="0">
                <a:solidFill>
                  <a:schemeClr val="tx1"/>
                </a:solidFill>
                <a:latin typeface="Constantia"/>
                <a:ea typeface="Constantia"/>
                <a:cs typeface="Constantia"/>
              </a:defRPr>
            </a:pPr>
            <a:endParaRPr lang="ru-RU"/>
          </a:p>
        </c:txPr>
        <c:crossAx val="38866649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88666496"/>
        <c:scaling>
          <c:orientation val="minMax"/>
        </c:scaling>
        <c:delete val="0"/>
        <c:axPos val="l"/>
        <c:majorGridlines>
          <c:spPr>
            <a:ln w="1895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189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074" b="1" i="0" u="none" strike="noStrike" baseline="0">
                <a:solidFill>
                  <a:schemeClr val="tx1"/>
                </a:solidFill>
                <a:latin typeface="Constantia"/>
                <a:ea typeface="Constantia"/>
                <a:cs typeface="Constantia"/>
              </a:defRPr>
            </a:pPr>
            <a:endParaRPr lang="ru-RU"/>
          </a:p>
        </c:txPr>
        <c:crossAx val="388636032"/>
        <c:crosses val="autoZero"/>
        <c:crossBetween val="between"/>
      </c:valAx>
      <c:spPr>
        <a:noFill/>
        <a:ln w="15159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74" b="1" i="0" u="none" strike="noStrike" baseline="0">
          <a:solidFill>
            <a:schemeClr val="tx1"/>
          </a:solidFill>
          <a:latin typeface="Constantia"/>
          <a:ea typeface="Constantia"/>
          <a:cs typeface="Constantia"/>
        </a:defRPr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7164179104477612E-2"/>
          <c:y val="1.1299435028248589E-2"/>
          <c:w val="0.71890547263681692"/>
          <c:h val="0.7485875706214689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FF0000"/>
            </a:solidFill>
            <a:ln w="33812">
              <a:noFill/>
            </a:ln>
          </c:spPr>
          <c:invertIfNegative val="0"/>
          <c:dLbls>
            <c:dLbl>
              <c:idx val="0"/>
              <c:layout>
                <c:manualLayout>
                  <c:x val="2.720446977166625E-2"/>
                  <c:y val="0.33416163456788428"/>
                </c:manualLayout>
              </c:layout>
              <c:spPr>
                <a:noFill/>
                <a:ln w="33812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2394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 г.</c:v>
                </c:pt>
              </c:strCache>
            </c:strRef>
          </c:tx>
          <c:spPr>
            <a:solidFill>
              <a:srgbClr val="0000FF"/>
            </a:solidFill>
            <a:ln w="33812">
              <a:noFill/>
            </a:ln>
          </c:spPr>
          <c:invertIfNegative val="0"/>
          <c:dLbls>
            <c:dLbl>
              <c:idx val="0"/>
              <c:layout>
                <c:manualLayout>
                  <c:x val="2.5535870516185485E-2"/>
                  <c:y val="0.326984222907680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33812">
                <a:noFill/>
              </a:ln>
            </c:spPr>
            <c:txPr>
              <a:bodyPr rot="-5400000" vert="horz"/>
              <a:lstStyle/>
              <a:p>
                <a:pPr algn="ctr">
                  <a:defRPr sz="2400" b="0" i="0" u="none" strike="noStrike" baseline="0">
                    <a:solidFill>
                      <a:srgbClr val="000000"/>
                    </a:solidFill>
                    <a:latin typeface="Constantia (Основной текст)"/>
                    <a:ea typeface="Bookman Old Style"/>
                    <a:cs typeface="Bookman Old Style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19261696"/>
        <c:axId val="319265024"/>
        <c:axId val="0"/>
      </c:bar3DChart>
      <c:catAx>
        <c:axId val="3192616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97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19265024"/>
        <c:crosses val="autoZero"/>
        <c:auto val="1"/>
        <c:lblAlgn val="ctr"/>
        <c:lblOffset val="100"/>
        <c:noMultiLvlLbl val="0"/>
      </c:catAx>
      <c:valAx>
        <c:axId val="31926502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597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19261696"/>
        <c:crosses val="autoZero"/>
        <c:crossBetween val="between"/>
      </c:valAx>
      <c:spPr>
        <a:noFill/>
        <a:ln w="25391">
          <a:noFill/>
        </a:ln>
      </c:spPr>
    </c:plotArea>
    <c:legend>
      <c:legendPos val="r"/>
      <c:layout>
        <c:manualLayout>
          <c:xMode val="edge"/>
          <c:yMode val="edge"/>
          <c:x val="0.79104488308610643"/>
          <c:y val="0.37570619581954656"/>
          <c:w val="0.19651718909759236"/>
          <c:h val="0.39548025461861924"/>
        </c:manualLayout>
      </c:layout>
      <c:overlay val="0"/>
      <c:txPr>
        <a:bodyPr/>
        <a:lstStyle/>
        <a:p>
          <a:pPr>
            <a:defRPr sz="1464" b="0" i="0" u="none" strike="noStrike" baseline="0">
              <a:solidFill>
                <a:srgbClr val="00008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2396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117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5925058548009374"/>
          <c:y val="3.125E-2"/>
          <c:w val="0.46370023419203749"/>
          <c:h val="0.8562500000000000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Дошкольное образование</c:v>
                </c:pt>
              </c:strCache>
            </c:strRef>
          </c:tx>
          <c:spPr>
            <a:solidFill>
              <a:schemeClr val="accent1"/>
            </a:solidFill>
            <a:ln w="12315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Sheet1!$B$1:$C$1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Sheet1!$B$2:$C$2</c:f>
              <c:numCache>
                <c:formatCode>#,##0.0</c:formatCode>
                <c:ptCount val="2"/>
                <c:pt idx="0">
                  <c:v>18477.2</c:v>
                </c:pt>
                <c:pt idx="1">
                  <c:v>19984.400000000001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Общее образование</c:v>
                </c:pt>
              </c:strCache>
            </c:strRef>
          </c:tx>
          <c:spPr>
            <a:solidFill>
              <a:schemeClr val="accent2"/>
            </a:solidFill>
            <a:ln w="12315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Sheet1!$B$1:$C$1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Sheet1!$B$3:$C$3</c:f>
              <c:numCache>
                <c:formatCode>#,##0.0</c:formatCode>
                <c:ptCount val="2"/>
                <c:pt idx="0">
                  <c:v>89405.8</c:v>
                </c:pt>
                <c:pt idx="1">
                  <c:v>98307.9</c:v>
                </c:pt>
              </c:numCache>
            </c:numRef>
          </c:val>
        </c:ser>
        <c:ser>
          <c:idx val="3"/>
          <c:order val="2"/>
          <c:tx>
            <c:strRef>
              <c:f>Sheet1!$A$4</c:f>
              <c:strCache>
                <c:ptCount val="1"/>
                <c:pt idx="0">
                  <c:v>Дополнительное образование детей</c:v>
                </c:pt>
              </c:strCache>
            </c:strRef>
          </c:tx>
          <c:spPr>
            <a:solidFill>
              <a:schemeClr val="folHlink"/>
            </a:solidFill>
            <a:ln w="12315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Sheet1!$B$1:$C$1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Sheet1!$B$4:$C$4</c:f>
              <c:numCache>
                <c:formatCode>#,##0.0</c:formatCode>
                <c:ptCount val="2"/>
                <c:pt idx="0">
                  <c:v>6704.3</c:v>
                </c:pt>
                <c:pt idx="1">
                  <c:v>7913.7</c:v>
                </c:pt>
              </c:numCache>
            </c:numRef>
          </c:val>
        </c:ser>
        <c:ser>
          <c:idx val="2"/>
          <c:order val="3"/>
          <c:tx>
            <c:strRef>
              <c:f>Sheet1!$A$5</c:f>
              <c:strCache>
                <c:ptCount val="1"/>
                <c:pt idx="0">
                  <c:v>Молодежная политика</c:v>
                </c:pt>
              </c:strCache>
            </c:strRef>
          </c:tx>
          <c:spPr>
            <a:solidFill>
              <a:schemeClr val="hlink"/>
            </a:solidFill>
            <a:ln w="12315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Sheet1!$B$1:$C$1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Sheet1!$B$5:$C$5</c:f>
              <c:numCache>
                <c:formatCode>#,##0.0</c:formatCode>
                <c:ptCount val="2"/>
                <c:pt idx="0">
                  <c:v>26</c:v>
                </c:pt>
                <c:pt idx="1">
                  <c:v>14.3</c:v>
                </c:pt>
              </c:numCache>
            </c:numRef>
          </c:val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Другие вопросы в области образования</c:v>
                </c:pt>
              </c:strCache>
            </c:strRef>
          </c:tx>
          <c:spPr>
            <a:solidFill>
              <a:schemeClr val="bg2"/>
            </a:solidFill>
            <a:ln w="12315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Sheet1!$B$1:$C$1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Sheet1!$B$6:$C$6</c:f>
              <c:numCache>
                <c:formatCode>#,##0.0</c:formatCode>
                <c:ptCount val="2"/>
                <c:pt idx="0">
                  <c:v>6145.3</c:v>
                </c:pt>
                <c:pt idx="1">
                  <c:v>7289.8</c:v>
                </c:pt>
              </c:numCache>
            </c:numRef>
          </c:val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Высшее образование</c:v>
                </c:pt>
              </c:strCache>
            </c:strRef>
          </c:tx>
          <c:spPr>
            <a:solidFill>
              <a:schemeClr val="tx2"/>
            </a:solidFill>
            <a:ln w="12315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Sheet1!$B$1:$C$1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Sheet1!$B$7:$C$7</c:f>
              <c:numCache>
                <c:formatCode>#,##0.0</c:formatCode>
                <c:ptCount val="2"/>
                <c:pt idx="0">
                  <c:v>17.5</c:v>
                </c:pt>
                <c:pt idx="1">
                  <c:v>0</c:v>
                </c:pt>
              </c:numCache>
            </c:numRef>
          </c:val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Среднее профессиональное образование</c:v>
                </c:pt>
              </c:strCache>
            </c:strRef>
          </c:tx>
          <c:spPr>
            <a:solidFill>
              <a:srgbClr val="0066CC"/>
            </a:solidFill>
            <a:ln w="12315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Sheet1!$B$1:$C$1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Sheet1!$B$8:$C$8</c:f>
              <c:numCache>
                <c:formatCode>#,##0.0</c:formatCode>
                <c:ptCount val="2"/>
                <c:pt idx="0">
                  <c:v>0</c:v>
                </c:pt>
                <c:pt idx="1">
                  <c:v>26.1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cylinder"/>
        <c:axId val="333049216"/>
        <c:axId val="388236416"/>
        <c:axId val="0"/>
      </c:bar3DChart>
      <c:catAx>
        <c:axId val="3330492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079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873" b="1" i="0" u="none" strike="noStrike" baseline="0">
                <a:solidFill>
                  <a:schemeClr val="tx1"/>
                </a:solidFill>
                <a:latin typeface="Constantia"/>
                <a:ea typeface="Constantia"/>
                <a:cs typeface="Constantia"/>
              </a:defRPr>
            </a:pPr>
            <a:endParaRPr lang="ru-RU"/>
          </a:p>
        </c:txPr>
        <c:crossAx val="38823641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88236416"/>
        <c:scaling>
          <c:orientation val="minMax"/>
        </c:scaling>
        <c:delete val="0"/>
        <c:axPos val="l"/>
        <c:majorGridlines>
          <c:spPr>
            <a:ln w="3079">
              <a:solidFill>
                <a:schemeClr val="tx1"/>
              </a:solidFill>
              <a:prstDash val="solid"/>
            </a:ln>
          </c:spPr>
        </c:majorGridlines>
        <c:numFmt formatCode="#,##0.0" sourceLinked="1"/>
        <c:majorTickMark val="out"/>
        <c:minorTickMark val="none"/>
        <c:tickLblPos val="nextTo"/>
        <c:spPr>
          <a:ln w="3079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873" b="1" i="0" u="none" strike="noStrike" baseline="0">
                <a:solidFill>
                  <a:schemeClr val="tx1"/>
                </a:solidFill>
                <a:latin typeface="Constantia"/>
                <a:ea typeface="Constantia"/>
                <a:cs typeface="Constantia"/>
              </a:defRPr>
            </a:pPr>
            <a:endParaRPr lang="ru-RU"/>
          </a:p>
        </c:txPr>
        <c:crossAx val="333049216"/>
        <c:crosses val="autoZero"/>
        <c:crossBetween val="between"/>
      </c:valAx>
      <c:spPr>
        <a:noFill/>
        <a:ln w="24631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621" b="1" i="0" u="none" strike="noStrike" baseline="0">
                <a:solidFill>
                  <a:schemeClr val="tx1"/>
                </a:solidFill>
                <a:latin typeface="Constantia"/>
                <a:ea typeface="Constantia"/>
                <a:cs typeface="Constantia"/>
              </a:defRPr>
            </a:pPr>
            <a:endParaRPr lang="ru-RU"/>
          </a:p>
        </c:txPr>
      </c:legendEntry>
      <c:layout>
        <c:manualLayout>
          <c:xMode val="edge"/>
          <c:yMode val="edge"/>
          <c:x val="0.62529274004683844"/>
          <c:y val="0"/>
          <c:w val="0.37470725995316162"/>
          <c:h val="1"/>
        </c:manualLayout>
      </c:layout>
      <c:overlay val="0"/>
      <c:spPr>
        <a:noFill/>
        <a:ln w="3079">
          <a:solidFill>
            <a:schemeClr val="tx1"/>
          </a:solidFill>
          <a:prstDash val="solid"/>
        </a:ln>
      </c:spPr>
      <c:txPr>
        <a:bodyPr/>
        <a:lstStyle/>
        <a:p>
          <a:pPr>
            <a:defRPr sz="713" b="1" i="0" u="none" strike="noStrike" baseline="0">
              <a:solidFill>
                <a:schemeClr val="tx1"/>
              </a:solidFill>
              <a:latin typeface="Constantia"/>
              <a:ea typeface="Constantia"/>
              <a:cs typeface="Constantia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73" b="1" i="0" u="none" strike="noStrike" baseline="0">
          <a:solidFill>
            <a:schemeClr val="tx1"/>
          </a:solidFill>
          <a:latin typeface="Constantia"/>
          <a:ea typeface="Constantia"/>
          <a:cs typeface="Constantia"/>
        </a:defRPr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133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1241217798594849"/>
          <c:y val="2.4861878453038676E-2"/>
          <c:w val="0.51288056206088994"/>
          <c:h val="0.8784530386740332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Культура</c:v>
                </c:pt>
              </c:strCache>
            </c:strRef>
          </c:tx>
          <c:spPr>
            <a:solidFill>
              <a:schemeClr val="accent1"/>
            </a:solidFill>
            <a:ln w="12719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Sheet1!$B$1:$C$1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23933.1</c:v>
                </c:pt>
                <c:pt idx="1">
                  <c:v>32341.4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Другие вопросы в области культуры</c:v>
                </c:pt>
              </c:strCache>
            </c:strRef>
          </c:tx>
          <c:spPr>
            <a:solidFill>
              <a:schemeClr val="accent2"/>
            </a:solidFill>
            <a:ln w="12719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Sheet1!$B$1:$C$1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9247.5</c:v>
                </c:pt>
                <c:pt idx="1">
                  <c:v>10890.5</c:v>
                </c:pt>
              </c:numCache>
            </c:numRef>
          </c:val>
        </c:ser>
        <c:ser>
          <c:idx val="3"/>
          <c:order val="2"/>
          <c:tx>
            <c:strRef>
              <c:f>Sheet1!$A$4</c:f>
              <c:strCache>
                <c:ptCount val="1"/>
                <c:pt idx="0">
                  <c:v>Физическая культура и спорт</c:v>
                </c:pt>
              </c:strCache>
            </c:strRef>
          </c:tx>
          <c:spPr>
            <a:solidFill>
              <a:schemeClr val="folHlink"/>
            </a:solidFill>
            <a:ln w="12719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Sheet1!$B$1:$C$1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Sheet1!$B$4:$C$4</c:f>
              <c:numCache>
                <c:formatCode>General</c:formatCode>
                <c:ptCount val="2"/>
                <c:pt idx="0">
                  <c:v>200</c:v>
                </c:pt>
                <c:pt idx="1">
                  <c:v>400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cylinder"/>
        <c:axId val="389698304"/>
        <c:axId val="389699840"/>
        <c:axId val="0"/>
      </c:bar3DChart>
      <c:catAx>
        <c:axId val="3896983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8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901" b="1" i="0" u="none" strike="noStrike" baseline="0">
                <a:solidFill>
                  <a:schemeClr val="tx1"/>
                </a:solidFill>
                <a:latin typeface="Constantia"/>
                <a:ea typeface="Constantia"/>
                <a:cs typeface="Constantia"/>
              </a:defRPr>
            </a:pPr>
            <a:endParaRPr lang="ru-RU"/>
          </a:p>
        </c:txPr>
        <c:crossAx val="38969984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89699840"/>
        <c:scaling>
          <c:orientation val="minMax"/>
        </c:scaling>
        <c:delete val="0"/>
        <c:axPos val="l"/>
        <c:majorGridlines>
          <c:spPr>
            <a:ln w="3180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8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901" b="1" i="0" u="none" strike="noStrike" baseline="0">
                <a:solidFill>
                  <a:schemeClr val="tx1"/>
                </a:solidFill>
                <a:latin typeface="Constantia"/>
                <a:ea typeface="Constantia"/>
                <a:cs typeface="Constantia"/>
              </a:defRPr>
            </a:pPr>
            <a:endParaRPr lang="ru-RU"/>
          </a:p>
        </c:txPr>
        <c:crossAx val="389698304"/>
        <c:crosses val="autoZero"/>
        <c:crossBetween val="between"/>
      </c:valAx>
      <c:spPr>
        <a:noFill/>
        <a:ln w="25438">
          <a:noFill/>
        </a:ln>
      </c:spPr>
    </c:plotArea>
    <c:legend>
      <c:legendPos val="r"/>
      <c:layout>
        <c:manualLayout>
          <c:xMode val="edge"/>
          <c:yMode val="edge"/>
          <c:x val="0.65105386416861832"/>
          <c:y val="0.35359116022099446"/>
          <c:w val="0.33957845433255279"/>
          <c:h val="0.29281767955801108"/>
        </c:manualLayout>
      </c:layout>
      <c:overlay val="0"/>
      <c:spPr>
        <a:noFill/>
        <a:ln w="3180">
          <a:solidFill>
            <a:schemeClr val="tx1"/>
          </a:solidFill>
          <a:prstDash val="solid"/>
        </a:ln>
      </c:spPr>
      <c:txPr>
        <a:bodyPr/>
        <a:lstStyle/>
        <a:p>
          <a:pPr>
            <a:defRPr sz="826" b="1" i="0" u="none" strike="noStrike" baseline="0">
              <a:solidFill>
                <a:schemeClr val="tx1"/>
              </a:solidFill>
              <a:latin typeface="Constantia"/>
              <a:ea typeface="Constantia"/>
              <a:cs typeface="Constantia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01" b="1" i="0" u="none" strike="noStrike" baseline="0">
          <a:solidFill>
            <a:schemeClr val="tx1"/>
          </a:solidFill>
          <a:latin typeface="Constantia"/>
          <a:ea typeface="Constantia"/>
          <a:cs typeface="Constantia"/>
        </a:defRPr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132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1241217798594849"/>
          <c:y val="2.4861878453038676E-2"/>
          <c:w val="0.51990632318501162"/>
          <c:h val="0.8784530386740332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Пенсионное обеспечение</c:v>
                </c:pt>
              </c:strCache>
            </c:strRef>
          </c:tx>
          <c:spPr>
            <a:solidFill>
              <a:schemeClr val="accent1"/>
            </a:solidFill>
            <a:ln w="12660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Sheet1!$B$1:$C$1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3544.4</c:v>
                </c:pt>
                <c:pt idx="1">
                  <c:v>4067.6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Социальное обеспечение населения</c:v>
                </c:pt>
              </c:strCache>
            </c:strRef>
          </c:tx>
          <c:spPr>
            <a:solidFill>
              <a:schemeClr val="accent2"/>
            </a:solidFill>
            <a:ln w="12660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Sheet1!$B$1:$C$1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2892.5</c:v>
                </c:pt>
                <c:pt idx="1">
                  <c:v>2836.9</c:v>
                </c:pt>
              </c:numCache>
            </c:numRef>
          </c:val>
        </c:ser>
        <c:ser>
          <c:idx val="3"/>
          <c:order val="2"/>
          <c:tx>
            <c:strRef>
              <c:f>Sheet1!$A$4</c:f>
              <c:strCache>
                <c:ptCount val="1"/>
                <c:pt idx="0">
                  <c:v>Охрана семьи и детства</c:v>
                </c:pt>
              </c:strCache>
            </c:strRef>
          </c:tx>
          <c:spPr>
            <a:solidFill>
              <a:schemeClr val="folHlink"/>
            </a:solidFill>
            <a:ln w="12660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Sheet1!$B$1:$C$1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Sheet1!$B$4:$C$4</c:f>
              <c:numCache>
                <c:formatCode>General</c:formatCode>
                <c:ptCount val="2"/>
                <c:pt idx="0">
                  <c:v>6694.5</c:v>
                </c:pt>
                <c:pt idx="1">
                  <c:v>5423.7</c:v>
                </c:pt>
              </c:numCache>
            </c:numRef>
          </c:val>
        </c:ser>
        <c:ser>
          <c:idx val="2"/>
          <c:order val="3"/>
          <c:tx>
            <c:strRef>
              <c:f>Sheet1!$A$5</c:f>
              <c:strCache>
                <c:ptCount val="1"/>
                <c:pt idx="0">
                  <c:v>Другие вопросы в области социальной политики</c:v>
                </c:pt>
              </c:strCache>
            </c:strRef>
          </c:tx>
          <c:spPr>
            <a:solidFill>
              <a:schemeClr val="hlink"/>
            </a:solidFill>
            <a:ln w="12660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Sheet1!$B$1:$C$1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Sheet1!$B$5:$C$5</c:f>
              <c:numCache>
                <c:formatCode>General</c:formatCode>
                <c:ptCount val="2"/>
                <c:pt idx="0">
                  <c:v>1031.9000000000001</c:v>
                </c:pt>
                <c:pt idx="1">
                  <c:v>1271.8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cylinder"/>
        <c:axId val="390081920"/>
        <c:axId val="390091904"/>
        <c:axId val="0"/>
      </c:bar3DChart>
      <c:catAx>
        <c:axId val="3900819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6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897" b="1" i="0" u="none" strike="noStrike" baseline="0">
                <a:solidFill>
                  <a:schemeClr val="tx1"/>
                </a:solidFill>
                <a:latin typeface="Constantia"/>
                <a:ea typeface="Constantia"/>
                <a:cs typeface="Constantia"/>
              </a:defRPr>
            </a:pPr>
            <a:endParaRPr lang="ru-RU"/>
          </a:p>
        </c:txPr>
        <c:crossAx val="39009190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90091904"/>
        <c:scaling>
          <c:orientation val="minMax"/>
        </c:scaling>
        <c:delete val="0"/>
        <c:axPos val="l"/>
        <c:majorGridlines>
          <c:spPr>
            <a:ln w="3165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6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897" b="1" i="0" u="none" strike="noStrike" baseline="0">
                <a:solidFill>
                  <a:schemeClr val="tx1"/>
                </a:solidFill>
                <a:latin typeface="Constantia"/>
                <a:ea typeface="Constantia"/>
                <a:cs typeface="Constantia"/>
              </a:defRPr>
            </a:pPr>
            <a:endParaRPr lang="ru-RU"/>
          </a:p>
        </c:txPr>
        <c:crossAx val="390081920"/>
        <c:crosses val="autoZero"/>
        <c:crossBetween val="between"/>
      </c:valAx>
      <c:spPr>
        <a:noFill/>
        <a:ln w="25320">
          <a:noFill/>
        </a:ln>
      </c:spPr>
    </c:plotArea>
    <c:legend>
      <c:legendPos val="r"/>
      <c:layout>
        <c:manualLayout>
          <c:xMode val="edge"/>
          <c:yMode val="edge"/>
          <c:x val="0.65807962529274011"/>
          <c:y val="0.22375690607734811"/>
          <c:w val="0.33255269320843101"/>
          <c:h val="0.55524861878453058"/>
        </c:manualLayout>
      </c:layout>
      <c:overlay val="0"/>
      <c:spPr>
        <a:noFill/>
        <a:ln w="3165">
          <a:solidFill>
            <a:schemeClr val="tx1"/>
          </a:solidFill>
          <a:prstDash val="solid"/>
        </a:ln>
      </c:spPr>
      <c:txPr>
        <a:bodyPr/>
        <a:lstStyle/>
        <a:p>
          <a:pPr>
            <a:defRPr sz="822" b="1" i="0" u="none" strike="noStrike" baseline="0">
              <a:solidFill>
                <a:schemeClr val="tx1"/>
              </a:solidFill>
              <a:latin typeface="Constantia"/>
              <a:ea typeface="Constantia"/>
              <a:cs typeface="Constantia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97" b="1" i="0" u="none" strike="noStrike" baseline="0">
          <a:solidFill>
            <a:schemeClr val="tx1"/>
          </a:solidFill>
          <a:latin typeface="Constantia"/>
          <a:ea typeface="Constantia"/>
          <a:cs typeface="Constantia"/>
        </a:defRPr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6977329974811163E-2"/>
          <c:y val="9.4276094276094277E-2"/>
          <c:w val="0.48614609571788447"/>
          <c:h val="0.8114478114478116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9999FF"/>
            </a:solidFill>
          </c:spPr>
          <c:dPt>
            <c:idx val="0"/>
            <c:bubble3D val="0"/>
            <c:spPr>
              <a:gradFill flip="none" rotWithShape="1">
                <a:gsLst>
                  <a:gs pos="0">
                    <a:srgbClr val="00CC00">
                      <a:shade val="30000"/>
                      <a:satMod val="115000"/>
                    </a:srgbClr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CC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25269" cap="flat" cmpd="sng" algn="ctr">
                <a:solidFill>
                  <a:srgbClr val="008000"/>
                </a:solidFill>
                <a:prstDash val="solid"/>
              </a:ln>
              <a:effectLst/>
            </c:spPr>
          </c:dPt>
          <c:dPt>
            <c:idx val="1"/>
            <c:bubble3D val="0"/>
            <c:explosion val="10"/>
            <c:spPr>
              <a:gradFill flip="none" rotWithShape="1">
                <a:gsLst>
                  <a:gs pos="0">
                    <a:srgbClr val="FF9900">
                      <a:shade val="30000"/>
                      <a:satMod val="115000"/>
                    </a:srgbClr>
                  </a:gs>
                  <a:gs pos="50000">
                    <a:srgbClr val="FF9900">
                      <a:shade val="67500"/>
                      <a:satMod val="115000"/>
                    </a:srgbClr>
                  </a:gs>
                  <a:gs pos="100000">
                    <a:srgbClr val="FF990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25269" cap="flat" cmpd="sng" algn="ctr">
                <a:solidFill>
                  <a:srgbClr val="FF6600"/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0.1670992317726028"/>
                  <c:y val="-5.2531953813917433E-2"/>
                </c:manualLayout>
              </c:layout>
              <c:spPr>
                <a:noFill/>
                <a:ln w="25269">
                  <a:noFill/>
                </a:ln>
              </c:spPr>
              <c:txPr>
                <a:bodyPr/>
                <a:lstStyle/>
                <a:p>
                  <a:pPr>
                    <a:defRPr sz="1792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6602386257494023"/>
                  <c:y val="2.5597756405444441E-3"/>
                </c:manualLayout>
              </c:layout>
              <c:spPr>
                <a:noFill/>
                <a:ln w="25269">
                  <a:noFill/>
                </a:ln>
              </c:spPr>
              <c:txPr>
                <a:bodyPr/>
                <a:lstStyle/>
                <a:p>
                  <a:pPr>
                    <a:defRPr sz="1792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Лист1!$A$2:$A$3</c:f>
              <c:strCache>
                <c:ptCount val="2"/>
                <c:pt idx="0">
                  <c:v>Собственные средства</c:v>
                </c:pt>
                <c:pt idx="1">
                  <c:v>Областные средства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4067.6</c:v>
                </c:pt>
                <c:pt idx="1">
                  <c:v>3187.7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58">
          <a:noFill/>
        </a:ln>
      </c:spPr>
    </c:plotArea>
    <c:legend>
      <c:legendPos val="r"/>
      <c:layout>
        <c:manualLayout>
          <c:xMode val="edge"/>
          <c:yMode val="edge"/>
          <c:x val="0.67506301057932738"/>
          <c:y val="0.11784524258115325"/>
          <c:w val="0.30856408574752181"/>
          <c:h val="0.28956224323176211"/>
        </c:manualLayout>
      </c:layout>
      <c:overlay val="0"/>
      <c:txPr>
        <a:bodyPr/>
        <a:lstStyle/>
        <a:p>
          <a:pPr>
            <a:defRPr sz="1278" b="0" i="0" u="none" strike="noStrike" baseline="0">
              <a:solidFill>
                <a:srgbClr val="FF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792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 sz="2400" b="1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defRPr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занятых в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экономике (тыс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человек)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1760529933758281"/>
          <c:y val="1.7273913731827503E-2"/>
        </c:manualLayout>
      </c:layout>
      <c:overlay val="0"/>
      <c:spPr>
        <a:noFill/>
        <a:ln w="27813">
          <a:noFill/>
        </a:ln>
      </c:spPr>
    </c:title>
    <c:autoTitleDeleted val="0"/>
    <c:view3D>
      <c:rotX val="22"/>
      <c:hPercent val="100"/>
      <c:rotY val="29"/>
      <c:depthPercent val="100"/>
      <c:rAngAx val="0"/>
      <c:perspective val="30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5.2226249496590701E-2"/>
          <c:y val="9.0185661712749207E-2"/>
          <c:w val="0.76431023899790307"/>
          <c:h val="0.78249336870026187"/>
        </c:manualLayout>
      </c:layout>
      <c:bar3DChart>
        <c:barDir val="col"/>
        <c:grouping val="standar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2022 г. факт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-2.7674104844359795E-2"/>
                  <c:y val="1.9699555555555557E-2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  <a:r>
                      <a:rPr lang="en-US" sz="1400" b="1" dirty="0" smtClean="0">
                        <a:latin typeface="Times New Roman" pitchFamily="18" charset="0"/>
                        <a:cs typeface="Times New Roman" pitchFamily="18" charset="0"/>
                      </a:rPr>
                      <a:t>,</a:t>
                    </a:r>
                    <a:r>
                      <a:rPr lang="ru-RU" sz="1400" b="1" dirty="0" smtClean="0">
                        <a:latin typeface="Times New Roman" pitchFamily="18" charset="0"/>
                        <a:cs typeface="Times New Roman" pitchFamily="18" charset="0"/>
                      </a:rPr>
                      <a:t>920</a:t>
                    </a:r>
                    <a:endParaRPr 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7813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1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Среднесписочная численность работающих, чел.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2.92</c:v>
                </c:pt>
              </c:numCache>
            </c:numRef>
          </c:val>
        </c:ser>
        <c:ser>
          <c:idx val="2"/>
          <c:order val="1"/>
          <c:tx>
            <c:strRef>
              <c:f>Лист1!$C$1</c:f>
              <c:strCache>
                <c:ptCount val="1"/>
                <c:pt idx="0">
                  <c:v>2023 г. факт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-3.2622033252822445E-2"/>
                  <c:y val="5.9266666666666669E-2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  <a:r>
                      <a:rPr lang="en-US" sz="1400" b="1" dirty="0" smtClean="0">
                        <a:latin typeface="Times New Roman" pitchFamily="18" charset="0"/>
                        <a:cs typeface="Times New Roman" pitchFamily="18" charset="0"/>
                      </a:rPr>
                      <a:t>,</a:t>
                    </a:r>
                    <a:r>
                      <a:rPr lang="ru-RU" sz="1400" b="1" dirty="0" smtClean="0">
                        <a:latin typeface="Times New Roman" pitchFamily="18" charset="0"/>
                        <a:cs typeface="Times New Roman" pitchFamily="18" charset="0"/>
                      </a:rPr>
                      <a:t>938</a:t>
                    </a:r>
                    <a:endParaRPr 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7813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Среднесписочная численность работающих, чел.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2.9369999999999998</c:v>
                </c:pt>
              </c:numCache>
            </c:numRef>
          </c:val>
        </c:ser>
        <c:ser>
          <c:idx val="3"/>
          <c:order val="2"/>
          <c:tx>
            <c:strRef>
              <c:f>Лист1!$D$1</c:f>
              <c:strCache>
                <c:ptCount val="1"/>
                <c:pt idx="0">
                  <c:v>2024 г. факт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-1.1423918334275822E-2"/>
                  <c:y val="2.8222222222222221E-3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  <a:r>
                      <a:rPr lang="en-US" sz="1400" b="1" dirty="0" smtClean="0">
                        <a:latin typeface="Times New Roman" pitchFamily="18" charset="0"/>
                        <a:cs typeface="Times New Roman" pitchFamily="18" charset="0"/>
                      </a:rPr>
                      <a:t>,</a:t>
                    </a:r>
                    <a:r>
                      <a:rPr lang="ru-RU" sz="1400" b="1" dirty="0" smtClean="0">
                        <a:latin typeface="Times New Roman" pitchFamily="18" charset="0"/>
                        <a:cs typeface="Times New Roman" pitchFamily="18" charset="0"/>
                      </a:rPr>
                      <a:t>944</a:t>
                    </a:r>
                    <a:endParaRPr 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7813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Среднесписочная численность работающих, чел.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2.944</c:v>
                </c:pt>
              </c:numCache>
            </c:numRef>
          </c:val>
        </c:ser>
        <c:ser>
          <c:idx val="4"/>
          <c:order val="3"/>
          <c:tx>
            <c:strRef>
              <c:f>Лист1!$E$1</c:f>
              <c:strCache>
                <c:ptCount val="1"/>
                <c:pt idx="0">
                  <c:v>2025 г.  оценка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7.7627549003942862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Times New Roman" pitchFamily="18" charset="0"/>
                        <a:cs typeface="Times New Roman" pitchFamily="18" charset="0"/>
                      </a:rPr>
                      <a:t>2,957</a:t>
                    </a:r>
                    <a:endParaRPr 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spPr>
              <a:noFill/>
              <a:ln w="27813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 baseline="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Среднесписочная численность работающих, чел.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2.9569999999999999</c:v>
                </c:pt>
              </c:numCache>
            </c:numRef>
          </c:val>
        </c:ser>
        <c:ser>
          <c:idx val="0"/>
          <c:order val="4"/>
          <c:tx>
            <c:strRef>
              <c:f>Лист1!$F$1</c:f>
              <c:strCache>
                <c:ptCount val="1"/>
                <c:pt idx="0">
                  <c:v>2026 г. прогноз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Times New Roman" pitchFamily="18" charset="0"/>
                        <a:cs typeface="Times New Roman" pitchFamily="18" charset="0"/>
                      </a:rPr>
                      <a:t>2,964</a:t>
                    </a:r>
                    <a:endParaRPr 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7813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 baseline="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Среднесписочная численность работающих, чел.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2.964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2027 г. прогноз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7.4941354033413385E-3"/>
                  <c:y val="-2.6188888888888889E-3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Times New Roman" pitchFamily="18" charset="0"/>
                        <a:cs typeface="Times New Roman" pitchFamily="18" charset="0"/>
                      </a:rPr>
                      <a:t>2,964</a:t>
                    </a:r>
                    <a:endParaRPr 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7813">
                <a:noFill/>
              </a:ln>
            </c:spPr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Среднесписочная численность работающих, чел.</c:v>
                </c:pt>
              </c:strCache>
            </c:strRef>
          </c:cat>
          <c:val>
            <c:numRef>
              <c:f>Лист1!$G$2</c:f>
              <c:numCache>
                <c:formatCode>General</c:formatCode>
                <c:ptCount val="1"/>
                <c:pt idx="0">
                  <c:v>2.964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312190848"/>
        <c:axId val="312192384"/>
        <c:axId val="311899008"/>
      </c:bar3DChart>
      <c:catAx>
        <c:axId val="312190848"/>
        <c:scaling>
          <c:orientation val="minMax"/>
        </c:scaling>
        <c:delete val="1"/>
        <c:axPos val="b"/>
        <c:majorTickMark val="out"/>
        <c:minorTickMark val="none"/>
        <c:tickLblPos val="nextTo"/>
        <c:crossAx val="312192384"/>
        <c:crosses val="autoZero"/>
        <c:auto val="1"/>
        <c:lblAlgn val="ctr"/>
        <c:lblOffset val="100"/>
        <c:noMultiLvlLbl val="0"/>
      </c:catAx>
      <c:valAx>
        <c:axId val="312192384"/>
        <c:scaling>
          <c:orientation val="minMax"/>
        </c:scaling>
        <c:delete val="1"/>
        <c:axPos val="l"/>
        <c:majorGridlines>
          <c:spPr>
            <a:ln w="3562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312190848"/>
        <c:crosses val="autoZero"/>
        <c:crossBetween val="between"/>
      </c:valAx>
      <c:serAx>
        <c:axId val="3118990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47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1" i="1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312192384"/>
        <c:crosses val="autoZero"/>
        <c:tickLblSkip val="1"/>
        <c:tickMarkSkip val="2"/>
      </c:serAx>
      <c:spPr>
        <a:blipFill>
          <a:blip xmlns:r="http://schemas.openxmlformats.org/officeDocument/2006/relationships" r:embed="rId1"/>
          <a:tile tx="0" ty="0" sx="100000" sy="100000" flip="none" algn="tl"/>
        </a:blipFill>
        <a:ln w="27813">
          <a:noFill/>
        </a:ln>
      </c:spPr>
    </c:plotArea>
    <c:legend>
      <c:legendPos val="b"/>
      <c:layout>
        <c:manualLayout>
          <c:xMode val="edge"/>
          <c:yMode val="edge"/>
          <c:x val="5.2821841714230162E-2"/>
          <c:y val="0.93915064011022731"/>
          <c:w val="0.94717815828576979"/>
          <c:h val="6.0849359889772685E-2"/>
        </c:manualLayout>
      </c:layout>
      <c:overlay val="0"/>
      <c:spPr>
        <a:gradFill rotWithShape="1">
          <a:gsLst>
            <a:gs pos="28000">
              <a:schemeClr val="accent3">
                <a:tint val="18000"/>
                <a:satMod val="120000"/>
                <a:lumMod val="88000"/>
              </a:schemeClr>
            </a:gs>
            <a:gs pos="100000">
              <a:schemeClr val="accent3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3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c:spPr>
      <c:txPr>
        <a:bodyPr rot="0" spcFirstLastPara="1" vertOverflow="ellipsis" vert="horz" wrap="square" anchor="ctr" anchorCtr="1"/>
        <a:lstStyle/>
        <a:p>
          <a:pPr>
            <a:defRPr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2">
    <c:autoUpdate val="0"/>
  </c:externalData>
  <c:userShapes r:id="rId3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129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6.6176470588235309E-2"/>
          <c:y val="3.2934131736526956E-2"/>
          <c:w val="0.55637254901960775"/>
          <c:h val="0.865269461077844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Объем доходов на 1 жителя</c:v>
                </c:pt>
              </c:strCache>
            </c:strRef>
          </c:tx>
          <c:spPr>
            <a:solidFill>
              <a:schemeClr val="accent1"/>
            </a:solidFill>
            <a:ln w="12700">
              <a:solidFill>
                <a:schemeClr val="tx1"/>
              </a:solidFill>
              <a:prstDash val="solid"/>
            </a:ln>
          </c:spPr>
          <c:invertIfNegative val="0"/>
          <c:cat>
            <c:numRef>
              <c:f>Sheet1!$A$2:$A$2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Sheet1!$B$2:$B$2</c:f>
              <c:numCache>
                <c:formatCode>General</c:formatCode>
                <c:ptCount val="1"/>
                <c:pt idx="0">
                  <c:v>52.3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Объем расходов на 1 жителя</c:v>
                </c:pt>
              </c:strCache>
            </c:strRef>
          </c:tx>
          <c:spPr>
            <a:solidFill>
              <a:schemeClr val="accent2"/>
            </a:solidFill>
            <a:ln w="12700">
              <a:solidFill>
                <a:schemeClr val="tx1"/>
              </a:solidFill>
              <a:prstDash val="solid"/>
            </a:ln>
          </c:spPr>
          <c:invertIfNegative val="0"/>
          <c:cat>
            <c:numRef>
              <c:f>Sheet1!$A$2:$A$2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Sheet1!$C$2:$C$2</c:f>
              <c:numCache>
                <c:formatCode>General</c:formatCode>
                <c:ptCount val="1"/>
                <c:pt idx="0">
                  <c:v>52.4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Объем расходов на образование на 1 жителя</c:v>
                </c:pt>
              </c:strCache>
            </c:strRef>
          </c:tx>
          <c:spPr>
            <a:solidFill>
              <a:schemeClr val="hlink"/>
            </a:solidFill>
            <a:ln w="12700">
              <a:solidFill>
                <a:schemeClr val="tx1"/>
              </a:solidFill>
              <a:prstDash val="solid"/>
            </a:ln>
          </c:spPr>
          <c:invertIfNegative val="0"/>
          <c:cat>
            <c:numRef>
              <c:f>Sheet1!$A$2:$A$2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Sheet1!$D$2:$D$2</c:f>
              <c:numCache>
                <c:formatCode>General</c:formatCode>
                <c:ptCount val="1"/>
                <c:pt idx="0">
                  <c:v>26.4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Объем расходов на культуру и кинематографию на 1 жителя</c:v>
                </c:pt>
              </c:strCache>
            </c:strRef>
          </c:tx>
          <c:spPr>
            <a:solidFill>
              <a:schemeClr val="folHlink"/>
            </a:solidFill>
            <a:ln w="12700">
              <a:solidFill>
                <a:schemeClr val="tx1"/>
              </a:solidFill>
              <a:prstDash val="solid"/>
            </a:ln>
          </c:spPr>
          <c:invertIfNegative val="0"/>
          <c:cat>
            <c:numRef>
              <c:f>Sheet1!$A$2:$A$2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Sheet1!$E$2:$E$2</c:f>
              <c:numCache>
                <c:formatCode>General</c:formatCode>
                <c:ptCount val="1"/>
                <c:pt idx="0">
                  <c:v>8.6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Объем расходов на социальную политику на 1 жителя</c:v>
                </c:pt>
              </c:strCache>
            </c:strRef>
          </c:tx>
          <c:spPr>
            <a:solidFill>
              <a:schemeClr val="bg2"/>
            </a:solidFill>
            <a:ln w="12700">
              <a:solidFill>
                <a:schemeClr val="tx1"/>
              </a:solidFill>
              <a:prstDash val="solid"/>
            </a:ln>
          </c:spPr>
          <c:invertIfNegative val="0"/>
          <c:cat>
            <c:numRef>
              <c:f>Sheet1!$A$2:$A$2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Sheet1!$F$2:$F$2</c:f>
              <c:numCache>
                <c:formatCode>General</c:formatCode>
                <c:ptCount val="1"/>
                <c:pt idx="0">
                  <c:v>2.7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cylinder"/>
        <c:axId val="390627712"/>
        <c:axId val="390629248"/>
        <c:axId val="0"/>
      </c:bar3DChart>
      <c:catAx>
        <c:axId val="3906277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850" b="1" i="0" u="none" strike="noStrike" baseline="0">
                <a:solidFill>
                  <a:schemeClr val="tx1"/>
                </a:solidFill>
                <a:latin typeface="Constantia"/>
                <a:ea typeface="Constantia"/>
                <a:cs typeface="Constantia"/>
              </a:defRPr>
            </a:pPr>
            <a:endParaRPr lang="ru-RU"/>
          </a:p>
        </c:txPr>
        <c:crossAx val="39062924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90629248"/>
        <c:scaling>
          <c:orientation val="minMax"/>
        </c:scaling>
        <c:delete val="0"/>
        <c:axPos val="l"/>
        <c:majorGridlines>
          <c:spPr>
            <a:ln w="3175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850" b="1" i="0" u="none" strike="noStrike" baseline="0">
                <a:solidFill>
                  <a:schemeClr val="tx1"/>
                </a:solidFill>
                <a:latin typeface="Constantia"/>
                <a:ea typeface="Constantia"/>
                <a:cs typeface="Constantia"/>
              </a:defRPr>
            </a:pPr>
            <a:endParaRPr lang="ru-RU"/>
          </a:p>
        </c:txPr>
        <c:crossAx val="390627712"/>
        <c:crosses val="autoZero"/>
        <c:crossBetween val="between"/>
      </c:valAx>
      <c:spPr>
        <a:noFill/>
        <a:ln w="25399">
          <a:noFill/>
        </a:ln>
      </c:spPr>
    </c:plotArea>
    <c:legend>
      <c:legendPos val="r"/>
      <c:layout>
        <c:manualLayout>
          <c:xMode val="edge"/>
          <c:yMode val="edge"/>
          <c:x val="0.64950980392156865"/>
          <c:y val="4.1916167664670663E-2"/>
          <c:w val="0.34068627450980404"/>
          <c:h val="0.91616766467065858"/>
        </c:manualLayout>
      </c:layout>
      <c:overlay val="0"/>
      <c:spPr>
        <a:noFill/>
        <a:ln w="3175">
          <a:solidFill>
            <a:schemeClr val="tx1"/>
          </a:solidFill>
          <a:prstDash val="solid"/>
        </a:ln>
      </c:spPr>
      <c:txPr>
        <a:bodyPr/>
        <a:lstStyle/>
        <a:p>
          <a:pPr>
            <a:defRPr sz="755" b="1" i="0" u="none" strike="noStrike" baseline="0">
              <a:solidFill>
                <a:schemeClr val="tx1"/>
              </a:solidFill>
              <a:latin typeface="Constantia"/>
              <a:ea typeface="Constantia"/>
              <a:cs typeface="Constantia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50" b="1" i="0" u="none" strike="noStrike" baseline="0">
          <a:solidFill>
            <a:schemeClr val="tx1"/>
          </a:solidFill>
          <a:latin typeface="Constantia"/>
          <a:ea typeface="Constantia"/>
          <a:cs typeface="Constantia"/>
        </a:defRPr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56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9.1334894613583212E-2"/>
          <c:y val="2.4793388429752088E-2"/>
          <c:w val="0.89695550351288111"/>
          <c:h val="0.85330578512396649"/>
        </c:manualLayout>
      </c:layout>
      <c:bar3DChart>
        <c:barDir val="col"/>
        <c:grouping val="clustered"/>
        <c:varyColors val="0"/>
        <c:ser>
          <c:idx val="2"/>
          <c:order val="0"/>
          <c:tx>
            <c:strRef>
              <c:f>Sheet1!$A$2</c:f>
              <c:strCache>
                <c:ptCount val="1"/>
                <c:pt idx="0">
                  <c:v>Объем муниципального долга, тыс.рублей</c:v>
                </c:pt>
              </c:strCache>
            </c:strRef>
          </c:tx>
          <c:spPr>
            <a:solidFill>
              <a:schemeClr val="hlink"/>
            </a:solidFill>
            <a:ln w="9484">
              <a:solidFill>
                <a:schemeClr val="tx1"/>
              </a:solidFill>
              <a:prstDash val="solid"/>
            </a:ln>
          </c:spPr>
          <c:invertIfNegative val="0"/>
          <c:cat>
            <c:numRef>
              <c:f>Sheet1!$B$1:$E$1</c:f>
              <c:numCache>
                <c:formatCode>General</c:formatCode>
                <c:ptCount val="4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Sheet1!$B$2:$E$2</c:f>
              <c:numCache>
                <c:formatCode>General</c:formatCode>
                <c:ptCount val="4"/>
                <c:pt idx="0">
                  <c:v>3638.6</c:v>
                </c:pt>
                <c:pt idx="1">
                  <c:v>3638.6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391036928"/>
        <c:axId val="391038464"/>
        <c:axId val="0"/>
      </c:bar3DChart>
      <c:catAx>
        <c:axId val="391036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237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344" b="1" i="0" u="none" strike="noStrike" baseline="0">
                <a:solidFill>
                  <a:schemeClr val="tx1"/>
                </a:solidFill>
                <a:latin typeface="Constantia"/>
                <a:ea typeface="Constantia"/>
                <a:cs typeface="Constantia"/>
              </a:defRPr>
            </a:pPr>
            <a:endParaRPr lang="ru-RU"/>
          </a:p>
        </c:txPr>
        <c:crossAx val="39103846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91038464"/>
        <c:scaling>
          <c:orientation val="minMax"/>
        </c:scaling>
        <c:delete val="0"/>
        <c:axPos val="l"/>
        <c:majorGridlines>
          <c:spPr>
            <a:ln w="2371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237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344" b="1" i="0" u="none" strike="noStrike" baseline="0">
                <a:solidFill>
                  <a:schemeClr val="tx1"/>
                </a:solidFill>
                <a:latin typeface="Constantia"/>
                <a:ea typeface="Constantia"/>
                <a:cs typeface="Constantia"/>
              </a:defRPr>
            </a:pPr>
            <a:endParaRPr lang="ru-RU"/>
          </a:p>
        </c:txPr>
        <c:crossAx val="391036928"/>
        <c:crosses val="autoZero"/>
        <c:crossBetween val="between"/>
      </c:valAx>
      <c:spPr>
        <a:noFill/>
        <a:ln w="18968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344" b="1" i="0" u="none" strike="noStrike" baseline="0">
          <a:solidFill>
            <a:schemeClr val="tx1"/>
          </a:solidFill>
          <a:latin typeface="Constantia"/>
          <a:ea typeface="Constantia"/>
          <a:cs typeface="Constantia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 b="1" i="0" u="none" strike="noStrike" baseline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defRPr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Номинальная начисленная среднемесячная заработная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плата работников организаций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(рублей)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0208501715063394"/>
          <c:y val="2.2131244585533788E-3"/>
        </c:manualLayout>
      </c:layout>
      <c:overlay val="0"/>
      <c:spPr>
        <a:noFill/>
        <a:ln w="27246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4.7486033519553134E-2"/>
          <c:y val="0.15038889283097498"/>
          <c:w val="0.9008522823535946"/>
          <c:h val="0.67442857924999644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2022 г. факт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-1.9703092668971935E-3"/>
                  <c:y val="-6.3385449907429059E-3"/>
                </c:manualLayout>
              </c:layout>
              <c:tx>
                <c:rich>
                  <a:bodyPr/>
                  <a:lstStyle/>
                  <a:p>
                    <a:r>
                      <a:rPr lang="ru-RU" sz="1400" b="0" i="1" dirty="0" smtClean="0"/>
                      <a:t>29, 636</a:t>
                    </a:r>
                    <a:endParaRPr lang="en-US" sz="1400" b="1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7246">
                <a:noFill/>
              </a:ln>
            </c:spPr>
            <c:txPr>
              <a:bodyPr/>
              <a:lstStyle/>
              <a:p>
                <a:pPr>
                  <a:defRPr sz="1400" b="0" i="1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Среднесписочная численность работающих, чел.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26234.6</c:v>
                </c:pt>
              </c:numCache>
            </c:numRef>
          </c:val>
        </c:ser>
        <c:ser>
          <c:idx val="2"/>
          <c:order val="1"/>
          <c:tx>
            <c:strRef>
              <c:f>Лист1!$C$1</c:f>
              <c:strCache>
                <c:ptCount val="1"/>
                <c:pt idx="0">
                  <c:v>2023 г. факт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400" b="0" i="1" dirty="0" smtClean="0">
                        <a:latin typeface="Calibri" panose="020F0502020204030204" pitchFamily="34" charset="0"/>
                        <a:cs typeface="Times New Roman" pitchFamily="18" charset="0"/>
                      </a:rPr>
                      <a:t>33, 428</a:t>
                    </a:r>
                    <a:endParaRPr 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7246">
                <a:noFill/>
              </a:ln>
            </c:spPr>
            <c:txPr>
              <a:bodyPr/>
              <a:lstStyle/>
              <a:p>
                <a:pPr>
                  <a:defRPr sz="1400" b="0" i="1" u="none" strike="noStrike" baseline="0">
                    <a:solidFill>
                      <a:srgbClr val="333333"/>
                    </a:solidFill>
                    <a:latin typeface="Calibri" panose="020F0502020204030204" pitchFamily="34" charset="0"/>
                    <a:ea typeface="Calibri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Среднесписочная численность работающих, чел.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26917.4</c:v>
                </c:pt>
              </c:numCache>
            </c:numRef>
          </c:val>
        </c:ser>
        <c:ser>
          <c:idx val="3"/>
          <c:order val="2"/>
          <c:tx>
            <c:strRef>
              <c:f>Лист1!$D$1</c:f>
              <c:strCache>
                <c:ptCount val="1"/>
                <c:pt idx="0">
                  <c:v>2024 г. факт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-4.2328042328042843E-3"/>
                  <c:y val="-5.0203948599853382E-3"/>
                </c:manualLayout>
              </c:layout>
              <c:tx>
                <c:rich>
                  <a:bodyPr/>
                  <a:lstStyle/>
                  <a:p>
                    <a:r>
                      <a:rPr lang="ru-RU" sz="1400" b="0" i="1" dirty="0" smtClean="0">
                        <a:latin typeface="Calibri" panose="020F0502020204030204" pitchFamily="34" charset="0"/>
                        <a:cs typeface="Times New Roman" pitchFamily="18" charset="0"/>
                      </a:rPr>
                      <a:t>40, 016</a:t>
                    </a:r>
                    <a:endParaRPr 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7246">
                <a:noFill/>
              </a:ln>
            </c:spPr>
            <c:txPr>
              <a:bodyPr/>
              <a:lstStyle/>
              <a:p>
                <a:pPr>
                  <a:defRPr sz="1400" b="0" i="1" u="none" strike="noStrike" baseline="0">
                    <a:solidFill>
                      <a:srgbClr val="333333"/>
                    </a:solidFill>
                    <a:latin typeface="Calibri" panose="020F0502020204030204" pitchFamily="34" charset="0"/>
                    <a:ea typeface="Calibri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Среднесписочная численность работающих, чел.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27520.1</c:v>
                </c:pt>
              </c:numCache>
            </c:numRef>
          </c:val>
        </c:ser>
        <c:ser>
          <c:idx val="4"/>
          <c:order val="3"/>
          <c:tx>
            <c:strRef>
              <c:f>Лист1!$E$1</c:f>
              <c:strCache>
                <c:ptCount val="1"/>
                <c:pt idx="0">
                  <c:v>2025 г. оценка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400" b="0" i="1" dirty="0" smtClean="0"/>
                      <a:t>42, 224</a:t>
                    </a:r>
                    <a:endParaRPr lang="en-US" sz="1400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7246">
                <a:noFill/>
              </a:ln>
            </c:spPr>
            <c:txPr>
              <a:bodyPr/>
              <a:lstStyle/>
              <a:p>
                <a:pPr>
                  <a:defRPr sz="1400" b="0" i="1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Среднесписочная численность работающих, чел.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33161.699999999997</c:v>
                </c:pt>
              </c:numCache>
            </c:numRef>
          </c:val>
        </c:ser>
        <c:ser>
          <c:idx val="0"/>
          <c:order val="4"/>
          <c:tx>
            <c:strRef>
              <c:f>Лист1!$F$1</c:f>
              <c:strCache>
                <c:ptCount val="1"/>
                <c:pt idx="0">
                  <c:v>2026 г. прогноз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400" b="0" i="1" dirty="0" smtClean="0">
                        <a:latin typeface="Times New Roman" pitchFamily="18" charset="0"/>
                        <a:cs typeface="Times New Roman" pitchFamily="18" charset="0"/>
                      </a:rPr>
                      <a:t>44,</a:t>
                    </a:r>
                    <a:r>
                      <a:rPr lang="ru-RU" sz="1400" b="0" i="1" baseline="0" dirty="0" smtClean="0">
                        <a:latin typeface="Times New Roman" pitchFamily="18" charset="0"/>
                        <a:cs typeface="Times New Roman" pitchFamily="18" charset="0"/>
                      </a:rPr>
                      <a:t> 251</a:t>
                    </a:r>
                    <a:endParaRPr 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7246">
                <a:noFill/>
              </a:ln>
            </c:spPr>
            <c:txPr>
              <a:bodyPr/>
              <a:lstStyle/>
              <a:p>
                <a:pPr>
                  <a:defRPr sz="1400" b="0" i="1" u="none" strike="noStrike" baseline="0">
                    <a:solidFill>
                      <a:srgbClr val="000000"/>
                    </a:solidFill>
                    <a:latin typeface="Times New Roman" pitchFamily="18" charset="0"/>
                    <a:ea typeface="Calibri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Среднесписочная численность работающих, чел.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35715.199999999997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2027 г. прогноз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400" b="0" i="1" dirty="0" smtClean="0">
                        <a:latin typeface="Times New Roman" pitchFamily="18" charset="0"/>
                        <a:cs typeface="Times New Roman" pitchFamily="18" charset="0"/>
                      </a:rPr>
                      <a:t>46, 552</a:t>
                    </a:r>
                    <a:endParaRPr 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7246">
                <a:noFill/>
              </a:ln>
            </c:spPr>
            <c:txPr>
              <a:bodyPr/>
              <a:lstStyle/>
              <a:p>
                <a:pPr>
                  <a:defRPr sz="1400" b="0" i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Среднесписочная численность работающих, чел.</c:v>
                </c:pt>
              </c:strCache>
            </c:strRef>
          </c:cat>
          <c:val>
            <c:numRef>
              <c:f>Лист1!$G$2</c:f>
              <c:numCache>
                <c:formatCode>General</c:formatCode>
                <c:ptCount val="1"/>
                <c:pt idx="0">
                  <c:v>38036.699999999997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317943168"/>
        <c:axId val="317961344"/>
      </c:barChart>
      <c:catAx>
        <c:axId val="317943168"/>
        <c:scaling>
          <c:orientation val="minMax"/>
        </c:scaling>
        <c:delete val="1"/>
        <c:axPos val="b"/>
        <c:majorTickMark val="out"/>
        <c:minorTickMark val="none"/>
        <c:tickLblPos val="nextTo"/>
        <c:crossAx val="317961344"/>
        <c:crosses val="autoZero"/>
        <c:auto val="1"/>
        <c:lblAlgn val="ctr"/>
        <c:lblOffset val="100"/>
        <c:noMultiLvlLbl val="0"/>
      </c:catAx>
      <c:valAx>
        <c:axId val="317961344"/>
        <c:scaling>
          <c:orientation val="minMax"/>
        </c:scaling>
        <c:delete val="1"/>
        <c:axPos val="l"/>
        <c:majorGridlines>
          <c:spPr>
            <a:ln w="3489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17943168"/>
        <c:crosses val="autoZero"/>
        <c:crossBetween val="between"/>
      </c:valAx>
      <c:spPr>
        <a:noFill/>
        <a:ln w="27246">
          <a:noFill/>
        </a:ln>
      </c:spPr>
    </c:plotArea>
    <c:legend>
      <c:legendPos val="r"/>
      <c:layout>
        <c:manualLayout>
          <c:xMode val="edge"/>
          <c:yMode val="edge"/>
          <c:x val="0.12180444111152773"/>
          <c:y val="0.83991047884881953"/>
          <c:w val="0.80710111236095483"/>
          <c:h val="7.6597587482851101E-2"/>
        </c:manualLayout>
      </c:layout>
      <c:overlay val="0"/>
      <c:spPr>
        <a:gradFill rotWithShape="1">
          <a:gsLst>
            <a:gs pos="28000">
              <a:schemeClr val="accent3">
                <a:tint val="18000"/>
                <a:satMod val="120000"/>
                <a:lumMod val="88000"/>
              </a:schemeClr>
            </a:gs>
            <a:gs pos="100000">
              <a:schemeClr val="accent3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3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c:spPr>
      <c:txPr>
        <a:bodyPr/>
        <a:lstStyle/>
        <a:p>
          <a:pPr>
            <a:defRPr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73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0.20936165822845082"/>
                  <c:y val="-0.1434485756418747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2687980366425444"/>
                  <c:y val="8.321253398628536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8545186708577848E-2"/>
                  <c:y val="-1.057806627591949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6.1463513243724822E-2"/>
                  <c:y val="-5.381644478794010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3.315212261294271E-2"/>
                  <c:y val="0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.12796667120528787"/>
                  <c:y val="-0.1376704371817437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5.4715098489474527E-2"/>
                  <c:y val="8.406256036610573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Лист1!$A$2:$A$9</c:f>
              <c:strCache>
                <c:ptCount val="8"/>
                <c:pt idx="0">
                  <c:v>Налог на доходы физических лиц</c:v>
                </c:pt>
                <c:pt idx="1">
                  <c:v>Акцизы по подакцизным товарам (продукции), производимым на территории Российской Фыедерации</c:v>
                </c:pt>
                <c:pt idx="2">
                  <c:v>Налоги на совокупный доход</c:v>
                </c:pt>
                <c:pt idx="3">
                  <c:v>Государственная пошлина</c:v>
                </c:pt>
                <c:pt idx="4">
                  <c:v>Доходы от использования имущества, находящегося в государственной и муниципальной собственности</c:v>
                </c:pt>
                <c:pt idx="5">
                  <c:v>Платежи при пользовании природными ресурсами</c:v>
                </c:pt>
                <c:pt idx="6">
                  <c:v>Доходы от продажи материальных и нематериальных активов</c:v>
                </c:pt>
                <c:pt idx="7">
                  <c:v>Штрафы, санкции, возмещение ущерба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65.3</c:v>
                </c:pt>
                <c:pt idx="1">
                  <c:v>10.8</c:v>
                </c:pt>
                <c:pt idx="2">
                  <c:v>7</c:v>
                </c:pt>
                <c:pt idx="3">
                  <c:v>1.8</c:v>
                </c:pt>
                <c:pt idx="4">
                  <c:v>4.9000000000000004</c:v>
                </c:pt>
                <c:pt idx="5">
                  <c:v>0.1</c:v>
                </c:pt>
                <c:pt idx="6">
                  <c:v>9.2000000000000011</c:v>
                </c:pt>
                <c:pt idx="7">
                  <c:v>0.9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noFill/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9430515253484083E-2"/>
                  <c:y val="1.63526928185282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1957240155990196E-2"/>
                  <c:y val="3.27053856370565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Налог на доходы физических лиц</c:v>
                </c:pt>
                <c:pt idx="1">
                  <c:v>Акцизы по подакцизным товарам</c:v>
                </c:pt>
                <c:pt idx="2">
                  <c:v>Налоги на совокупный доход</c:v>
                </c:pt>
                <c:pt idx="3">
                  <c:v>Государственная пошлина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13718.2</c:v>
                </c:pt>
                <c:pt idx="1">
                  <c:v>2680.4</c:v>
                </c:pt>
                <c:pt idx="2">
                  <c:v>1311.3</c:v>
                </c:pt>
                <c:pt idx="3">
                  <c:v>316.39999999999981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1957240155990196E-2"/>
                  <c:y val="3.27053856370565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462585136491427E-2"/>
                  <c:y val="3.27053856370565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241982529248163E-2"/>
                  <c:y val="-2.45290392277923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092517027298284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Налог на доходы физических лиц</c:v>
                </c:pt>
                <c:pt idx="1">
                  <c:v>Акцизы по подакцизным товарам</c:v>
                </c:pt>
                <c:pt idx="2">
                  <c:v>Налоги на совокупный доход</c:v>
                </c:pt>
                <c:pt idx="3">
                  <c:v>Государственная пошлина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17497</c:v>
                </c:pt>
                <c:pt idx="1">
                  <c:v>2888.5</c:v>
                </c:pt>
                <c:pt idx="2">
                  <c:v>1870.3</c:v>
                </c:pt>
                <c:pt idx="3">
                  <c:v>472.6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44425984"/>
        <c:axId val="344512768"/>
        <c:axId val="0"/>
      </c:bar3DChart>
      <c:catAx>
        <c:axId val="34442598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44512768"/>
        <c:crosses val="autoZero"/>
        <c:auto val="1"/>
        <c:lblAlgn val="ctr"/>
        <c:lblOffset val="100"/>
        <c:noMultiLvlLbl val="0"/>
      </c:catAx>
      <c:valAx>
        <c:axId val="3445127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4442598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noFill/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0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Доходы от использования имущества</c:v>
                </c:pt>
                <c:pt idx="1">
                  <c:v>Платежи при пользовании природными ресурсами</c:v>
                </c:pt>
                <c:pt idx="2">
                  <c:v>Доходы от компенсации затрат государства</c:v>
                </c:pt>
                <c:pt idx="3">
                  <c:v>Доходы от продажи материальных и нематериальных активов</c:v>
                </c:pt>
                <c:pt idx="4">
                  <c:v>Штрафы, санкции, возмещение ущерба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874.1</c:v>
                </c:pt>
                <c:pt idx="1">
                  <c:v>12.1</c:v>
                </c:pt>
                <c:pt idx="2">
                  <c:v>0</c:v>
                </c:pt>
                <c:pt idx="3">
                  <c:v>2558.1999999999998</c:v>
                </c:pt>
                <c:pt idx="4">
                  <c:v>728.4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9.686328569853353E-3"/>
                  <c:y val="5.1873321264957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1070089794118146E-2"/>
                  <c:y val="-2.07493285059829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214017958823637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Доходы от использования имущества</c:v>
                </c:pt>
                <c:pt idx="1">
                  <c:v>Платежи при пользовании природными ресурсами</c:v>
                </c:pt>
                <c:pt idx="2">
                  <c:v>Доходы от компенсации затрат государства</c:v>
                </c:pt>
                <c:pt idx="3">
                  <c:v>Доходы от продажи материальных и нематериальных активов</c:v>
                </c:pt>
                <c:pt idx="4">
                  <c:v>Штрафы, санкции, возмещение ущерба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1299.7</c:v>
                </c:pt>
                <c:pt idx="1">
                  <c:v>10.4</c:v>
                </c:pt>
                <c:pt idx="2">
                  <c:v>36.1</c:v>
                </c:pt>
                <c:pt idx="3">
                  <c:v>2475.8000000000002</c:v>
                </c:pt>
                <c:pt idx="4">
                  <c:v>247.3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70410240"/>
        <c:axId val="370411776"/>
        <c:axId val="0"/>
      </c:bar3DChart>
      <c:catAx>
        <c:axId val="37041024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70411776"/>
        <c:crosses val="autoZero"/>
        <c:auto val="1"/>
        <c:lblAlgn val="ctr"/>
        <c:lblOffset val="100"/>
        <c:noMultiLvlLbl val="0"/>
      </c:catAx>
      <c:valAx>
        <c:axId val="3704117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70410240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2024 </a:t>
            </a:r>
            <a:r>
              <a:rPr lang="ru-RU" dirty="0"/>
              <a:t>год </a:t>
            </a:r>
            <a:r>
              <a:rPr lang="ru-RU" dirty="0" smtClean="0"/>
              <a:t>– 237 557,6 </a:t>
            </a:r>
            <a:r>
              <a:rPr lang="ru-RU" dirty="0" err="1" smtClean="0"/>
              <a:t>тыс.рублей</a:t>
            </a:r>
            <a:endParaRPr lang="ru-RU" dirty="0"/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 - 205 032,5 тыс.рублей</c:v>
                </c:pt>
              </c:strCache>
            </c:strRef>
          </c:tx>
          <c:explosion val="25"/>
          <c:dPt>
            <c:idx val="1"/>
            <c:bubble3D val="0"/>
            <c:explosion val="27"/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44,3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8,5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3,2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43,0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3881934629966177E-2"/>
                  <c:y val="7.5955846045205236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0,2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7066087892859556E-2"/>
                  <c:y val="0.1083228824313347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1,2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Лист1!$A$2:$A$7</c:f>
              <c:strCache>
                <c:ptCount val="6"/>
                <c:pt idx="0">
                  <c:v>Дотации на выравнивание бюджетной обеспеченности</c:v>
                </c:pt>
                <c:pt idx="1">
                  <c:v>Дотации бюджетам на поддержку мер по обеспечению сбалансированности бюджетов</c:v>
                </c:pt>
                <c:pt idx="2">
                  <c:v>Субсидии бюджетам бюджетной системы Российской Федерации (межбюджетные субсидии)</c:v>
                </c:pt>
                <c:pt idx="3">
                  <c:v>Субвенции бюджетам бюджетной системы Российской Федерации</c:v>
                </c:pt>
                <c:pt idx="4">
                  <c:v>Иные межбюджетные трансферты</c:v>
                </c:pt>
                <c:pt idx="5">
                  <c:v>ВОЗВРАТ ОСТАТКОВ СУБСИДИЙ, СУБВЕНЦИЙ И ИНЫХ МЕЖБЮДЖЕТНЫХ ТРАНСФЕРТОВ, ИМЕЮЩИХ ЦЕЛЕВОЕ НАЗНАЧЕНИЕ, ПРОШЛЫХ ЛЕТ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46.9</c:v>
                </c:pt>
                <c:pt idx="1">
                  <c:v>5.0999999999999996</c:v>
                </c:pt>
                <c:pt idx="2">
                  <c:v>1.4</c:v>
                </c:pt>
                <c:pt idx="3">
                  <c:v>46.3</c:v>
                </c:pt>
                <c:pt idx="4">
                  <c:v>0.4</c:v>
                </c:pt>
                <c:pt idx="5">
                  <c:v>-0.1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90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15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r>
              <a:rPr lang="ru-RU"/>
              <a:t>Доля расходов на реализацию программы в расходах бюджета, %</a:t>
            </a:r>
          </a:p>
        </c:rich>
      </c:tx>
      <c:layout>
        <c:manualLayout>
          <c:xMode val="edge"/>
          <c:yMode val="edge"/>
          <c:x val="0.15874730021598274"/>
          <c:y val="2.0661157024793396E-2"/>
        </c:manualLayout>
      </c:layout>
      <c:overlay val="0"/>
      <c:spPr>
        <a:noFill/>
        <a:ln w="19290">
          <a:noFill/>
        </a:ln>
      </c:spPr>
    </c:title>
    <c:autoTitleDeleted val="0"/>
    <c:view3D>
      <c:rotX val="15"/>
      <c:hPercent val="45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5.075593952483802E-2"/>
          <c:y val="0.13429752066115702"/>
          <c:w val="0.93844492440604754"/>
          <c:h val="0.7458677685950413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Доля расходов на реализацию программы в расходах бюджета, %</c:v>
                </c:pt>
              </c:strCache>
            </c:strRef>
          </c:tx>
          <c:spPr>
            <a:solidFill>
              <a:schemeClr val="accent1"/>
            </a:solidFill>
            <a:ln w="9645">
              <a:solidFill>
                <a:schemeClr val="tx1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FFFF"/>
              </a:solidFill>
              <a:ln w="9645">
                <a:solidFill>
                  <a:schemeClr val="tx1"/>
                </a:solidFill>
                <a:prstDash val="solid"/>
              </a:ln>
            </c:spPr>
          </c:dPt>
          <c:dPt>
            <c:idx val="1"/>
            <c:invertIfNegative val="0"/>
            <c:bubble3D val="0"/>
            <c:spPr>
              <a:solidFill>
                <a:srgbClr val="00FFFF"/>
              </a:solidFill>
              <a:ln w="9645">
                <a:solidFill>
                  <a:schemeClr val="tx1"/>
                </a:solidFill>
                <a:prstDash val="solid"/>
              </a:ln>
            </c:spPr>
          </c:dPt>
          <c:dPt>
            <c:idx val="2"/>
            <c:invertIfNegative val="0"/>
            <c:bubble3D val="0"/>
            <c:spPr>
              <a:solidFill>
                <a:srgbClr val="00FFFF"/>
              </a:solidFill>
              <a:ln w="9645">
                <a:solidFill>
                  <a:schemeClr val="tx1"/>
                </a:solidFill>
                <a:prstDash val="solid"/>
              </a:ln>
            </c:spPr>
          </c:dPt>
          <c:dPt>
            <c:idx val="3"/>
            <c:invertIfNegative val="0"/>
            <c:bubble3D val="0"/>
            <c:spPr>
              <a:solidFill>
                <a:srgbClr val="00FFFF"/>
              </a:solidFill>
              <a:ln w="9645">
                <a:solidFill>
                  <a:schemeClr val="tx1"/>
                </a:solidFill>
                <a:prstDash val="solid"/>
              </a:ln>
            </c:spPr>
          </c:dPt>
          <c:dPt>
            <c:idx val="4"/>
            <c:invertIfNegative val="0"/>
            <c:bubble3D val="0"/>
            <c:spPr>
              <a:solidFill>
                <a:srgbClr val="00FFFF"/>
              </a:solidFill>
              <a:ln w="9645">
                <a:solidFill>
                  <a:schemeClr val="tx1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1.3220451437015945E-2"/>
                  <c:y val="0.137038280899413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1852273992657151E-2"/>
                  <c:y val="0.120761424273199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Mode val="edge"/>
                  <c:yMode val="edge"/>
                  <c:x val="0.8045356371490282"/>
                  <c:y val="0.789256198347107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Mode val="edge"/>
                  <c:yMode val="edge"/>
                  <c:x val="0.6954643628509718"/>
                  <c:y val="0.40702479338842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Mode val="edge"/>
                  <c:yMode val="edge"/>
                  <c:x val="0.86393088552915764"/>
                  <c:y val="0.380165289256198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19290">
                <a:noFill/>
              </a:ln>
            </c:spPr>
            <c:txPr>
              <a:bodyPr/>
              <a:lstStyle/>
              <a:p>
                <a:pPr>
                  <a:defRPr sz="1215" b="1" i="0" u="none" strike="noStrike" baseline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Sheet1!$B$1:$C$1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Sheet1!$B$2:$C$2</c:f>
              <c:numCache>
                <c:formatCode>General</c:formatCode>
                <c:ptCount val="2"/>
                <c:pt idx="0">
                  <c:v>55.7</c:v>
                </c:pt>
                <c:pt idx="1">
                  <c:v>52.5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cylinder"/>
        <c:axId val="385511424"/>
        <c:axId val="385512960"/>
        <c:axId val="0"/>
      </c:bar3DChart>
      <c:catAx>
        <c:axId val="3855114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241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367" b="1" i="0" u="none" strike="noStrike" baseline="0">
                <a:solidFill>
                  <a:schemeClr val="tx1"/>
                </a:solidFill>
                <a:latin typeface="Constantia"/>
                <a:ea typeface="Constantia"/>
                <a:cs typeface="Constantia"/>
              </a:defRPr>
            </a:pPr>
            <a:endParaRPr lang="ru-RU"/>
          </a:p>
        </c:txPr>
        <c:crossAx val="38551296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85512960"/>
        <c:scaling>
          <c:orientation val="minMax"/>
        </c:scaling>
        <c:delete val="0"/>
        <c:axPos val="l"/>
        <c:majorGridlines>
          <c:spPr>
            <a:ln w="2411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241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367" b="1" i="0" u="none" strike="noStrike" baseline="0">
                <a:solidFill>
                  <a:schemeClr val="tx1"/>
                </a:solidFill>
                <a:latin typeface="Constantia"/>
                <a:ea typeface="Constantia"/>
                <a:cs typeface="Constantia"/>
              </a:defRPr>
            </a:pPr>
            <a:endParaRPr lang="ru-RU"/>
          </a:p>
        </c:txPr>
        <c:crossAx val="385511424"/>
        <c:crosses val="autoZero"/>
        <c:crossBetween val="between"/>
      </c:valAx>
      <c:spPr>
        <a:noFill/>
        <a:ln w="1929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367" b="1" i="0" u="none" strike="noStrike" baseline="0">
          <a:solidFill>
            <a:schemeClr val="tx1"/>
          </a:solidFill>
          <a:latin typeface="Constantia"/>
          <a:ea typeface="Constantia"/>
          <a:cs typeface="Constantia"/>
        </a:defRPr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16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r>
              <a:rPr lang="ru-RU"/>
              <a:t>Доля расходов на реализацию программы в расходах бюджета, %</a:t>
            </a:r>
          </a:p>
        </c:rich>
      </c:tx>
      <c:layout>
        <c:manualLayout>
          <c:xMode val="edge"/>
          <c:yMode val="edge"/>
          <c:x val="0.15874730021598274"/>
          <c:y val="2.0661157024793396E-2"/>
        </c:manualLayout>
      </c:layout>
      <c:overlay val="0"/>
      <c:spPr>
        <a:noFill/>
        <a:ln w="17722">
          <a:noFill/>
        </a:ln>
      </c:spPr>
    </c:title>
    <c:autoTitleDeleted val="0"/>
    <c:view3D>
      <c:rotX val="15"/>
      <c:hPercent val="45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6.9114470842332645E-2"/>
          <c:y val="0.13429752066115702"/>
          <c:w val="0.92008639308855289"/>
          <c:h val="0.7458677685950413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Доля расходов на реализацию программы в расходах бюджета, %</c:v>
                </c:pt>
              </c:strCache>
            </c:strRef>
          </c:tx>
          <c:spPr>
            <a:solidFill>
              <a:srgbClr val="99CC00"/>
            </a:solidFill>
            <a:ln w="8861">
              <a:solidFill>
                <a:schemeClr val="tx1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6990369805236872E-2"/>
                  <c:y val="0.149649677023904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6848378413393029E-2"/>
                  <c:y val="0.139381080358967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Mode val="edge"/>
                  <c:yMode val="edge"/>
                  <c:x val="0.78725701943844495"/>
                  <c:y val="0.923553719008264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Mode val="edge"/>
                  <c:yMode val="edge"/>
                  <c:x val="0.68250539956803469"/>
                  <c:y val="0.475206611570248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Mode val="edge"/>
                  <c:yMode val="edge"/>
                  <c:x val="0.85097192224622042"/>
                  <c:y val="0.710743801652892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17722">
                <a:noFill/>
              </a:ln>
            </c:spPr>
            <c:txPr>
              <a:bodyPr/>
              <a:lstStyle/>
              <a:p>
                <a:pPr>
                  <a:defRPr sz="1116" b="1" i="0" u="none" strike="noStrike" baseline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Sheet1!$B$1:$C$1</c:f>
              <c:strCache>
                <c:ptCount val="2"/>
                <c:pt idx="0">
                  <c:v>2023 г</c:v>
                </c:pt>
                <c:pt idx="1">
                  <c:v>2024 г</c:v>
                </c:pt>
              </c:strCache>
            </c:strRef>
          </c:cat>
          <c:val>
            <c:numRef>
              <c:f>Sheet1!$B$2:$C$2</c:f>
              <c:numCache>
                <c:formatCode>#,##0.0</c:formatCode>
                <c:ptCount val="2"/>
                <c:pt idx="0">
                  <c:v>15.7</c:v>
                </c:pt>
                <c:pt idx="1">
                  <c:v>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cylinder"/>
        <c:axId val="386413696"/>
        <c:axId val="386415232"/>
        <c:axId val="0"/>
      </c:bar3DChart>
      <c:catAx>
        <c:axId val="3864136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221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56" b="1" i="0" u="none" strike="noStrike" baseline="0">
                <a:solidFill>
                  <a:schemeClr val="tx1"/>
                </a:solidFill>
                <a:latin typeface="Constantia"/>
                <a:ea typeface="Constantia"/>
                <a:cs typeface="Constantia"/>
              </a:defRPr>
            </a:pPr>
            <a:endParaRPr lang="ru-RU"/>
          </a:p>
        </c:txPr>
        <c:crossAx val="38641523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86415232"/>
        <c:scaling>
          <c:orientation val="minMax"/>
        </c:scaling>
        <c:delete val="0"/>
        <c:axPos val="l"/>
        <c:majorGridlines>
          <c:spPr>
            <a:ln w="2215">
              <a:solidFill>
                <a:schemeClr val="tx1"/>
              </a:solidFill>
              <a:prstDash val="solid"/>
            </a:ln>
          </c:spPr>
        </c:majorGridlines>
        <c:numFmt formatCode="#,##0.0" sourceLinked="1"/>
        <c:majorTickMark val="out"/>
        <c:minorTickMark val="none"/>
        <c:tickLblPos val="nextTo"/>
        <c:spPr>
          <a:ln w="221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56" b="1" i="0" u="none" strike="noStrike" baseline="0">
                <a:solidFill>
                  <a:schemeClr val="tx1"/>
                </a:solidFill>
                <a:latin typeface="Constantia"/>
                <a:ea typeface="Constantia"/>
                <a:cs typeface="Constantia"/>
              </a:defRPr>
            </a:pPr>
            <a:endParaRPr lang="ru-RU"/>
          </a:p>
        </c:txPr>
        <c:crossAx val="386413696"/>
        <c:crosses val="autoZero"/>
        <c:crossBetween val="between"/>
      </c:valAx>
      <c:spPr>
        <a:noFill/>
        <a:ln w="17722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56" b="1" i="0" u="none" strike="noStrike" baseline="0">
          <a:solidFill>
            <a:schemeClr val="tx1"/>
          </a:solidFill>
          <a:latin typeface="Constantia"/>
          <a:ea typeface="Constantia"/>
          <a:cs typeface="Constantia"/>
        </a:defRPr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9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15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71B107-E730-420D-8F9C-E521B17535C8}" type="doc">
      <dgm:prSet loTypeId="urn:microsoft.com/office/officeart/2005/8/layout/hProcess9" loCatId="process" qsTypeId="urn:microsoft.com/office/officeart/2005/8/quickstyle/simple1#10" qsCatId="simple" csTypeId="urn:microsoft.com/office/officeart/2005/8/colors/accent1_2#9" csCatId="accent1" phldr="1"/>
      <dgm:spPr/>
      <dgm:t>
        <a:bodyPr/>
        <a:lstStyle/>
        <a:p>
          <a:endParaRPr lang="ru-RU"/>
        </a:p>
      </dgm:t>
    </dgm:pt>
    <dgm:pt modelId="{FAC12AAD-5C34-4196-93FC-A643D19C8231}">
      <dgm:prSet phldrT="[Текст]" custT="1"/>
      <dgm:spPr/>
      <dgm:t>
        <a:bodyPr/>
        <a:lstStyle/>
        <a:p>
          <a:r>
            <a:rPr lang="ru-RU" sz="1800" b="1" dirty="0">
              <a:latin typeface="Arial Black" panose="020B0A04020102020204" pitchFamily="34" charset="0"/>
              <a:cs typeface="Arial" panose="020B0604020202020204" pitchFamily="34" charset="0"/>
            </a:rPr>
            <a:t>1 этап               </a:t>
          </a:r>
          <a:r>
            <a:rPr lang="ru-RU" sz="1800" b="0" dirty="0">
              <a:latin typeface="Arial" panose="020B0604020202020204" pitchFamily="34" charset="0"/>
              <a:cs typeface="Arial" panose="020B0604020202020204" pitchFamily="34" charset="0"/>
            </a:rPr>
            <a:t>Составление                         проекта бюджета</a:t>
          </a:r>
        </a:p>
      </dgm:t>
    </dgm:pt>
    <dgm:pt modelId="{674E67FA-8180-4E5F-AD01-4770F674AD17}" type="parTrans" cxnId="{1459B015-E5A2-415D-95A3-5D7075631294}">
      <dgm:prSet/>
      <dgm:spPr/>
      <dgm:t>
        <a:bodyPr/>
        <a:lstStyle/>
        <a:p>
          <a:endParaRPr lang="ru-RU"/>
        </a:p>
      </dgm:t>
    </dgm:pt>
    <dgm:pt modelId="{D82332D7-335E-4174-83AB-A90FFF324148}" type="sibTrans" cxnId="{1459B015-E5A2-415D-95A3-5D7075631294}">
      <dgm:prSet/>
      <dgm:spPr/>
      <dgm:t>
        <a:bodyPr/>
        <a:lstStyle/>
        <a:p>
          <a:endParaRPr lang="ru-RU"/>
        </a:p>
      </dgm:t>
    </dgm:pt>
    <dgm:pt modelId="{6254FD37-C95D-4155-958B-6FA2E825D927}">
      <dgm:prSet phldrT="[Текст]" custT="1"/>
      <dgm:spPr/>
      <dgm:t>
        <a:bodyPr/>
        <a:lstStyle/>
        <a:p>
          <a:r>
            <a:rPr lang="ru-RU" sz="1800" b="1" dirty="0">
              <a:latin typeface="Arial Black" panose="020B0A04020102020204" pitchFamily="34" charset="0"/>
              <a:cs typeface="Arial" panose="020B0604020202020204" pitchFamily="34" charset="0"/>
            </a:rPr>
            <a:t>2 этап                        </a:t>
          </a:r>
          <a:r>
            <a:rPr lang="ru-RU" sz="18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0" dirty="0">
              <a:latin typeface="Arial" panose="020B0604020202020204" pitchFamily="34" charset="0"/>
              <a:cs typeface="Arial" panose="020B0604020202020204" pitchFamily="34" charset="0"/>
            </a:rPr>
            <a:t>Рассмотрение  проекта бюджета</a:t>
          </a:r>
        </a:p>
      </dgm:t>
    </dgm:pt>
    <dgm:pt modelId="{38C317FA-F932-47BD-939A-231F2B1C9669}" type="parTrans" cxnId="{E1992AA0-8B7A-480F-BC88-41C77E98C779}">
      <dgm:prSet/>
      <dgm:spPr/>
      <dgm:t>
        <a:bodyPr/>
        <a:lstStyle/>
        <a:p>
          <a:endParaRPr lang="ru-RU"/>
        </a:p>
      </dgm:t>
    </dgm:pt>
    <dgm:pt modelId="{76216B5D-576C-4EC1-85AC-91744C7148B7}" type="sibTrans" cxnId="{E1992AA0-8B7A-480F-BC88-41C77E98C779}">
      <dgm:prSet/>
      <dgm:spPr/>
      <dgm:t>
        <a:bodyPr/>
        <a:lstStyle/>
        <a:p>
          <a:endParaRPr lang="ru-RU"/>
        </a:p>
      </dgm:t>
    </dgm:pt>
    <dgm:pt modelId="{EF41135E-582D-4465-B86A-E084C17F1BAD}">
      <dgm:prSet phldrT="[Текст]" custT="1"/>
      <dgm:spPr/>
      <dgm:t>
        <a:bodyPr/>
        <a:lstStyle/>
        <a:p>
          <a:r>
            <a:rPr lang="ru-RU" sz="1800" b="1" dirty="0">
              <a:latin typeface="Arial Black" panose="020B0A04020102020204" pitchFamily="34" charset="0"/>
              <a:cs typeface="Arial" panose="020B0604020202020204" pitchFamily="34" charset="0"/>
            </a:rPr>
            <a:t>3 этап        </a:t>
          </a:r>
          <a:r>
            <a:rPr lang="ru-RU" sz="1800" b="0" dirty="0">
              <a:latin typeface="Arial" panose="020B0604020202020204" pitchFamily="34" charset="0"/>
              <a:cs typeface="Arial" panose="020B0604020202020204" pitchFamily="34" charset="0"/>
            </a:rPr>
            <a:t>Утверждение             проекта бюджета</a:t>
          </a:r>
        </a:p>
      </dgm:t>
    </dgm:pt>
    <dgm:pt modelId="{66337CFE-F92E-4C0F-83EA-6B7566969A7F}" type="parTrans" cxnId="{7117BC70-FA27-4851-BFE9-38B055974784}">
      <dgm:prSet/>
      <dgm:spPr/>
      <dgm:t>
        <a:bodyPr/>
        <a:lstStyle/>
        <a:p>
          <a:endParaRPr lang="ru-RU"/>
        </a:p>
      </dgm:t>
    </dgm:pt>
    <dgm:pt modelId="{46E73704-E974-4FDD-9180-061E1D2FECEF}" type="sibTrans" cxnId="{7117BC70-FA27-4851-BFE9-38B055974784}">
      <dgm:prSet/>
      <dgm:spPr/>
      <dgm:t>
        <a:bodyPr/>
        <a:lstStyle/>
        <a:p>
          <a:endParaRPr lang="ru-RU"/>
        </a:p>
      </dgm:t>
    </dgm:pt>
    <dgm:pt modelId="{78761CC8-4D95-4D87-9F25-D3B1672E0F9C}" type="pres">
      <dgm:prSet presAssocID="{2871B107-E730-420D-8F9C-E521B17535C8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92B3CFF-A701-44C0-B0D8-6FAC9365830F}" type="pres">
      <dgm:prSet presAssocID="{2871B107-E730-420D-8F9C-E521B17535C8}" presName="arrow" presStyleLbl="bgShp" presStyleIdx="0" presStyleCnt="1" custScaleX="117647" custLinFactNeighborX="-655" custLinFactNeighborY="6897"/>
      <dgm:spPr/>
    </dgm:pt>
    <dgm:pt modelId="{72B37BDB-481D-4A94-923C-68E7EF098580}" type="pres">
      <dgm:prSet presAssocID="{2871B107-E730-420D-8F9C-E521B17535C8}" presName="linearProcess" presStyleCnt="0"/>
      <dgm:spPr/>
    </dgm:pt>
    <dgm:pt modelId="{A946DE5C-89EF-421D-9314-38470734A15E}" type="pres">
      <dgm:prSet presAssocID="{FAC12AAD-5C34-4196-93FC-A643D19C8231}" presName="textNode" presStyleLbl="node1" presStyleIdx="0" presStyleCnt="3" custScaleX="67546" custScaleY="114865" custLinFactNeighborX="-5876" custLinFactNeighborY="205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C0D1FF-83DF-4FB1-AC0E-C2AA17A2CEF4}" type="pres">
      <dgm:prSet presAssocID="{D82332D7-335E-4174-83AB-A90FFF324148}" presName="sibTrans" presStyleCnt="0"/>
      <dgm:spPr/>
    </dgm:pt>
    <dgm:pt modelId="{A1C6D741-2DCE-4B9C-9370-69603A7C48D5}" type="pres">
      <dgm:prSet presAssocID="{6254FD37-C95D-4155-958B-6FA2E825D927}" presName="textNode" presStyleLbl="node1" presStyleIdx="1" presStyleCnt="3" custScaleX="95446" custScaleY="114865" custLinFactNeighborX="-34707" custLinFactNeighborY="186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BC3456-EA47-4446-BD05-F437C15E67CF}" type="pres">
      <dgm:prSet presAssocID="{76216B5D-576C-4EC1-85AC-91744C7148B7}" presName="sibTrans" presStyleCnt="0"/>
      <dgm:spPr/>
    </dgm:pt>
    <dgm:pt modelId="{9E4E5D3F-E725-446F-817A-3F641BF649BA}" type="pres">
      <dgm:prSet presAssocID="{EF41135E-582D-4465-B86A-E084C17F1BAD}" presName="textNode" presStyleLbl="node1" presStyleIdx="2" presStyleCnt="3" custScaleX="66466" custScaleY="114865" custLinFactNeighborX="-74439" custLinFactNeighborY="186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117BC70-FA27-4851-BFE9-38B055974784}" srcId="{2871B107-E730-420D-8F9C-E521B17535C8}" destId="{EF41135E-582D-4465-B86A-E084C17F1BAD}" srcOrd="2" destOrd="0" parTransId="{66337CFE-F92E-4C0F-83EA-6B7566969A7F}" sibTransId="{46E73704-E974-4FDD-9180-061E1D2FECEF}"/>
    <dgm:cxn modelId="{D0768A70-AAF8-4216-A629-5908A8A5E1CA}" type="presOf" srcId="{2871B107-E730-420D-8F9C-E521B17535C8}" destId="{78761CC8-4D95-4D87-9F25-D3B1672E0F9C}" srcOrd="0" destOrd="0" presId="urn:microsoft.com/office/officeart/2005/8/layout/hProcess9"/>
    <dgm:cxn modelId="{CEE009C1-360C-4139-9F8F-9EDDA1AFEABD}" type="presOf" srcId="{6254FD37-C95D-4155-958B-6FA2E825D927}" destId="{A1C6D741-2DCE-4B9C-9370-69603A7C48D5}" srcOrd="0" destOrd="0" presId="urn:microsoft.com/office/officeart/2005/8/layout/hProcess9"/>
    <dgm:cxn modelId="{E1992AA0-8B7A-480F-BC88-41C77E98C779}" srcId="{2871B107-E730-420D-8F9C-E521B17535C8}" destId="{6254FD37-C95D-4155-958B-6FA2E825D927}" srcOrd="1" destOrd="0" parTransId="{38C317FA-F932-47BD-939A-231F2B1C9669}" sibTransId="{76216B5D-576C-4EC1-85AC-91744C7148B7}"/>
    <dgm:cxn modelId="{7369135A-6DC9-46A6-89C9-8604DBDAA794}" type="presOf" srcId="{FAC12AAD-5C34-4196-93FC-A643D19C8231}" destId="{A946DE5C-89EF-421D-9314-38470734A15E}" srcOrd="0" destOrd="0" presId="urn:microsoft.com/office/officeart/2005/8/layout/hProcess9"/>
    <dgm:cxn modelId="{1459B015-E5A2-415D-95A3-5D7075631294}" srcId="{2871B107-E730-420D-8F9C-E521B17535C8}" destId="{FAC12AAD-5C34-4196-93FC-A643D19C8231}" srcOrd="0" destOrd="0" parTransId="{674E67FA-8180-4E5F-AD01-4770F674AD17}" sibTransId="{D82332D7-335E-4174-83AB-A90FFF324148}"/>
    <dgm:cxn modelId="{6B3B4230-C5FA-4CB0-B623-754DD347FC01}" type="presOf" srcId="{EF41135E-582D-4465-B86A-E084C17F1BAD}" destId="{9E4E5D3F-E725-446F-817A-3F641BF649BA}" srcOrd="0" destOrd="0" presId="urn:microsoft.com/office/officeart/2005/8/layout/hProcess9"/>
    <dgm:cxn modelId="{D56899D9-61C8-4E69-89D5-7A306105AE1C}" type="presParOf" srcId="{78761CC8-4D95-4D87-9F25-D3B1672E0F9C}" destId="{C92B3CFF-A701-44C0-B0D8-6FAC9365830F}" srcOrd="0" destOrd="0" presId="urn:microsoft.com/office/officeart/2005/8/layout/hProcess9"/>
    <dgm:cxn modelId="{76E209E0-AF30-4E5F-BC1C-B2B91D14CD86}" type="presParOf" srcId="{78761CC8-4D95-4D87-9F25-D3B1672E0F9C}" destId="{72B37BDB-481D-4A94-923C-68E7EF098580}" srcOrd="1" destOrd="0" presId="urn:microsoft.com/office/officeart/2005/8/layout/hProcess9"/>
    <dgm:cxn modelId="{D5E77084-31AF-4B0D-BFE2-5F7873DAC940}" type="presParOf" srcId="{72B37BDB-481D-4A94-923C-68E7EF098580}" destId="{A946DE5C-89EF-421D-9314-38470734A15E}" srcOrd="0" destOrd="0" presId="urn:microsoft.com/office/officeart/2005/8/layout/hProcess9"/>
    <dgm:cxn modelId="{57ECFDB5-DDFE-40EC-B456-BD115F0DBC86}" type="presParOf" srcId="{72B37BDB-481D-4A94-923C-68E7EF098580}" destId="{EDC0D1FF-83DF-4FB1-AC0E-C2AA17A2CEF4}" srcOrd="1" destOrd="0" presId="urn:microsoft.com/office/officeart/2005/8/layout/hProcess9"/>
    <dgm:cxn modelId="{B4C66624-0E77-4C2E-88D4-B0F0DB29C03D}" type="presParOf" srcId="{72B37BDB-481D-4A94-923C-68E7EF098580}" destId="{A1C6D741-2DCE-4B9C-9370-69603A7C48D5}" srcOrd="2" destOrd="0" presId="urn:microsoft.com/office/officeart/2005/8/layout/hProcess9"/>
    <dgm:cxn modelId="{8497C8FF-7487-4EDF-9C0E-DDD168C8C786}" type="presParOf" srcId="{72B37BDB-481D-4A94-923C-68E7EF098580}" destId="{8EBC3456-EA47-4446-BD05-F437C15E67CF}" srcOrd="3" destOrd="0" presId="urn:microsoft.com/office/officeart/2005/8/layout/hProcess9"/>
    <dgm:cxn modelId="{EB18E21F-7ED7-4312-91DA-74B75961EA77}" type="presParOf" srcId="{72B37BDB-481D-4A94-923C-68E7EF098580}" destId="{9E4E5D3F-E725-446F-817A-3F641BF649BA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BABCCA-8569-4ABA-B03B-D830CDA9F6D4}" type="doc">
      <dgm:prSet loTypeId="urn:microsoft.com/office/officeart/2008/layout/RadialCluster" loCatId="relationship" qsTypeId="urn:microsoft.com/office/officeart/2005/8/quickstyle/3d2#1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FB48CFB2-2144-464F-99B0-7B4517BBF385}">
      <dgm:prSet phldrT="[Текст]" custT="1"/>
      <dgm:spPr>
        <a:solidFill>
          <a:schemeClr val="bg1"/>
        </a:solidFill>
        <a:ln w="142875">
          <a:solidFill>
            <a:srgbClr val="C00000"/>
          </a:solidFill>
        </a:ln>
        <a:scene3d>
          <a:camera prst="orthographicFront"/>
          <a:lightRig rig="threePt" dir="t">
            <a:rot lat="0" lon="0" rev="7500000"/>
          </a:lightRig>
        </a:scene3d>
        <a:sp3d prstMaterial="dkEdge">
          <a:bevelT w="120650" h="88900"/>
          <a:bevelB w="88900" h="31750"/>
        </a:sp3d>
      </dgm:spPr>
      <dgm:t>
        <a:bodyPr/>
        <a:lstStyle/>
        <a:p>
          <a:pPr>
            <a:lnSpc>
              <a:spcPct val="90000"/>
            </a:lnSpc>
          </a:pPr>
          <a:endParaRPr lang="ru-RU" sz="2800" b="1" dirty="0">
            <a:solidFill>
              <a:schemeClr val="tx1"/>
            </a:solidFill>
            <a:latin typeface="Arial Narrow" panose="020B0606020202030204" pitchFamily="34" charset="0"/>
            <a:cs typeface="Times New Roman" panose="02020603050405020304" pitchFamily="18" charset="0"/>
          </a:endParaRPr>
        </a:p>
        <a:p>
          <a:pPr>
            <a:lnSpc>
              <a:spcPct val="70000"/>
            </a:lnSpc>
          </a:pPr>
          <a:r>
            <a:rPr lang="ru-RU" sz="2800" b="1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rPr>
            <a:t>Доходы бюджета - поступающие в бюджет денежные средства</a:t>
          </a:r>
        </a:p>
        <a:p>
          <a:pPr>
            <a:lnSpc>
              <a:spcPct val="90000"/>
            </a:lnSpc>
          </a:pPr>
          <a:endParaRPr lang="ru-RU" sz="2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AEB99F-186D-4EBF-BBED-2B0E5A5148BE}" type="parTrans" cxnId="{5D4F3C9E-B10F-444A-BA8E-62C311060DBF}">
      <dgm:prSet/>
      <dgm:spPr/>
      <dgm:t>
        <a:bodyPr/>
        <a:lstStyle/>
        <a:p>
          <a:endParaRPr lang="ru-RU"/>
        </a:p>
      </dgm:t>
    </dgm:pt>
    <dgm:pt modelId="{39196133-48A8-43A8-922F-0E3AC7557F38}" type="sibTrans" cxnId="{5D4F3C9E-B10F-444A-BA8E-62C311060DBF}">
      <dgm:prSet/>
      <dgm:spPr/>
      <dgm:t>
        <a:bodyPr/>
        <a:lstStyle/>
        <a:p>
          <a:endParaRPr lang="ru-RU"/>
        </a:p>
      </dgm:t>
    </dgm:pt>
    <dgm:pt modelId="{BF147029-5588-4C67-A975-3EDDF959302B}">
      <dgm:prSet phldrT="[Текст]" custT="1"/>
      <dgm:spPr>
        <a:solidFill>
          <a:schemeClr val="accent1">
            <a:lumMod val="20000"/>
            <a:lumOff val="80000"/>
          </a:schemeClr>
        </a:solidFill>
        <a:ln w="165100">
          <a:solidFill>
            <a:schemeClr val="tx2">
              <a:lumMod val="60000"/>
              <a:lumOff val="40000"/>
            </a:schemeClr>
          </a:solidFill>
        </a:ln>
        <a:scene3d>
          <a:camera prst="orthographicFront"/>
          <a:lightRig rig="threePt" dir="t">
            <a:rot lat="0" lon="0" rev="7500000"/>
          </a:lightRig>
        </a:scene3d>
        <a:sp3d prstMaterial="dkEdge">
          <a:bevelT w="120650" h="88900"/>
          <a:bevelB w="88900" h="31750"/>
        </a:sp3d>
      </dgm:spPr>
      <dgm:t>
        <a:bodyPr/>
        <a:lstStyle/>
        <a:p>
          <a:pPr>
            <a:lnSpc>
              <a:spcPct val="70000"/>
            </a:lnSpc>
          </a:pPr>
          <a:r>
            <a:rPr lang="ru-RU" sz="2800" b="1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rPr>
            <a:t>Безвозмездные поступления</a:t>
          </a:r>
        </a:p>
      </dgm:t>
    </dgm:pt>
    <dgm:pt modelId="{2C971819-3A7E-44D6-A607-E41E2CC546CA}" type="parTrans" cxnId="{457702C6-AE99-4C2D-96D9-995BC995E75C}">
      <dgm:prSet/>
      <dgm:spPr>
        <a:ln w="38100">
          <a:solidFill>
            <a:schemeClr val="accent2">
              <a:lumMod val="75000"/>
            </a:schemeClr>
          </a:solidFill>
        </a:ln>
        <a:scene3d>
          <a:camera prst="orthographicFront"/>
          <a:lightRig rig="threePt" dir="t">
            <a:rot lat="0" lon="0" rev="7500000"/>
          </a:lightRig>
        </a:scene3d>
        <a:sp3d z="-40000" prstMaterial="matte">
          <a:bevelT/>
        </a:sp3d>
      </dgm:spPr>
      <dgm:t>
        <a:bodyPr/>
        <a:lstStyle/>
        <a:p>
          <a:endParaRPr lang="ru-RU"/>
        </a:p>
      </dgm:t>
    </dgm:pt>
    <dgm:pt modelId="{E327513B-1FDF-48E7-9E5A-99220A35E89A}" type="sibTrans" cxnId="{457702C6-AE99-4C2D-96D9-995BC995E75C}">
      <dgm:prSet/>
      <dgm:spPr/>
      <dgm:t>
        <a:bodyPr/>
        <a:lstStyle/>
        <a:p>
          <a:endParaRPr lang="ru-RU"/>
        </a:p>
      </dgm:t>
    </dgm:pt>
    <dgm:pt modelId="{B48DC76A-8C89-4A47-A084-03205D8C4A2A}">
      <dgm:prSet phldrT="[Текст]" custT="1"/>
      <dgm:spPr>
        <a:solidFill>
          <a:schemeClr val="accent1">
            <a:lumMod val="20000"/>
            <a:lumOff val="80000"/>
          </a:schemeClr>
        </a:solidFill>
        <a:ln w="165100">
          <a:solidFill>
            <a:schemeClr val="tx2">
              <a:lumMod val="60000"/>
              <a:lumOff val="40000"/>
            </a:schemeClr>
          </a:solidFill>
        </a:ln>
        <a:scene3d>
          <a:camera prst="orthographicFront"/>
          <a:lightRig rig="threePt" dir="t">
            <a:rot lat="0" lon="0" rev="7500000"/>
          </a:lightRig>
        </a:scene3d>
        <a:sp3d prstMaterial="dkEdge">
          <a:bevelT w="120650" h="88900"/>
          <a:bevelB w="88900" h="31750"/>
        </a:sp3d>
      </dgm:spPr>
      <dgm:t>
        <a:bodyPr/>
        <a:lstStyle/>
        <a:p>
          <a:pPr>
            <a:lnSpc>
              <a:spcPct val="70000"/>
            </a:lnSpc>
          </a:pPr>
          <a:r>
            <a:rPr lang="ru-RU" sz="3200" b="1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rPr>
            <a:t>Налоговые доходы</a:t>
          </a:r>
        </a:p>
      </dgm:t>
    </dgm:pt>
    <dgm:pt modelId="{9D6328B3-3D5F-410C-9275-2F3B736C0074}" type="parTrans" cxnId="{154E241D-2D22-4E0E-8438-BC731CBD30B3}">
      <dgm:prSet/>
      <dgm:spPr>
        <a:ln w="38100">
          <a:solidFill>
            <a:schemeClr val="accent2">
              <a:lumMod val="75000"/>
            </a:schemeClr>
          </a:solidFill>
        </a:ln>
        <a:scene3d>
          <a:camera prst="orthographicFront"/>
          <a:lightRig rig="threePt" dir="t">
            <a:rot lat="0" lon="0" rev="7500000"/>
          </a:lightRig>
        </a:scene3d>
        <a:sp3d z="-40000" prstMaterial="matte">
          <a:bevelT/>
        </a:sp3d>
      </dgm:spPr>
      <dgm:t>
        <a:bodyPr/>
        <a:lstStyle/>
        <a:p>
          <a:endParaRPr lang="ru-RU"/>
        </a:p>
      </dgm:t>
    </dgm:pt>
    <dgm:pt modelId="{1847B8B9-2FEB-499A-AACE-A89168127650}" type="sibTrans" cxnId="{154E241D-2D22-4E0E-8438-BC731CBD30B3}">
      <dgm:prSet/>
      <dgm:spPr/>
      <dgm:t>
        <a:bodyPr/>
        <a:lstStyle/>
        <a:p>
          <a:endParaRPr lang="ru-RU"/>
        </a:p>
      </dgm:t>
    </dgm:pt>
    <dgm:pt modelId="{51B0975B-EA65-4A15-BAF2-DB307B86BC96}">
      <dgm:prSet phldrT="[Текст]" custT="1"/>
      <dgm:spPr>
        <a:solidFill>
          <a:schemeClr val="accent1">
            <a:lumMod val="20000"/>
            <a:lumOff val="80000"/>
          </a:schemeClr>
        </a:solidFill>
        <a:ln w="165100">
          <a:solidFill>
            <a:schemeClr val="tx2">
              <a:lumMod val="60000"/>
              <a:lumOff val="40000"/>
            </a:schemeClr>
          </a:solidFill>
        </a:ln>
        <a:scene3d>
          <a:camera prst="orthographicFront"/>
          <a:lightRig rig="threePt" dir="t">
            <a:rot lat="0" lon="0" rev="7500000"/>
          </a:lightRig>
        </a:scene3d>
        <a:sp3d prstMaterial="dkEdge">
          <a:bevelT w="120650" h="88900"/>
          <a:bevelB w="88900" h="31750"/>
        </a:sp3d>
      </dgm:spPr>
      <dgm:t>
        <a:bodyPr/>
        <a:lstStyle/>
        <a:p>
          <a:pPr>
            <a:lnSpc>
              <a:spcPct val="70000"/>
            </a:lnSpc>
          </a:pPr>
          <a:r>
            <a:rPr lang="ru-RU" sz="3200" b="1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rPr>
            <a:t>Неналоговые доходы</a:t>
          </a:r>
        </a:p>
      </dgm:t>
    </dgm:pt>
    <dgm:pt modelId="{30BF6DE8-1E0A-4F3F-9C5D-54B1D0FEA649}" type="parTrans" cxnId="{2F7F97AF-1C51-47F7-AED3-20851A7120E9}">
      <dgm:prSet/>
      <dgm:spPr>
        <a:ln w="38100">
          <a:solidFill>
            <a:schemeClr val="accent2">
              <a:lumMod val="75000"/>
            </a:schemeClr>
          </a:solidFill>
        </a:ln>
        <a:scene3d>
          <a:camera prst="orthographicFront"/>
          <a:lightRig rig="threePt" dir="t">
            <a:rot lat="0" lon="0" rev="7500000"/>
          </a:lightRig>
        </a:scene3d>
        <a:sp3d z="-40000" prstMaterial="matte">
          <a:bevelT/>
        </a:sp3d>
      </dgm:spPr>
      <dgm:t>
        <a:bodyPr/>
        <a:lstStyle/>
        <a:p>
          <a:endParaRPr lang="ru-RU"/>
        </a:p>
      </dgm:t>
    </dgm:pt>
    <dgm:pt modelId="{F5480A95-2FFD-46E9-8288-C8419BA04595}" type="sibTrans" cxnId="{2F7F97AF-1C51-47F7-AED3-20851A7120E9}">
      <dgm:prSet/>
      <dgm:spPr/>
      <dgm:t>
        <a:bodyPr/>
        <a:lstStyle/>
        <a:p>
          <a:endParaRPr lang="ru-RU"/>
        </a:p>
      </dgm:t>
    </dgm:pt>
    <dgm:pt modelId="{4E3CB81D-5BD5-41C8-8D7E-41348F2F94B8}">
      <dgm:prSet/>
      <dgm:spPr/>
      <dgm:t>
        <a:bodyPr/>
        <a:lstStyle/>
        <a:p>
          <a:endParaRPr lang="ru-RU"/>
        </a:p>
      </dgm:t>
    </dgm:pt>
    <dgm:pt modelId="{CB1AFA49-7FFC-4CC1-ABCF-E6C85BDD0CDF}" type="parTrans" cxnId="{353F71E6-1BF3-4808-8C5A-4F3A0A4469B6}">
      <dgm:prSet/>
      <dgm:spPr/>
      <dgm:t>
        <a:bodyPr/>
        <a:lstStyle/>
        <a:p>
          <a:endParaRPr lang="ru-RU"/>
        </a:p>
      </dgm:t>
    </dgm:pt>
    <dgm:pt modelId="{22A13CCC-4F53-4984-919B-DA9857491D50}" type="sibTrans" cxnId="{353F71E6-1BF3-4808-8C5A-4F3A0A4469B6}">
      <dgm:prSet/>
      <dgm:spPr/>
      <dgm:t>
        <a:bodyPr/>
        <a:lstStyle/>
        <a:p>
          <a:endParaRPr lang="ru-RU"/>
        </a:p>
      </dgm:t>
    </dgm:pt>
    <dgm:pt modelId="{EBBCDB51-8D9D-41C5-9512-A7CBCEB26C2A}">
      <dgm:prSet/>
      <dgm:spPr/>
      <dgm:t>
        <a:bodyPr/>
        <a:lstStyle/>
        <a:p>
          <a:endParaRPr lang="ru-RU" dirty="0"/>
        </a:p>
      </dgm:t>
    </dgm:pt>
    <dgm:pt modelId="{88AF2814-A6DF-449B-A708-4AD232106244}" type="parTrans" cxnId="{084B9E86-4CAC-45A9-B370-423FBD730BEC}">
      <dgm:prSet/>
      <dgm:spPr/>
      <dgm:t>
        <a:bodyPr/>
        <a:lstStyle/>
        <a:p>
          <a:endParaRPr lang="ru-RU"/>
        </a:p>
      </dgm:t>
    </dgm:pt>
    <dgm:pt modelId="{4E805DCF-6BEF-46D5-BAEB-4A4B47EA680F}" type="sibTrans" cxnId="{084B9E86-4CAC-45A9-B370-423FBD730BEC}">
      <dgm:prSet/>
      <dgm:spPr/>
      <dgm:t>
        <a:bodyPr/>
        <a:lstStyle/>
        <a:p>
          <a:endParaRPr lang="ru-RU"/>
        </a:p>
      </dgm:t>
    </dgm:pt>
    <dgm:pt modelId="{8B244CFF-22F3-49C3-BAD4-562F5B34DCEA}" type="pres">
      <dgm:prSet presAssocID="{C9BABCCA-8569-4ABA-B03B-D830CDA9F6D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67A95D3-4209-465C-93E1-7443651645A0}" type="pres">
      <dgm:prSet presAssocID="{FB48CFB2-2144-464F-99B0-7B4517BBF385}" presName="singleCycle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55E128A9-086C-4AB0-9BB3-7B78F9CA19C8}" type="pres">
      <dgm:prSet presAssocID="{FB48CFB2-2144-464F-99B0-7B4517BBF385}" presName="singleCenter" presStyleLbl="node1" presStyleIdx="0" presStyleCnt="4" custScaleX="469693" custScaleY="54339" custLinFactNeighborX="472" custLinFactNeighborY="-55169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2A42BF92-E0CA-4C74-94D9-9AE3F4260038}" type="pres">
      <dgm:prSet presAssocID="{2C971819-3A7E-44D6-A607-E41E2CC546CA}" presName="Name56" presStyleLbl="parChTrans1D2" presStyleIdx="0" presStyleCnt="3"/>
      <dgm:spPr/>
      <dgm:t>
        <a:bodyPr/>
        <a:lstStyle/>
        <a:p>
          <a:endParaRPr lang="ru-RU"/>
        </a:p>
      </dgm:t>
    </dgm:pt>
    <dgm:pt modelId="{A7E70BED-E9F9-4186-91D6-4C4AD5C34513}" type="pres">
      <dgm:prSet presAssocID="{BF147029-5588-4C67-A975-3EDDF959302B}" presName="text0" presStyleLbl="node1" presStyleIdx="1" presStyleCnt="4" custScaleX="235390" custScaleY="75391" custRadScaleRad="42497" custRadScaleInc="-2859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99DAA6-78E7-4C62-AD9F-BB89E1F317A5}" type="pres">
      <dgm:prSet presAssocID="{9D6328B3-3D5F-410C-9275-2F3B736C0074}" presName="Name56" presStyleLbl="parChTrans1D2" presStyleIdx="1" presStyleCnt="3"/>
      <dgm:spPr/>
      <dgm:t>
        <a:bodyPr/>
        <a:lstStyle/>
        <a:p>
          <a:endParaRPr lang="ru-RU"/>
        </a:p>
      </dgm:t>
    </dgm:pt>
    <dgm:pt modelId="{A1F9C609-4FDF-427E-A3A7-017CF8E0D1F8}" type="pres">
      <dgm:prSet presAssocID="{B48DC76A-8C89-4A47-A084-03205D8C4A2A}" presName="text0" presStyleLbl="node1" presStyleIdx="2" presStyleCnt="4" custScaleX="304805" custScaleY="94470" custRadScaleRad="97805" custRadScaleInc="-1149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1427F8-47F7-429E-8B9A-D7AD3446727D}" type="pres">
      <dgm:prSet presAssocID="{30BF6DE8-1E0A-4F3F-9C5D-54B1D0FEA649}" presName="Name56" presStyleLbl="parChTrans1D2" presStyleIdx="2" presStyleCnt="3"/>
      <dgm:spPr/>
      <dgm:t>
        <a:bodyPr/>
        <a:lstStyle/>
        <a:p>
          <a:endParaRPr lang="ru-RU"/>
        </a:p>
      </dgm:t>
    </dgm:pt>
    <dgm:pt modelId="{341F0CCF-4C81-46C6-BAD1-DDC17631079D}" type="pres">
      <dgm:prSet presAssocID="{51B0975B-EA65-4A15-BAF2-DB307B86BC96}" presName="text0" presStyleLbl="node1" presStyleIdx="3" presStyleCnt="4" custScaleX="281728" custScaleY="87686" custRadScaleRad="97200" custRadScaleInc="971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2D028A3-2091-4677-BDF7-C0E54D938DEB}" type="presOf" srcId="{51B0975B-EA65-4A15-BAF2-DB307B86BC96}" destId="{341F0CCF-4C81-46C6-BAD1-DDC17631079D}" srcOrd="0" destOrd="0" presId="urn:microsoft.com/office/officeart/2008/layout/RadialCluster"/>
    <dgm:cxn modelId="{0792FB15-C5A6-4135-B8B9-3D712BCE8BF3}" type="presOf" srcId="{30BF6DE8-1E0A-4F3F-9C5D-54B1D0FEA649}" destId="{BF1427F8-47F7-429E-8B9A-D7AD3446727D}" srcOrd="0" destOrd="0" presId="urn:microsoft.com/office/officeart/2008/layout/RadialCluster"/>
    <dgm:cxn modelId="{353F71E6-1BF3-4808-8C5A-4F3A0A4469B6}" srcId="{C9BABCCA-8569-4ABA-B03B-D830CDA9F6D4}" destId="{4E3CB81D-5BD5-41C8-8D7E-41348F2F94B8}" srcOrd="1" destOrd="0" parTransId="{CB1AFA49-7FFC-4CC1-ABCF-E6C85BDD0CDF}" sibTransId="{22A13CCC-4F53-4984-919B-DA9857491D50}"/>
    <dgm:cxn modelId="{2F7F97AF-1C51-47F7-AED3-20851A7120E9}" srcId="{FB48CFB2-2144-464F-99B0-7B4517BBF385}" destId="{51B0975B-EA65-4A15-BAF2-DB307B86BC96}" srcOrd="2" destOrd="0" parTransId="{30BF6DE8-1E0A-4F3F-9C5D-54B1D0FEA649}" sibTransId="{F5480A95-2FFD-46E9-8288-C8419BA04595}"/>
    <dgm:cxn modelId="{084B9E86-4CAC-45A9-B370-423FBD730BEC}" srcId="{C9BABCCA-8569-4ABA-B03B-D830CDA9F6D4}" destId="{EBBCDB51-8D9D-41C5-9512-A7CBCEB26C2A}" srcOrd="2" destOrd="0" parTransId="{88AF2814-A6DF-449B-A708-4AD232106244}" sibTransId="{4E805DCF-6BEF-46D5-BAEB-4A4B47EA680F}"/>
    <dgm:cxn modelId="{154E241D-2D22-4E0E-8438-BC731CBD30B3}" srcId="{FB48CFB2-2144-464F-99B0-7B4517BBF385}" destId="{B48DC76A-8C89-4A47-A084-03205D8C4A2A}" srcOrd="1" destOrd="0" parTransId="{9D6328B3-3D5F-410C-9275-2F3B736C0074}" sibTransId="{1847B8B9-2FEB-499A-AACE-A89168127650}"/>
    <dgm:cxn modelId="{163B3D52-F7BB-411A-97E5-5FDF1F9F4C38}" type="presOf" srcId="{C9BABCCA-8569-4ABA-B03B-D830CDA9F6D4}" destId="{8B244CFF-22F3-49C3-BAD4-562F5B34DCEA}" srcOrd="0" destOrd="0" presId="urn:microsoft.com/office/officeart/2008/layout/RadialCluster"/>
    <dgm:cxn modelId="{1EBEB82B-69EE-4505-A38E-F02143836DE5}" type="presOf" srcId="{B48DC76A-8C89-4A47-A084-03205D8C4A2A}" destId="{A1F9C609-4FDF-427E-A3A7-017CF8E0D1F8}" srcOrd="0" destOrd="0" presId="urn:microsoft.com/office/officeart/2008/layout/RadialCluster"/>
    <dgm:cxn modelId="{853EF01E-59B0-4FEB-832D-69260AA70D2A}" type="presOf" srcId="{9D6328B3-3D5F-410C-9275-2F3B736C0074}" destId="{0999DAA6-78E7-4C62-AD9F-BB89E1F317A5}" srcOrd="0" destOrd="0" presId="urn:microsoft.com/office/officeart/2008/layout/RadialCluster"/>
    <dgm:cxn modelId="{19289C76-8C1A-4202-8883-14C8C65FA790}" type="presOf" srcId="{2C971819-3A7E-44D6-A607-E41E2CC546CA}" destId="{2A42BF92-E0CA-4C74-94D9-9AE3F4260038}" srcOrd="0" destOrd="0" presId="urn:microsoft.com/office/officeart/2008/layout/RadialCluster"/>
    <dgm:cxn modelId="{56728537-367B-46E0-A68F-3BCB43543BD8}" type="presOf" srcId="{BF147029-5588-4C67-A975-3EDDF959302B}" destId="{A7E70BED-E9F9-4186-91D6-4C4AD5C34513}" srcOrd="0" destOrd="0" presId="urn:microsoft.com/office/officeart/2008/layout/RadialCluster"/>
    <dgm:cxn modelId="{850F8BC3-2A65-4A70-AAC1-B97987EF1A80}" type="presOf" srcId="{FB48CFB2-2144-464F-99B0-7B4517BBF385}" destId="{55E128A9-086C-4AB0-9BB3-7B78F9CA19C8}" srcOrd="0" destOrd="0" presId="urn:microsoft.com/office/officeart/2008/layout/RadialCluster"/>
    <dgm:cxn modelId="{457702C6-AE99-4C2D-96D9-995BC995E75C}" srcId="{FB48CFB2-2144-464F-99B0-7B4517BBF385}" destId="{BF147029-5588-4C67-A975-3EDDF959302B}" srcOrd="0" destOrd="0" parTransId="{2C971819-3A7E-44D6-A607-E41E2CC546CA}" sibTransId="{E327513B-1FDF-48E7-9E5A-99220A35E89A}"/>
    <dgm:cxn modelId="{5D4F3C9E-B10F-444A-BA8E-62C311060DBF}" srcId="{C9BABCCA-8569-4ABA-B03B-D830CDA9F6D4}" destId="{FB48CFB2-2144-464F-99B0-7B4517BBF385}" srcOrd="0" destOrd="0" parTransId="{AAAEB99F-186D-4EBF-BBED-2B0E5A5148BE}" sibTransId="{39196133-48A8-43A8-922F-0E3AC7557F38}"/>
    <dgm:cxn modelId="{C02ACA15-88BD-4DC7-BB1E-CFCCAFF41347}" type="presParOf" srcId="{8B244CFF-22F3-49C3-BAD4-562F5B34DCEA}" destId="{767A95D3-4209-465C-93E1-7443651645A0}" srcOrd="0" destOrd="0" presId="urn:microsoft.com/office/officeart/2008/layout/RadialCluster"/>
    <dgm:cxn modelId="{4E3F0A13-2BA5-45BD-A433-D7D977813A2B}" type="presParOf" srcId="{767A95D3-4209-465C-93E1-7443651645A0}" destId="{55E128A9-086C-4AB0-9BB3-7B78F9CA19C8}" srcOrd="0" destOrd="0" presId="urn:microsoft.com/office/officeart/2008/layout/RadialCluster"/>
    <dgm:cxn modelId="{5A0E60B9-64B6-46F2-B535-DAF6F5ED9C39}" type="presParOf" srcId="{767A95D3-4209-465C-93E1-7443651645A0}" destId="{2A42BF92-E0CA-4C74-94D9-9AE3F4260038}" srcOrd="1" destOrd="0" presId="urn:microsoft.com/office/officeart/2008/layout/RadialCluster"/>
    <dgm:cxn modelId="{A5FD14FA-9504-490D-A16D-1A6066011ABF}" type="presParOf" srcId="{767A95D3-4209-465C-93E1-7443651645A0}" destId="{A7E70BED-E9F9-4186-91D6-4C4AD5C34513}" srcOrd="2" destOrd="0" presId="urn:microsoft.com/office/officeart/2008/layout/RadialCluster"/>
    <dgm:cxn modelId="{E9F77E05-54A4-47DB-815A-E5854ED8BFB9}" type="presParOf" srcId="{767A95D3-4209-465C-93E1-7443651645A0}" destId="{0999DAA6-78E7-4C62-AD9F-BB89E1F317A5}" srcOrd="3" destOrd="0" presId="urn:microsoft.com/office/officeart/2008/layout/RadialCluster"/>
    <dgm:cxn modelId="{2AECCDF9-0CB4-4567-91D3-03778BB65C23}" type="presParOf" srcId="{767A95D3-4209-465C-93E1-7443651645A0}" destId="{A1F9C609-4FDF-427E-A3A7-017CF8E0D1F8}" srcOrd="4" destOrd="0" presId="urn:microsoft.com/office/officeart/2008/layout/RadialCluster"/>
    <dgm:cxn modelId="{D2B17FBF-2A7C-436E-9300-BCEF7D2C21B2}" type="presParOf" srcId="{767A95D3-4209-465C-93E1-7443651645A0}" destId="{BF1427F8-47F7-429E-8B9A-D7AD3446727D}" srcOrd="5" destOrd="0" presId="urn:microsoft.com/office/officeart/2008/layout/RadialCluster"/>
    <dgm:cxn modelId="{65DB772F-F31D-4DA9-8B72-2DEE0A982A70}" type="presParOf" srcId="{767A95D3-4209-465C-93E1-7443651645A0}" destId="{341F0CCF-4C81-46C6-BAD1-DDC17631079D}" srcOrd="6" destOrd="0" presId="urn:microsoft.com/office/officeart/2008/layout/RadialCluster"/>
  </dgm:cxnLst>
  <dgm:bg>
    <a:noFill/>
  </dgm:bg>
  <dgm:whole>
    <a:ln w="63500" cmpd="sng"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B4A9C71-5243-4375-98C7-BA189146832B}" type="doc">
      <dgm:prSet loTypeId="urn:microsoft.com/office/officeart/2005/8/layout/radial5" loCatId="cycle" qsTypeId="urn:microsoft.com/office/officeart/2005/8/quickstyle/3d1" qsCatId="3D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6F647F05-65E5-443B-9310-4AF895EEC1B0}">
      <dgm:prSet phldrT="[Текст]" custT="1"/>
      <dgm:spPr/>
      <dgm:t>
        <a:bodyPr/>
        <a:lstStyle/>
        <a:p>
          <a:pPr algn="ctr"/>
          <a:r>
            <a:rPr lang="ru-RU" sz="1300" b="1" dirty="0"/>
            <a:t>Расходы бюджета – это выплачиваемые из бюджета денежные средства, за исключением средств, являющихся источниками финансирования дефицита бюджета</a:t>
          </a:r>
        </a:p>
      </dgm:t>
    </dgm:pt>
    <dgm:pt modelId="{75BFC95B-EA58-4583-BC2B-08582B3ED8DC}" type="parTrans" cxnId="{F280695C-BCD4-44D5-BD42-7B1024E9C69E}">
      <dgm:prSet/>
      <dgm:spPr/>
      <dgm:t>
        <a:bodyPr/>
        <a:lstStyle/>
        <a:p>
          <a:endParaRPr lang="ru-RU"/>
        </a:p>
      </dgm:t>
    </dgm:pt>
    <dgm:pt modelId="{FCC559A8-CB2E-461F-864E-CCB99C0FD9A4}" type="sibTrans" cxnId="{F280695C-BCD4-44D5-BD42-7B1024E9C69E}">
      <dgm:prSet/>
      <dgm:spPr/>
      <dgm:t>
        <a:bodyPr/>
        <a:lstStyle/>
        <a:p>
          <a:endParaRPr lang="ru-RU"/>
        </a:p>
      </dgm:t>
    </dgm:pt>
    <dgm:pt modelId="{3BA0FA79-0F0A-4F39-8C6F-85BF113366C3}">
      <dgm:prSet phldrT="[Текст]"/>
      <dgm:spPr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  <a:p>
          <a:endParaRPr lang="ru-RU" dirty="0"/>
        </a:p>
      </dgm:t>
    </dgm:pt>
    <dgm:pt modelId="{66E51CD7-05D6-4658-BDAA-92C6F3E19708}" type="parTrans" cxnId="{4A189105-0239-4451-ACE0-D31E9CBF66B8}">
      <dgm:prSet/>
      <dgm:spPr/>
      <dgm:t>
        <a:bodyPr/>
        <a:lstStyle/>
        <a:p>
          <a:endParaRPr lang="ru-RU"/>
        </a:p>
      </dgm:t>
    </dgm:pt>
    <dgm:pt modelId="{3F86135B-3CC7-4CEB-B411-92453A9354E3}" type="sibTrans" cxnId="{4A189105-0239-4451-ACE0-D31E9CBF66B8}">
      <dgm:prSet/>
      <dgm:spPr/>
      <dgm:t>
        <a:bodyPr/>
        <a:lstStyle/>
        <a:p>
          <a:endParaRPr lang="ru-RU"/>
        </a:p>
      </dgm:t>
    </dgm:pt>
    <dgm:pt modelId="{420BA717-63F2-4ED1-9193-BDF0AD7BC7EB}">
      <dgm:prSet phldrT="[Текст]"/>
      <dgm:spPr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A8FC0520-4E1C-47C9-9459-5A566E2A3269}" type="parTrans" cxnId="{420E5929-73A4-4A38-8264-96367E09F888}">
      <dgm:prSet/>
      <dgm:spPr/>
      <dgm:t>
        <a:bodyPr/>
        <a:lstStyle/>
        <a:p>
          <a:endParaRPr lang="ru-RU"/>
        </a:p>
      </dgm:t>
    </dgm:pt>
    <dgm:pt modelId="{93B10FAD-F9FB-447F-AB26-67CC3C3A8B52}" type="sibTrans" cxnId="{420E5929-73A4-4A38-8264-96367E09F888}">
      <dgm:prSet/>
      <dgm:spPr/>
      <dgm:t>
        <a:bodyPr/>
        <a:lstStyle/>
        <a:p>
          <a:endParaRPr lang="ru-RU"/>
        </a:p>
      </dgm:t>
    </dgm:pt>
    <dgm:pt modelId="{AA0A2BD5-A368-4F17-8E9D-23F1FC377812}">
      <dgm:prSet phldrT="[Текст]"/>
      <dgm:spPr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6598F354-400C-439C-BDD5-729D663E252E}" type="parTrans" cxnId="{48ECD170-E6C5-489E-A263-20CC615C17AB}">
      <dgm:prSet/>
      <dgm:spPr/>
      <dgm:t>
        <a:bodyPr/>
        <a:lstStyle/>
        <a:p>
          <a:endParaRPr lang="ru-RU"/>
        </a:p>
      </dgm:t>
    </dgm:pt>
    <dgm:pt modelId="{0A69E1AC-CA25-4F66-967D-B64CF01B740F}" type="sibTrans" cxnId="{48ECD170-E6C5-489E-A263-20CC615C17AB}">
      <dgm:prSet/>
      <dgm:spPr/>
      <dgm:t>
        <a:bodyPr/>
        <a:lstStyle/>
        <a:p>
          <a:endParaRPr lang="ru-RU"/>
        </a:p>
      </dgm:t>
    </dgm:pt>
    <dgm:pt modelId="{D78F1D4C-A2EF-4C56-940B-FB3F18A7298D}">
      <dgm:prSet phldrT="[Текст]"/>
      <dgm:spPr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3B6B2775-EA0D-4CA6-A4A3-0187E341F68C}" type="sibTrans" cxnId="{A00878C0-A87A-42B9-83D7-EE8880E34935}">
      <dgm:prSet/>
      <dgm:spPr/>
      <dgm:t>
        <a:bodyPr/>
        <a:lstStyle/>
        <a:p>
          <a:endParaRPr lang="ru-RU"/>
        </a:p>
      </dgm:t>
    </dgm:pt>
    <dgm:pt modelId="{08170AFC-8E89-4179-A96D-636AFFD8C3F3}" type="parTrans" cxnId="{A00878C0-A87A-42B9-83D7-EE8880E34935}">
      <dgm:prSet/>
      <dgm:spPr/>
      <dgm:t>
        <a:bodyPr/>
        <a:lstStyle/>
        <a:p>
          <a:endParaRPr lang="ru-RU"/>
        </a:p>
      </dgm:t>
    </dgm:pt>
    <dgm:pt modelId="{62E153EB-408C-4CB3-B6CA-2A439518E14B}">
      <dgm:prSet phldrT="[Текст]"/>
      <dgm:spPr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69F9F7AF-4DAB-4B6C-A26F-22C945FB8A80}" type="sibTrans" cxnId="{54059384-7D56-4783-9E6B-CB7051B26B45}">
      <dgm:prSet/>
      <dgm:spPr/>
      <dgm:t>
        <a:bodyPr/>
        <a:lstStyle/>
        <a:p>
          <a:endParaRPr lang="ru-RU"/>
        </a:p>
      </dgm:t>
    </dgm:pt>
    <dgm:pt modelId="{77DF95E1-3397-43CE-99EF-E82D1E9B2066}" type="parTrans" cxnId="{54059384-7D56-4783-9E6B-CB7051B26B45}">
      <dgm:prSet/>
      <dgm:spPr/>
      <dgm:t>
        <a:bodyPr/>
        <a:lstStyle/>
        <a:p>
          <a:endParaRPr lang="ru-RU"/>
        </a:p>
      </dgm:t>
    </dgm:pt>
    <dgm:pt modelId="{9F96D360-CB55-48DB-9778-BF90DCE1129E}">
      <dgm:prSet phldrT="[Текст]"/>
      <dgm:spPr>
        <a:solidFill>
          <a:srgbClr val="8AAC46"/>
        </a:solidFill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286A4893-ECEC-4EFE-BAC3-3F1C84511E21}" type="sibTrans" cxnId="{ABB8D3AC-32ED-44B8-98D1-601987ACC1D1}">
      <dgm:prSet/>
      <dgm:spPr/>
      <dgm:t>
        <a:bodyPr/>
        <a:lstStyle/>
        <a:p>
          <a:endParaRPr lang="ru-RU"/>
        </a:p>
      </dgm:t>
    </dgm:pt>
    <dgm:pt modelId="{BC4B6763-2F33-4CCB-B9CC-377BBD0F0800}" type="parTrans" cxnId="{ABB8D3AC-32ED-44B8-98D1-601987ACC1D1}">
      <dgm:prSet/>
      <dgm:spPr>
        <a:solidFill>
          <a:srgbClr val="92D050"/>
        </a:solidFill>
      </dgm:spPr>
      <dgm:t>
        <a:bodyPr/>
        <a:lstStyle/>
        <a:p>
          <a:endParaRPr lang="ru-RU"/>
        </a:p>
      </dgm:t>
    </dgm:pt>
    <dgm:pt modelId="{D2A69AB7-A0A6-4501-95CD-2902A3384DE3}">
      <dgm:prSet phldrT="[Текст]"/>
      <dgm:spPr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B4AB27D7-F679-4C2F-B351-354C992C8F30}" type="sibTrans" cxnId="{BDBC8127-C9A5-4636-AF0A-79E42F53D923}">
      <dgm:prSet/>
      <dgm:spPr/>
      <dgm:t>
        <a:bodyPr/>
        <a:lstStyle/>
        <a:p>
          <a:endParaRPr lang="ru-RU"/>
        </a:p>
      </dgm:t>
    </dgm:pt>
    <dgm:pt modelId="{9DEE7B50-C1CB-48D2-999B-DF1098A88396}" type="parTrans" cxnId="{BDBC8127-C9A5-4636-AF0A-79E42F53D923}">
      <dgm:prSet/>
      <dgm:spPr/>
      <dgm:t>
        <a:bodyPr/>
        <a:lstStyle/>
        <a:p>
          <a:endParaRPr lang="ru-RU"/>
        </a:p>
      </dgm:t>
    </dgm:pt>
    <dgm:pt modelId="{637E412C-91EE-486E-8354-15F2384BE3EA}">
      <dgm:prSet phldrT="[Текст]"/>
      <dgm:spPr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C021BE46-16AF-4372-B2A0-67875E2C82CF}" type="parTrans" cxnId="{EA60BD94-54CE-450D-A117-19A3057D3DE3}">
      <dgm:prSet/>
      <dgm:spPr/>
      <dgm:t>
        <a:bodyPr/>
        <a:lstStyle/>
        <a:p>
          <a:endParaRPr lang="ru-RU"/>
        </a:p>
      </dgm:t>
    </dgm:pt>
    <dgm:pt modelId="{6923DAD3-03A3-4184-9D76-6CCF9386A60A}" type="sibTrans" cxnId="{EA60BD94-54CE-450D-A117-19A3057D3DE3}">
      <dgm:prSet/>
      <dgm:spPr/>
      <dgm:t>
        <a:bodyPr/>
        <a:lstStyle/>
        <a:p>
          <a:endParaRPr lang="ru-RU"/>
        </a:p>
      </dgm:t>
    </dgm:pt>
    <dgm:pt modelId="{D63A74EC-A1EC-4823-AB28-835C2DE63D58}">
      <dgm:prSet phldrT="[Текст]"/>
      <dgm:spPr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8D513BD1-7137-4BB2-A1F4-1B02EFB0F34F}" type="parTrans" cxnId="{A5BC18A6-1C74-45AC-A35E-DB57538BF8E8}">
      <dgm:prSet/>
      <dgm:spPr/>
      <dgm:t>
        <a:bodyPr/>
        <a:lstStyle/>
        <a:p>
          <a:endParaRPr lang="ru-RU"/>
        </a:p>
      </dgm:t>
    </dgm:pt>
    <dgm:pt modelId="{791BBDCE-20BF-42D5-A05C-65C02968CEA7}" type="sibTrans" cxnId="{A5BC18A6-1C74-45AC-A35E-DB57538BF8E8}">
      <dgm:prSet/>
      <dgm:spPr/>
      <dgm:t>
        <a:bodyPr/>
        <a:lstStyle/>
        <a:p>
          <a:endParaRPr lang="ru-RU"/>
        </a:p>
      </dgm:t>
    </dgm:pt>
    <dgm:pt modelId="{4B1A8440-411B-4A5D-AFC7-3583C59ADD0E}">
      <dgm:prSet phldrT="[Текст]"/>
      <dgm:spPr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082CE592-953F-441B-B0C2-F864433A8493}" type="parTrans" cxnId="{C76B1FDD-1515-4548-A84A-CDE5C2B70761}">
      <dgm:prSet/>
      <dgm:spPr>
        <a:solidFill>
          <a:srgbClr val="92D050"/>
        </a:solidFill>
      </dgm:spPr>
      <dgm:t>
        <a:bodyPr/>
        <a:lstStyle/>
        <a:p>
          <a:endParaRPr lang="ru-RU">
            <a:solidFill>
              <a:srgbClr val="92D050"/>
            </a:solidFill>
          </a:endParaRPr>
        </a:p>
      </dgm:t>
    </dgm:pt>
    <dgm:pt modelId="{0D0679BE-35CF-4C4A-B8A9-7CB6E4D6163D}" type="sibTrans" cxnId="{C76B1FDD-1515-4548-A84A-CDE5C2B70761}">
      <dgm:prSet/>
      <dgm:spPr/>
      <dgm:t>
        <a:bodyPr/>
        <a:lstStyle/>
        <a:p>
          <a:endParaRPr lang="ru-RU"/>
        </a:p>
      </dgm:t>
    </dgm:pt>
    <dgm:pt modelId="{DB64DB70-A875-4AA2-9AB4-B2E4BC8C6C9B}">
      <dgm:prSet custRadScaleRad="101966" custRadScaleInc="-670"/>
      <dgm:spPr/>
      <dgm:t>
        <a:bodyPr/>
        <a:lstStyle/>
        <a:p>
          <a:endParaRPr lang="ru-RU"/>
        </a:p>
      </dgm:t>
    </dgm:pt>
    <dgm:pt modelId="{86C9487A-6230-40BE-8B93-9F8E6D4DBDDB}" type="parTrans" cxnId="{823D4080-F4CF-4346-80FF-ED3B2E298D3A}">
      <dgm:prSet/>
      <dgm:spPr/>
      <dgm:t>
        <a:bodyPr/>
        <a:lstStyle/>
        <a:p>
          <a:endParaRPr lang="ru-RU"/>
        </a:p>
      </dgm:t>
    </dgm:pt>
    <dgm:pt modelId="{26C1B424-0616-45BA-BA16-404B7A0E7393}" type="sibTrans" cxnId="{823D4080-F4CF-4346-80FF-ED3B2E298D3A}">
      <dgm:prSet/>
      <dgm:spPr/>
      <dgm:t>
        <a:bodyPr/>
        <a:lstStyle/>
        <a:p>
          <a:endParaRPr lang="ru-RU"/>
        </a:p>
      </dgm:t>
    </dgm:pt>
    <dgm:pt modelId="{3FC9AD99-B263-477A-AE69-CAE6318C9A90}">
      <dgm:prSet custRadScaleRad="102206" custRadScaleInc="-47095"/>
      <dgm:spPr/>
      <dgm:t>
        <a:bodyPr/>
        <a:lstStyle/>
        <a:p>
          <a:endParaRPr lang="ru-RU"/>
        </a:p>
      </dgm:t>
    </dgm:pt>
    <dgm:pt modelId="{BECBDF88-FEED-4866-937A-AFE06547983E}" type="parTrans" cxnId="{C28E3A4D-5AEF-4A0E-9BDA-3C7998F1962C}">
      <dgm:prSet custLinFactX="31582" custLinFactY="4052" custLinFactNeighborX="100000" custLinFactNeighborY="100000"/>
      <dgm:spPr/>
      <dgm:t>
        <a:bodyPr/>
        <a:lstStyle/>
        <a:p>
          <a:endParaRPr lang="ru-RU">
            <a:solidFill>
              <a:srgbClr val="92D050"/>
            </a:solidFill>
          </a:endParaRPr>
        </a:p>
      </dgm:t>
    </dgm:pt>
    <dgm:pt modelId="{F3F4766A-96EA-4AB1-AC8D-1A2D355E7A77}" type="sibTrans" cxnId="{C28E3A4D-5AEF-4A0E-9BDA-3C7998F1962C}">
      <dgm:prSet/>
      <dgm:spPr/>
      <dgm:t>
        <a:bodyPr/>
        <a:lstStyle/>
        <a:p>
          <a:endParaRPr lang="ru-RU"/>
        </a:p>
      </dgm:t>
    </dgm:pt>
    <dgm:pt modelId="{F2D9B376-A8AD-4E92-A745-3753D4583C12}">
      <dgm:prSet custRadScaleRad="101966" custRadScaleInc="-670"/>
      <dgm:spPr/>
      <dgm:t>
        <a:bodyPr/>
        <a:lstStyle/>
        <a:p>
          <a:endParaRPr lang="ru-RU"/>
        </a:p>
      </dgm:t>
    </dgm:pt>
    <dgm:pt modelId="{68B4AE0E-EECA-4C3C-B229-961D756AA206}" type="parTrans" cxnId="{ADBCB366-F43F-4002-A4F3-36E12748924F}">
      <dgm:prSet/>
      <dgm:spPr/>
      <dgm:t>
        <a:bodyPr/>
        <a:lstStyle/>
        <a:p>
          <a:endParaRPr lang="ru-RU"/>
        </a:p>
      </dgm:t>
    </dgm:pt>
    <dgm:pt modelId="{B2E7ACA7-BC87-4BC2-8808-2409F37C3762}" type="sibTrans" cxnId="{ADBCB366-F43F-4002-A4F3-36E12748924F}">
      <dgm:prSet/>
      <dgm:spPr/>
      <dgm:t>
        <a:bodyPr/>
        <a:lstStyle/>
        <a:p>
          <a:endParaRPr lang="ru-RU"/>
        </a:p>
      </dgm:t>
    </dgm:pt>
    <dgm:pt modelId="{8B82EA68-B59A-424E-9756-C221A13DB47F}" type="pres">
      <dgm:prSet presAssocID="{6B4A9C71-5243-4375-98C7-BA189146832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D72E44C-8498-48F8-9652-E5DD6AC5818D}" type="pres">
      <dgm:prSet presAssocID="{6F647F05-65E5-443B-9310-4AF895EEC1B0}" presName="centerShape" presStyleLbl="node0" presStyleIdx="0" presStyleCnt="1" custScaleX="182204" custScaleY="179647" custLinFactNeighborX="-908" custLinFactNeighborY="1704"/>
      <dgm:spPr/>
      <dgm:t>
        <a:bodyPr/>
        <a:lstStyle/>
        <a:p>
          <a:endParaRPr lang="ru-RU"/>
        </a:p>
      </dgm:t>
    </dgm:pt>
    <dgm:pt modelId="{4731EA70-1FA8-49F5-A6BF-4AE9CB97C303}" type="pres">
      <dgm:prSet presAssocID="{8D513BD1-7137-4BB2-A1F4-1B02EFB0F34F}" presName="parTrans" presStyleLbl="sibTrans2D1" presStyleIdx="0" presStyleCnt="10"/>
      <dgm:spPr/>
      <dgm:t>
        <a:bodyPr/>
        <a:lstStyle/>
        <a:p>
          <a:endParaRPr lang="ru-RU"/>
        </a:p>
      </dgm:t>
    </dgm:pt>
    <dgm:pt modelId="{8D15C70B-27DC-4BC4-8B54-1A6B8CC1DBC1}" type="pres">
      <dgm:prSet presAssocID="{8D513BD1-7137-4BB2-A1F4-1B02EFB0F34F}" presName="connectorText" presStyleLbl="sibTrans2D1" presStyleIdx="0" presStyleCnt="10"/>
      <dgm:spPr/>
      <dgm:t>
        <a:bodyPr/>
        <a:lstStyle/>
        <a:p>
          <a:endParaRPr lang="ru-RU"/>
        </a:p>
      </dgm:t>
    </dgm:pt>
    <dgm:pt modelId="{E2EC1D87-F728-458A-8AB1-7A3D78F9D25E}" type="pres">
      <dgm:prSet presAssocID="{D63A74EC-A1EC-4823-AB28-835C2DE63D58}" presName="node" presStyleLbl="node1" presStyleIdx="0" presStyleCnt="10" custRadScaleRad="97633" custRadScaleInc="-222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E222DD-64BD-4A89-BBB9-2B80D8318D4A}" type="pres">
      <dgm:prSet presAssocID="{082CE592-953F-441B-B0C2-F864433A8493}" presName="parTrans" presStyleLbl="sibTrans2D1" presStyleIdx="1" presStyleCnt="10" custAng="1766591" custLinFactX="31582" custLinFactY="4052" custLinFactNeighborX="100000" custLinFactNeighborY="100000"/>
      <dgm:spPr/>
      <dgm:t>
        <a:bodyPr/>
        <a:lstStyle/>
        <a:p>
          <a:endParaRPr lang="ru-RU"/>
        </a:p>
      </dgm:t>
    </dgm:pt>
    <dgm:pt modelId="{839DF450-14DD-4280-9AEE-DA73938E9B9D}" type="pres">
      <dgm:prSet presAssocID="{082CE592-953F-441B-B0C2-F864433A8493}" presName="connectorText" presStyleLbl="sibTrans2D1" presStyleIdx="1" presStyleCnt="10"/>
      <dgm:spPr/>
      <dgm:t>
        <a:bodyPr/>
        <a:lstStyle/>
        <a:p>
          <a:endParaRPr lang="ru-RU"/>
        </a:p>
      </dgm:t>
    </dgm:pt>
    <dgm:pt modelId="{73BC26A8-8D0F-45E6-9E3B-37EADD227262}" type="pres">
      <dgm:prSet presAssocID="{4B1A8440-411B-4A5D-AFC7-3583C59ADD0E}" presName="node" presStyleLbl="node1" presStyleIdx="1" presStyleCnt="10" custRadScaleRad="100690" custRadScaleInc="-565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F93DE9-E67A-4CE1-BC6B-5C458B1137B0}" type="pres">
      <dgm:prSet presAssocID="{C021BE46-16AF-4372-B2A0-67875E2C82CF}" presName="parTrans" presStyleLbl="sibTrans2D1" presStyleIdx="2" presStyleCnt="10"/>
      <dgm:spPr/>
      <dgm:t>
        <a:bodyPr/>
        <a:lstStyle/>
        <a:p>
          <a:endParaRPr lang="ru-RU"/>
        </a:p>
      </dgm:t>
    </dgm:pt>
    <dgm:pt modelId="{DA660ED5-C4B7-4208-928A-B8DD66837486}" type="pres">
      <dgm:prSet presAssocID="{C021BE46-16AF-4372-B2A0-67875E2C82CF}" presName="connectorText" presStyleLbl="sibTrans2D1" presStyleIdx="2" presStyleCnt="10"/>
      <dgm:spPr/>
      <dgm:t>
        <a:bodyPr/>
        <a:lstStyle/>
        <a:p>
          <a:endParaRPr lang="ru-RU"/>
        </a:p>
      </dgm:t>
    </dgm:pt>
    <dgm:pt modelId="{D8B200F5-4D07-49B2-A587-C2FE6CEC49F8}" type="pres">
      <dgm:prSet presAssocID="{637E412C-91EE-486E-8354-15F2384BE3EA}" presName="node" presStyleLbl="node1" presStyleIdx="2" presStyleCnt="10" custRadScaleRad="101729" custRadScaleInc="700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EAB10C-E176-4610-B2C6-BE8F83AD0F9B}" type="pres">
      <dgm:prSet presAssocID="{A8FC0520-4E1C-47C9-9459-5A566E2A3269}" presName="parTrans" presStyleLbl="sibTrans2D1" presStyleIdx="3" presStyleCnt="10"/>
      <dgm:spPr/>
      <dgm:t>
        <a:bodyPr/>
        <a:lstStyle/>
        <a:p>
          <a:endParaRPr lang="ru-RU"/>
        </a:p>
      </dgm:t>
    </dgm:pt>
    <dgm:pt modelId="{47F0322C-5978-482D-A409-1280E22C6D82}" type="pres">
      <dgm:prSet presAssocID="{A8FC0520-4E1C-47C9-9459-5A566E2A3269}" presName="connectorText" presStyleLbl="sibTrans2D1" presStyleIdx="3" presStyleCnt="10"/>
      <dgm:spPr/>
      <dgm:t>
        <a:bodyPr/>
        <a:lstStyle/>
        <a:p>
          <a:endParaRPr lang="ru-RU"/>
        </a:p>
      </dgm:t>
    </dgm:pt>
    <dgm:pt modelId="{FFE63D16-C443-42C8-BB30-4CA61876A647}" type="pres">
      <dgm:prSet presAssocID="{420BA717-63F2-4ED1-9193-BDF0AD7BC7EB}" presName="node" presStyleLbl="node1" presStyleIdx="3" presStyleCnt="10" custRadScaleRad="98643" custRadScaleInc="249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950D33-9BD9-4D37-A533-789F5554AFB5}" type="pres">
      <dgm:prSet presAssocID="{6598F354-400C-439C-BDD5-729D663E252E}" presName="parTrans" presStyleLbl="sibTrans2D1" presStyleIdx="4" presStyleCnt="10"/>
      <dgm:spPr/>
      <dgm:t>
        <a:bodyPr/>
        <a:lstStyle/>
        <a:p>
          <a:endParaRPr lang="ru-RU"/>
        </a:p>
      </dgm:t>
    </dgm:pt>
    <dgm:pt modelId="{F326903B-AF5C-41D9-A950-9DE60C069BDF}" type="pres">
      <dgm:prSet presAssocID="{6598F354-400C-439C-BDD5-729D663E252E}" presName="connectorText" presStyleLbl="sibTrans2D1" presStyleIdx="4" presStyleCnt="10"/>
      <dgm:spPr/>
      <dgm:t>
        <a:bodyPr/>
        <a:lstStyle/>
        <a:p>
          <a:endParaRPr lang="ru-RU"/>
        </a:p>
      </dgm:t>
    </dgm:pt>
    <dgm:pt modelId="{EB1C3899-7B42-47CD-912B-DD035472498D}" type="pres">
      <dgm:prSet presAssocID="{AA0A2BD5-A368-4F17-8E9D-23F1FC377812}" presName="node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5553CB-2478-4421-B002-5FA728364A78}" type="pres">
      <dgm:prSet presAssocID="{9DEE7B50-C1CB-48D2-999B-DF1098A88396}" presName="parTrans" presStyleLbl="sibTrans2D1" presStyleIdx="5" presStyleCnt="10"/>
      <dgm:spPr/>
      <dgm:t>
        <a:bodyPr/>
        <a:lstStyle/>
        <a:p>
          <a:endParaRPr lang="ru-RU"/>
        </a:p>
      </dgm:t>
    </dgm:pt>
    <dgm:pt modelId="{881BA4B6-6173-4BE7-ACB0-127409627ABA}" type="pres">
      <dgm:prSet presAssocID="{9DEE7B50-C1CB-48D2-999B-DF1098A88396}" presName="connectorText" presStyleLbl="sibTrans2D1" presStyleIdx="5" presStyleCnt="10"/>
      <dgm:spPr/>
      <dgm:t>
        <a:bodyPr/>
        <a:lstStyle/>
        <a:p>
          <a:endParaRPr lang="ru-RU"/>
        </a:p>
      </dgm:t>
    </dgm:pt>
    <dgm:pt modelId="{FED909B6-8F19-4D98-AAC2-EBEEF4830C2B}" type="pres">
      <dgm:prSet presAssocID="{D2A69AB7-A0A6-4501-95CD-2902A3384DE3}" presName="node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B7EB92-DF16-476D-BB87-6C0D26E26F61}" type="pres">
      <dgm:prSet presAssocID="{BC4B6763-2F33-4CCB-B9CC-377BBD0F0800}" presName="parTrans" presStyleLbl="sibTrans2D1" presStyleIdx="6" presStyleCnt="10"/>
      <dgm:spPr/>
      <dgm:t>
        <a:bodyPr/>
        <a:lstStyle/>
        <a:p>
          <a:endParaRPr lang="ru-RU"/>
        </a:p>
      </dgm:t>
    </dgm:pt>
    <dgm:pt modelId="{E3A5A4EE-729B-477E-AEA8-7FC61FA6B941}" type="pres">
      <dgm:prSet presAssocID="{BC4B6763-2F33-4CCB-B9CC-377BBD0F0800}" presName="connectorText" presStyleLbl="sibTrans2D1" presStyleIdx="6" presStyleCnt="10"/>
      <dgm:spPr/>
      <dgm:t>
        <a:bodyPr/>
        <a:lstStyle/>
        <a:p>
          <a:endParaRPr lang="ru-RU"/>
        </a:p>
      </dgm:t>
    </dgm:pt>
    <dgm:pt modelId="{69EA0517-EDCB-4CEB-899F-D56DCF7B4404}" type="pres">
      <dgm:prSet presAssocID="{9F96D360-CB55-48DB-9778-BF90DCE1129E}" presName="node" presStyleLbl="node1" presStyleIdx="6" presStyleCnt="10" custRadScaleRad="101966" custRadScaleInc="-6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035AEB-3A20-4DC3-9A60-032AB2743B03}" type="pres">
      <dgm:prSet presAssocID="{77DF95E1-3397-43CE-99EF-E82D1E9B2066}" presName="parTrans" presStyleLbl="sibTrans2D1" presStyleIdx="7" presStyleCnt="10"/>
      <dgm:spPr/>
      <dgm:t>
        <a:bodyPr/>
        <a:lstStyle/>
        <a:p>
          <a:endParaRPr lang="ru-RU"/>
        </a:p>
      </dgm:t>
    </dgm:pt>
    <dgm:pt modelId="{4273F29E-B93C-44D6-A671-FCDC77ED9BA3}" type="pres">
      <dgm:prSet presAssocID="{77DF95E1-3397-43CE-99EF-E82D1E9B2066}" presName="connectorText" presStyleLbl="sibTrans2D1" presStyleIdx="7" presStyleCnt="10"/>
      <dgm:spPr/>
      <dgm:t>
        <a:bodyPr/>
        <a:lstStyle/>
        <a:p>
          <a:endParaRPr lang="ru-RU"/>
        </a:p>
      </dgm:t>
    </dgm:pt>
    <dgm:pt modelId="{83F11675-07D9-406F-853D-13FD28BBB805}" type="pres">
      <dgm:prSet presAssocID="{62E153EB-408C-4CB3-B6CA-2A439518E14B}" presName="node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27FC25-052B-426A-9E06-117E992234F6}" type="pres">
      <dgm:prSet presAssocID="{08170AFC-8E89-4179-A96D-636AFFD8C3F3}" presName="parTrans" presStyleLbl="sibTrans2D1" presStyleIdx="8" presStyleCnt="10"/>
      <dgm:spPr/>
      <dgm:t>
        <a:bodyPr/>
        <a:lstStyle/>
        <a:p>
          <a:endParaRPr lang="ru-RU"/>
        </a:p>
      </dgm:t>
    </dgm:pt>
    <dgm:pt modelId="{53D78D63-5F88-4163-9535-46A64127BD3A}" type="pres">
      <dgm:prSet presAssocID="{08170AFC-8E89-4179-A96D-636AFFD8C3F3}" presName="connectorText" presStyleLbl="sibTrans2D1" presStyleIdx="8" presStyleCnt="10"/>
      <dgm:spPr/>
      <dgm:t>
        <a:bodyPr/>
        <a:lstStyle/>
        <a:p>
          <a:endParaRPr lang="ru-RU"/>
        </a:p>
      </dgm:t>
    </dgm:pt>
    <dgm:pt modelId="{EDA34655-9131-4731-957F-5382F53A0660}" type="pres">
      <dgm:prSet presAssocID="{D78F1D4C-A2EF-4C56-940B-FB3F18A7298D}" presName="node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3B84E4-4A31-43DB-B3BF-8E8EF2B79F2D}" type="pres">
      <dgm:prSet presAssocID="{66E51CD7-05D6-4658-BDAA-92C6F3E19708}" presName="parTrans" presStyleLbl="sibTrans2D1" presStyleIdx="9" presStyleCnt="10"/>
      <dgm:spPr/>
      <dgm:t>
        <a:bodyPr/>
        <a:lstStyle/>
        <a:p>
          <a:endParaRPr lang="ru-RU"/>
        </a:p>
      </dgm:t>
    </dgm:pt>
    <dgm:pt modelId="{C47D9E4B-AD47-4E79-B529-9B264E8F4F6B}" type="pres">
      <dgm:prSet presAssocID="{66E51CD7-05D6-4658-BDAA-92C6F3E19708}" presName="connectorText" presStyleLbl="sibTrans2D1" presStyleIdx="9" presStyleCnt="10"/>
      <dgm:spPr/>
      <dgm:t>
        <a:bodyPr/>
        <a:lstStyle/>
        <a:p>
          <a:endParaRPr lang="ru-RU"/>
        </a:p>
      </dgm:t>
    </dgm:pt>
    <dgm:pt modelId="{E0AC84DD-2093-416F-85DE-E547FE520660}" type="pres">
      <dgm:prSet presAssocID="{3BA0FA79-0F0A-4F39-8C6F-85BF113366C3}" presName="node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ECE9B68-BE63-45B1-8394-5DBB394D243B}" type="presOf" srcId="{08170AFC-8E89-4179-A96D-636AFFD8C3F3}" destId="{53D78D63-5F88-4163-9535-46A64127BD3A}" srcOrd="1" destOrd="0" presId="urn:microsoft.com/office/officeart/2005/8/layout/radial5"/>
    <dgm:cxn modelId="{48BAFF63-2DCF-4568-A3ED-984E73595F8B}" type="presOf" srcId="{D2A69AB7-A0A6-4501-95CD-2902A3384DE3}" destId="{FED909B6-8F19-4D98-AAC2-EBEEF4830C2B}" srcOrd="0" destOrd="0" presId="urn:microsoft.com/office/officeart/2005/8/layout/radial5"/>
    <dgm:cxn modelId="{4A189105-0239-4451-ACE0-D31E9CBF66B8}" srcId="{6F647F05-65E5-443B-9310-4AF895EEC1B0}" destId="{3BA0FA79-0F0A-4F39-8C6F-85BF113366C3}" srcOrd="9" destOrd="0" parTransId="{66E51CD7-05D6-4658-BDAA-92C6F3E19708}" sibTransId="{3F86135B-3CC7-4CEB-B411-92453A9354E3}"/>
    <dgm:cxn modelId="{C76B1FDD-1515-4548-A84A-CDE5C2B70761}" srcId="{6F647F05-65E5-443B-9310-4AF895EEC1B0}" destId="{4B1A8440-411B-4A5D-AFC7-3583C59ADD0E}" srcOrd="1" destOrd="0" parTransId="{082CE592-953F-441B-B0C2-F864433A8493}" sibTransId="{0D0679BE-35CF-4C4A-B8A9-7CB6E4D6163D}"/>
    <dgm:cxn modelId="{BDBC8127-C9A5-4636-AF0A-79E42F53D923}" srcId="{6F647F05-65E5-443B-9310-4AF895EEC1B0}" destId="{D2A69AB7-A0A6-4501-95CD-2902A3384DE3}" srcOrd="5" destOrd="0" parTransId="{9DEE7B50-C1CB-48D2-999B-DF1098A88396}" sibTransId="{B4AB27D7-F679-4C2F-B351-354C992C8F30}"/>
    <dgm:cxn modelId="{C15332BE-A0A0-446E-828D-661EEBB528E4}" type="presOf" srcId="{6F647F05-65E5-443B-9310-4AF895EEC1B0}" destId="{ED72E44C-8498-48F8-9652-E5DD6AC5818D}" srcOrd="0" destOrd="0" presId="urn:microsoft.com/office/officeart/2005/8/layout/radial5"/>
    <dgm:cxn modelId="{A0746DE7-6486-4388-8D25-AC8AFDB5DCEC}" type="presOf" srcId="{4B1A8440-411B-4A5D-AFC7-3583C59ADD0E}" destId="{73BC26A8-8D0F-45E6-9E3B-37EADD227262}" srcOrd="0" destOrd="0" presId="urn:microsoft.com/office/officeart/2005/8/layout/radial5"/>
    <dgm:cxn modelId="{ABB8D3AC-32ED-44B8-98D1-601987ACC1D1}" srcId="{6F647F05-65E5-443B-9310-4AF895EEC1B0}" destId="{9F96D360-CB55-48DB-9778-BF90DCE1129E}" srcOrd="6" destOrd="0" parTransId="{BC4B6763-2F33-4CCB-B9CC-377BBD0F0800}" sibTransId="{286A4893-ECEC-4EFE-BAC3-3F1C84511E21}"/>
    <dgm:cxn modelId="{A5BC18A6-1C74-45AC-A35E-DB57538BF8E8}" srcId="{6F647F05-65E5-443B-9310-4AF895EEC1B0}" destId="{D63A74EC-A1EC-4823-AB28-835C2DE63D58}" srcOrd="0" destOrd="0" parTransId="{8D513BD1-7137-4BB2-A1F4-1B02EFB0F34F}" sibTransId="{791BBDCE-20BF-42D5-A05C-65C02968CEA7}"/>
    <dgm:cxn modelId="{A021F6C2-B8A6-4D4F-8E32-8C0E781E676A}" type="presOf" srcId="{A8FC0520-4E1C-47C9-9459-5A566E2A3269}" destId="{E7EAB10C-E176-4610-B2C6-BE8F83AD0F9B}" srcOrd="0" destOrd="0" presId="urn:microsoft.com/office/officeart/2005/8/layout/radial5"/>
    <dgm:cxn modelId="{19B2C21D-413E-4353-AB6B-A35590DC232F}" type="presOf" srcId="{9DEE7B50-C1CB-48D2-999B-DF1098A88396}" destId="{2F5553CB-2478-4421-B002-5FA728364A78}" srcOrd="0" destOrd="0" presId="urn:microsoft.com/office/officeart/2005/8/layout/radial5"/>
    <dgm:cxn modelId="{45D3465A-D373-45B9-B6BC-A4C7D1A180F1}" type="presOf" srcId="{66E51CD7-05D6-4658-BDAA-92C6F3E19708}" destId="{553B84E4-4A31-43DB-B3BF-8E8EF2B79F2D}" srcOrd="0" destOrd="0" presId="urn:microsoft.com/office/officeart/2005/8/layout/radial5"/>
    <dgm:cxn modelId="{117A42DE-F8CF-4FA5-BED7-69465E5D0A8D}" type="presOf" srcId="{082CE592-953F-441B-B0C2-F864433A8493}" destId="{839DF450-14DD-4280-9AEE-DA73938E9B9D}" srcOrd="1" destOrd="0" presId="urn:microsoft.com/office/officeart/2005/8/layout/radial5"/>
    <dgm:cxn modelId="{420E5929-73A4-4A38-8264-96367E09F888}" srcId="{6F647F05-65E5-443B-9310-4AF895EEC1B0}" destId="{420BA717-63F2-4ED1-9193-BDF0AD7BC7EB}" srcOrd="3" destOrd="0" parTransId="{A8FC0520-4E1C-47C9-9459-5A566E2A3269}" sibTransId="{93B10FAD-F9FB-447F-AB26-67CC3C3A8B52}"/>
    <dgm:cxn modelId="{DDE09E37-3EA0-4C40-B4CE-CD5FFF33E5C9}" type="presOf" srcId="{77DF95E1-3397-43CE-99EF-E82D1E9B2066}" destId="{4273F29E-B93C-44D6-A671-FCDC77ED9BA3}" srcOrd="1" destOrd="0" presId="urn:microsoft.com/office/officeart/2005/8/layout/radial5"/>
    <dgm:cxn modelId="{C28E3A4D-5AEF-4A0E-9BDA-3C7998F1962C}" srcId="{6B4A9C71-5243-4375-98C7-BA189146832B}" destId="{3FC9AD99-B263-477A-AE69-CAE6318C9A90}" srcOrd="2" destOrd="0" parTransId="{BECBDF88-FEED-4866-937A-AFE06547983E}" sibTransId="{F3F4766A-96EA-4AB1-AC8D-1A2D355E7A77}"/>
    <dgm:cxn modelId="{C55FD1E0-72F4-4B6B-A2E9-0181238CA1F8}" type="presOf" srcId="{9DEE7B50-C1CB-48D2-999B-DF1098A88396}" destId="{881BA4B6-6173-4BE7-ACB0-127409627ABA}" srcOrd="1" destOrd="0" presId="urn:microsoft.com/office/officeart/2005/8/layout/radial5"/>
    <dgm:cxn modelId="{2C98625F-D1CB-47B4-AE92-0D6A6D2D9967}" type="presOf" srcId="{66E51CD7-05D6-4658-BDAA-92C6F3E19708}" destId="{C47D9E4B-AD47-4E79-B529-9B264E8F4F6B}" srcOrd="1" destOrd="0" presId="urn:microsoft.com/office/officeart/2005/8/layout/radial5"/>
    <dgm:cxn modelId="{1600969C-CE22-4809-90B8-C781D49F807F}" type="presOf" srcId="{8D513BD1-7137-4BB2-A1F4-1B02EFB0F34F}" destId="{4731EA70-1FA8-49F5-A6BF-4AE9CB97C303}" srcOrd="0" destOrd="0" presId="urn:microsoft.com/office/officeart/2005/8/layout/radial5"/>
    <dgm:cxn modelId="{48ECD170-E6C5-489E-A263-20CC615C17AB}" srcId="{6F647F05-65E5-443B-9310-4AF895EEC1B0}" destId="{AA0A2BD5-A368-4F17-8E9D-23F1FC377812}" srcOrd="4" destOrd="0" parTransId="{6598F354-400C-439C-BDD5-729D663E252E}" sibTransId="{0A69E1AC-CA25-4F66-967D-B64CF01B740F}"/>
    <dgm:cxn modelId="{D0980C1E-63A0-49CB-B5FC-41E8C3C3A8EC}" type="presOf" srcId="{A8FC0520-4E1C-47C9-9459-5A566E2A3269}" destId="{47F0322C-5978-482D-A409-1280E22C6D82}" srcOrd="1" destOrd="0" presId="urn:microsoft.com/office/officeart/2005/8/layout/radial5"/>
    <dgm:cxn modelId="{1832A9CC-1214-407A-B2A5-6887FE55CE83}" type="presOf" srcId="{6B4A9C71-5243-4375-98C7-BA189146832B}" destId="{8B82EA68-B59A-424E-9756-C221A13DB47F}" srcOrd="0" destOrd="0" presId="urn:microsoft.com/office/officeart/2005/8/layout/radial5"/>
    <dgm:cxn modelId="{823D4080-F4CF-4346-80FF-ED3B2E298D3A}" srcId="{6B4A9C71-5243-4375-98C7-BA189146832B}" destId="{DB64DB70-A875-4AA2-9AB4-B2E4BC8C6C9B}" srcOrd="1" destOrd="0" parTransId="{86C9487A-6230-40BE-8B93-9F8E6D4DBDDB}" sibTransId="{26C1B424-0616-45BA-BA16-404B7A0E7393}"/>
    <dgm:cxn modelId="{EA60BD94-54CE-450D-A117-19A3057D3DE3}" srcId="{6F647F05-65E5-443B-9310-4AF895EEC1B0}" destId="{637E412C-91EE-486E-8354-15F2384BE3EA}" srcOrd="2" destOrd="0" parTransId="{C021BE46-16AF-4372-B2A0-67875E2C82CF}" sibTransId="{6923DAD3-03A3-4184-9D76-6CCF9386A60A}"/>
    <dgm:cxn modelId="{0537D143-8E20-4E83-B337-3C613E661C4C}" type="presOf" srcId="{77DF95E1-3397-43CE-99EF-E82D1E9B2066}" destId="{7A035AEB-3A20-4DC3-9A60-032AB2743B03}" srcOrd="0" destOrd="0" presId="urn:microsoft.com/office/officeart/2005/8/layout/radial5"/>
    <dgm:cxn modelId="{4AF0401D-EEEF-46F0-A247-681EE95EED29}" type="presOf" srcId="{AA0A2BD5-A368-4F17-8E9D-23F1FC377812}" destId="{EB1C3899-7B42-47CD-912B-DD035472498D}" srcOrd="0" destOrd="0" presId="urn:microsoft.com/office/officeart/2005/8/layout/radial5"/>
    <dgm:cxn modelId="{A41A7AA2-7D39-49D5-B658-4F52F2F26DE6}" type="presOf" srcId="{D78F1D4C-A2EF-4C56-940B-FB3F18A7298D}" destId="{EDA34655-9131-4731-957F-5382F53A0660}" srcOrd="0" destOrd="0" presId="urn:microsoft.com/office/officeart/2005/8/layout/radial5"/>
    <dgm:cxn modelId="{343258F9-921D-4954-928D-09F36B20EFBD}" type="presOf" srcId="{BC4B6763-2F33-4CCB-B9CC-377BBD0F0800}" destId="{A0B7EB92-DF16-476D-BB87-6C0D26E26F61}" srcOrd="0" destOrd="0" presId="urn:microsoft.com/office/officeart/2005/8/layout/radial5"/>
    <dgm:cxn modelId="{4F2F065D-A7A1-40E4-AD15-A0E49D657452}" type="presOf" srcId="{420BA717-63F2-4ED1-9193-BDF0AD7BC7EB}" destId="{FFE63D16-C443-42C8-BB30-4CA61876A647}" srcOrd="0" destOrd="0" presId="urn:microsoft.com/office/officeart/2005/8/layout/radial5"/>
    <dgm:cxn modelId="{047411C9-AFE1-422F-8024-0250239EF7DD}" type="presOf" srcId="{637E412C-91EE-486E-8354-15F2384BE3EA}" destId="{D8B200F5-4D07-49B2-A587-C2FE6CEC49F8}" srcOrd="0" destOrd="0" presId="urn:microsoft.com/office/officeart/2005/8/layout/radial5"/>
    <dgm:cxn modelId="{A00878C0-A87A-42B9-83D7-EE8880E34935}" srcId="{6F647F05-65E5-443B-9310-4AF895EEC1B0}" destId="{D78F1D4C-A2EF-4C56-940B-FB3F18A7298D}" srcOrd="8" destOrd="0" parTransId="{08170AFC-8E89-4179-A96D-636AFFD8C3F3}" sibTransId="{3B6B2775-EA0D-4CA6-A4A3-0187E341F68C}"/>
    <dgm:cxn modelId="{5704B341-B44A-49BA-A0A9-F1FF0C3D599F}" type="presOf" srcId="{C021BE46-16AF-4372-B2A0-67875E2C82CF}" destId="{06F93DE9-E67A-4CE1-BC6B-5C458B1137B0}" srcOrd="0" destOrd="0" presId="urn:microsoft.com/office/officeart/2005/8/layout/radial5"/>
    <dgm:cxn modelId="{6C7028E3-4E3C-4516-87AC-3B90B20594AA}" type="presOf" srcId="{6598F354-400C-439C-BDD5-729D663E252E}" destId="{FA950D33-9BD9-4D37-A533-789F5554AFB5}" srcOrd="0" destOrd="0" presId="urn:microsoft.com/office/officeart/2005/8/layout/radial5"/>
    <dgm:cxn modelId="{6632F0F2-38BC-48B1-B128-82B8C2D4E5CB}" type="presOf" srcId="{D63A74EC-A1EC-4823-AB28-835C2DE63D58}" destId="{E2EC1D87-F728-458A-8AB1-7A3D78F9D25E}" srcOrd="0" destOrd="0" presId="urn:microsoft.com/office/officeart/2005/8/layout/radial5"/>
    <dgm:cxn modelId="{ADBCB366-F43F-4002-A4F3-36E12748924F}" srcId="{6B4A9C71-5243-4375-98C7-BA189146832B}" destId="{F2D9B376-A8AD-4E92-A745-3753D4583C12}" srcOrd="3" destOrd="0" parTransId="{68B4AE0E-EECA-4C3C-B229-961D756AA206}" sibTransId="{B2E7ACA7-BC87-4BC2-8808-2409F37C3762}"/>
    <dgm:cxn modelId="{C3E21AA1-E023-4515-8931-D43A4961AFB4}" type="presOf" srcId="{9F96D360-CB55-48DB-9778-BF90DCE1129E}" destId="{69EA0517-EDCB-4CEB-899F-D56DCF7B4404}" srcOrd="0" destOrd="0" presId="urn:microsoft.com/office/officeart/2005/8/layout/radial5"/>
    <dgm:cxn modelId="{2CB73854-AC7D-4496-85CC-62406A0047C8}" type="presOf" srcId="{BC4B6763-2F33-4CCB-B9CC-377BBD0F0800}" destId="{E3A5A4EE-729B-477E-AEA8-7FC61FA6B941}" srcOrd="1" destOrd="0" presId="urn:microsoft.com/office/officeart/2005/8/layout/radial5"/>
    <dgm:cxn modelId="{F280695C-BCD4-44D5-BD42-7B1024E9C69E}" srcId="{6B4A9C71-5243-4375-98C7-BA189146832B}" destId="{6F647F05-65E5-443B-9310-4AF895EEC1B0}" srcOrd="0" destOrd="0" parTransId="{75BFC95B-EA58-4583-BC2B-08582B3ED8DC}" sibTransId="{FCC559A8-CB2E-461F-864E-CCB99C0FD9A4}"/>
    <dgm:cxn modelId="{22232DE6-3476-45F5-BFBA-0D640F84B9A5}" type="presOf" srcId="{8D513BD1-7137-4BB2-A1F4-1B02EFB0F34F}" destId="{8D15C70B-27DC-4BC4-8B54-1A6B8CC1DBC1}" srcOrd="1" destOrd="0" presId="urn:microsoft.com/office/officeart/2005/8/layout/radial5"/>
    <dgm:cxn modelId="{EA3EEB88-69CC-426B-A47E-02A8D61E5361}" type="presOf" srcId="{08170AFC-8E89-4179-A96D-636AFFD8C3F3}" destId="{DF27FC25-052B-426A-9E06-117E992234F6}" srcOrd="0" destOrd="0" presId="urn:microsoft.com/office/officeart/2005/8/layout/radial5"/>
    <dgm:cxn modelId="{2197D7A3-BB3C-405D-B3CA-0722ECC2EED2}" type="presOf" srcId="{6598F354-400C-439C-BDD5-729D663E252E}" destId="{F326903B-AF5C-41D9-A950-9DE60C069BDF}" srcOrd="1" destOrd="0" presId="urn:microsoft.com/office/officeart/2005/8/layout/radial5"/>
    <dgm:cxn modelId="{65855B6A-237B-4D4F-8704-8585C0F91D85}" type="presOf" srcId="{C021BE46-16AF-4372-B2A0-67875E2C82CF}" destId="{DA660ED5-C4B7-4208-928A-B8DD66837486}" srcOrd="1" destOrd="0" presId="urn:microsoft.com/office/officeart/2005/8/layout/radial5"/>
    <dgm:cxn modelId="{23E9A033-98CF-45D1-9667-E13258F9FCFF}" type="presOf" srcId="{62E153EB-408C-4CB3-B6CA-2A439518E14B}" destId="{83F11675-07D9-406F-853D-13FD28BBB805}" srcOrd="0" destOrd="0" presId="urn:microsoft.com/office/officeart/2005/8/layout/radial5"/>
    <dgm:cxn modelId="{54059384-7D56-4783-9E6B-CB7051B26B45}" srcId="{6F647F05-65E5-443B-9310-4AF895EEC1B0}" destId="{62E153EB-408C-4CB3-B6CA-2A439518E14B}" srcOrd="7" destOrd="0" parTransId="{77DF95E1-3397-43CE-99EF-E82D1E9B2066}" sibTransId="{69F9F7AF-4DAB-4B6C-A26F-22C945FB8A80}"/>
    <dgm:cxn modelId="{B20EE932-F397-4B26-A437-D8F61D310766}" type="presOf" srcId="{082CE592-953F-441B-B0C2-F864433A8493}" destId="{A0E222DD-64BD-4A89-BBB9-2B80D8318D4A}" srcOrd="0" destOrd="0" presId="urn:microsoft.com/office/officeart/2005/8/layout/radial5"/>
    <dgm:cxn modelId="{3AD9E554-898C-4C01-BBB7-874A22FA91EE}" type="presOf" srcId="{3BA0FA79-0F0A-4F39-8C6F-85BF113366C3}" destId="{E0AC84DD-2093-416F-85DE-E547FE520660}" srcOrd="0" destOrd="0" presId="urn:microsoft.com/office/officeart/2005/8/layout/radial5"/>
    <dgm:cxn modelId="{7A26BA7D-4727-47EA-BC71-FC567CD38688}" type="presParOf" srcId="{8B82EA68-B59A-424E-9756-C221A13DB47F}" destId="{ED72E44C-8498-48F8-9652-E5DD6AC5818D}" srcOrd="0" destOrd="0" presId="urn:microsoft.com/office/officeart/2005/8/layout/radial5"/>
    <dgm:cxn modelId="{40DABDE2-1B5B-48A4-95CA-3B44153FC09F}" type="presParOf" srcId="{8B82EA68-B59A-424E-9756-C221A13DB47F}" destId="{4731EA70-1FA8-49F5-A6BF-4AE9CB97C303}" srcOrd="1" destOrd="0" presId="urn:microsoft.com/office/officeart/2005/8/layout/radial5"/>
    <dgm:cxn modelId="{37DAEB81-77BE-4994-90D6-4F1DFDAD80F6}" type="presParOf" srcId="{4731EA70-1FA8-49F5-A6BF-4AE9CB97C303}" destId="{8D15C70B-27DC-4BC4-8B54-1A6B8CC1DBC1}" srcOrd="0" destOrd="0" presId="urn:microsoft.com/office/officeart/2005/8/layout/radial5"/>
    <dgm:cxn modelId="{60EE9EF0-E70E-4179-8DD6-DFB97B467EFF}" type="presParOf" srcId="{8B82EA68-B59A-424E-9756-C221A13DB47F}" destId="{E2EC1D87-F728-458A-8AB1-7A3D78F9D25E}" srcOrd="2" destOrd="0" presId="urn:microsoft.com/office/officeart/2005/8/layout/radial5"/>
    <dgm:cxn modelId="{4CC3AF78-C58A-451A-813E-67619EE67F30}" type="presParOf" srcId="{8B82EA68-B59A-424E-9756-C221A13DB47F}" destId="{A0E222DD-64BD-4A89-BBB9-2B80D8318D4A}" srcOrd="3" destOrd="0" presId="urn:microsoft.com/office/officeart/2005/8/layout/radial5"/>
    <dgm:cxn modelId="{C3AB1D49-10C7-49B2-9FF5-AD959D265A5D}" type="presParOf" srcId="{A0E222DD-64BD-4A89-BBB9-2B80D8318D4A}" destId="{839DF450-14DD-4280-9AEE-DA73938E9B9D}" srcOrd="0" destOrd="0" presId="urn:microsoft.com/office/officeart/2005/8/layout/radial5"/>
    <dgm:cxn modelId="{D58BF486-2D8E-4A85-AFC4-32BECA5B7709}" type="presParOf" srcId="{8B82EA68-B59A-424E-9756-C221A13DB47F}" destId="{73BC26A8-8D0F-45E6-9E3B-37EADD227262}" srcOrd="4" destOrd="0" presId="urn:microsoft.com/office/officeart/2005/8/layout/radial5"/>
    <dgm:cxn modelId="{4FDF1341-D34A-4043-AB6A-B175ABF3AB1B}" type="presParOf" srcId="{8B82EA68-B59A-424E-9756-C221A13DB47F}" destId="{06F93DE9-E67A-4CE1-BC6B-5C458B1137B0}" srcOrd="5" destOrd="0" presId="urn:microsoft.com/office/officeart/2005/8/layout/radial5"/>
    <dgm:cxn modelId="{DD561E92-EBD6-4239-A4E7-61E458EED1D5}" type="presParOf" srcId="{06F93DE9-E67A-4CE1-BC6B-5C458B1137B0}" destId="{DA660ED5-C4B7-4208-928A-B8DD66837486}" srcOrd="0" destOrd="0" presId="urn:microsoft.com/office/officeart/2005/8/layout/radial5"/>
    <dgm:cxn modelId="{2ED99C81-4C08-42F6-AB28-8DD6EBFAE219}" type="presParOf" srcId="{8B82EA68-B59A-424E-9756-C221A13DB47F}" destId="{D8B200F5-4D07-49B2-A587-C2FE6CEC49F8}" srcOrd="6" destOrd="0" presId="urn:microsoft.com/office/officeart/2005/8/layout/radial5"/>
    <dgm:cxn modelId="{C42B2D34-D3F2-450B-8BEA-E31FD3A0BD89}" type="presParOf" srcId="{8B82EA68-B59A-424E-9756-C221A13DB47F}" destId="{E7EAB10C-E176-4610-B2C6-BE8F83AD0F9B}" srcOrd="7" destOrd="0" presId="urn:microsoft.com/office/officeart/2005/8/layout/radial5"/>
    <dgm:cxn modelId="{633FD74C-8F06-457C-B9C1-3719E98A5832}" type="presParOf" srcId="{E7EAB10C-E176-4610-B2C6-BE8F83AD0F9B}" destId="{47F0322C-5978-482D-A409-1280E22C6D82}" srcOrd="0" destOrd="0" presId="urn:microsoft.com/office/officeart/2005/8/layout/radial5"/>
    <dgm:cxn modelId="{FF1038F4-43F2-41D2-99C1-314BD9A21F5C}" type="presParOf" srcId="{8B82EA68-B59A-424E-9756-C221A13DB47F}" destId="{FFE63D16-C443-42C8-BB30-4CA61876A647}" srcOrd="8" destOrd="0" presId="urn:microsoft.com/office/officeart/2005/8/layout/radial5"/>
    <dgm:cxn modelId="{FC27C575-79A4-4A26-B01A-32A99F756A2A}" type="presParOf" srcId="{8B82EA68-B59A-424E-9756-C221A13DB47F}" destId="{FA950D33-9BD9-4D37-A533-789F5554AFB5}" srcOrd="9" destOrd="0" presId="urn:microsoft.com/office/officeart/2005/8/layout/radial5"/>
    <dgm:cxn modelId="{83F611D2-F71E-49CD-88BA-EFE9DA6A1DAF}" type="presParOf" srcId="{FA950D33-9BD9-4D37-A533-789F5554AFB5}" destId="{F326903B-AF5C-41D9-A950-9DE60C069BDF}" srcOrd="0" destOrd="0" presId="urn:microsoft.com/office/officeart/2005/8/layout/radial5"/>
    <dgm:cxn modelId="{0942A57B-7A01-46E4-8109-940FA1A4FE21}" type="presParOf" srcId="{8B82EA68-B59A-424E-9756-C221A13DB47F}" destId="{EB1C3899-7B42-47CD-912B-DD035472498D}" srcOrd="10" destOrd="0" presId="urn:microsoft.com/office/officeart/2005/8/layout/radial5"/>
    <dgm:cxn modelId="{5DDDEFD9-576F-44F4-891F-88BA5B087742}" type="presParOf" srcId="{8B82EA68-B59A-424E-9756-C221A13DB47F}" destId="{2F5553CB-2478-4421-B002-5FA728364A78}" srcOrd="11" destOrd="0" presId="urn:microsoft.com/office/officeart/2005/8/layout/radial5"/>
    <dgm:cxn modelId="{FD13A987-FA92-4DB9-9CBF-38AF390DF835}" type="presParOf" srcId="{2F5553CB-2478-4421-B002-5FA728364A78}" destId="{881BA4B6-6173-4BE7-ACB0-127409627ABA}" srcOrd="0" destOrd="0" presId="urn:microsoft.com/office/officeart/2005/8/layout/radial5"/>
    <dgm:cxn modelId="{375727EF-CCD1-4B67-BA41-9D2F4CFEE262}" type="presParOf" srcId="{8B82EA68-B59A-424E-9756-C221A13DB47F}" destId="{FED909B6-8F19-4D98-AAC2-EBEEF4830C2B}" srcOrd="12" destOrd="0" presId="urn:microsoft.com/office/officeart/2005/8/layout/radial5"/>
    <dgm:cxn modelId="{B3E63D4F-5781-490D-A873-C1A6B077A39C}" type="presParOf" srcId="{8B82EA68-B59A-424E-9756-C221A13DB47F}" destId="{A0B7EB92-DF16-476D-BB87-6C0D26E26F61}" srcOrd="13" destOrd="0" presId="urn:microsoft.com/office/officeart/2005/8/layout/radial5"/>
    <dgm:cxn modelId="{C826F5D7-6975-438A-B7CC-6FA79185E547}" type="presParOf" srcId="{A0B7EB92-DF16-476D-BB87-6C0D26E26F61}" destId="{E3A5A4EE-729B-477E-AEA8-7FC61FA6B941}" srcOrd="0" destOrd="0" presId="urn:microsoft.com/office/officeart/2005/8/layout/radial5"/>
    <dgm:cxn modelId="{35F2EA6C-F397-420B-BB20-20652D21AC43}" type="presParOf" srcId="{8B82EA68-B59A-424E-9756-C221A13DB47F}" destId="{69EA0517-EDCB-4CEB-899F-D56DCF7B4404}" srcOrd="14" destOrd="0" presId="urn:microsoft.com/office/officeart/2005/8/layout/radial5"/>
    <dgm:cxn modelId="{5DD5DC9D-213D-483C-891D-99C833100646}" type="presParOf" srcId="{8B82EA68-B59A-424E-9756-C221A13DB47F}" destId="{7A035AEB-3A20-4DC3-9A60-032AB2743B03}" srcOrd="15" destOrd="0" presId="urn:microsoft.com/office/officeart/2005/8/layout/radial5"/>
    <dgm:cxn modelId="{04237E3B-0A71-4F1B-B2B6-A4939E8B1D01}" type="presParOf" srcId="{7A035AEB-3A20-4DC3-9A60-032AB2743B03}" destId="{4273F29E-B93C-44D6-A671-FCDC77ED9BA3}" srcOrd="0" destOrd="0" presId="urn:microsoft.com/office/officeart/2005/8/layout/radial5"/>
    <dgm:cxn modelId="{F1205380-42B9-4F14-A6D4-7E414899EDF6}" type="presParOf" srcId="{8B82EA68-B59A-424E-9756-C221A13DB47F}" destId="{83F11675-07D9-406F-853D-13FD28BBB805}" srcOrd="16" destOrd="0" presId="urn:microsoft.com/office/officeart/2005/8/layout/radial5"/>
    <dgm:cxn modelId="{8BAA05F4-EC39-4D1B-8579-FB802DF5BA6D}" type="presParOf" srcId="{8B82EA68-B59A-424E-9756-C221A13DB47F}" destId="{DF27FC25-052B-426A-9E06-117E992234F6}" srcOrd="17" destOrd="0" presId="urn:microsoft.com/office/officeart/2005/8/layout/radial5"/>
    <dgm:cxn modelId="{AA402F56-F60F-4078-AED6-81C27DA4EFE3}" type="presParOf" srcId="{DF27FC25-052B-426A-9E06-117E992234F6}" destId="{53D78D63-5F88-4163-9535-46A64127BD3A}" srcOrd="0" destOrd="0" presId="urn:microsoft.com/office/officeart/2005/8/layout/radial5"/>
    <dgm:cxn modelId="{0BD42329-AE13-45B8-AAE8-277031D7066E}" type="presParOf" srcId="{8B82EA68-B59A-424E-9756-C221A13DB47F}" destId="{EDA34655-9131-4731-957F-5382F53A0660}" srcOrd="18" destOrd="0" presId="urn:microsoft.com/office/officeart/2005/8/layout/radial5"/>
    <dgm:cxn modelId="{3F65E9D3-FE69-4001-8130-CCC9A388CB4D}" type="presParOf" srcId="{8B82EA68-B59A-424E-9756-C221A13DB47F}" destId="{553B84E4-4A31-43DB-B3BF-8E8EF2B79F2D}" srcOrd="19" destOrd="0" presId="urn:microsoft.com/office/officeart/2005/8/layout/radial5"/>
    <dgm:cxn modelId="{299F0BF6-64B3-4F6A-B302-DF993126D48A}" type="presParOf" srcId="{553B84E4-4A31-43DB-B3BF-8E8EF2B79F2D}" destId="{C47D9E4B-AD47-4E79-B529-9B264E8F4F6B}" srcOrd="0" destOrd="0" presId="urn:microsoft.com/office/officeart/2005/8/layout/radial5"/>
    <dgm:cxn modelId="{0C918EA6-7EEC-48A5-91D1-AEBC16761128}" type="presParOf" srcId="{8B82EA68-B59A-424E-9756-C221A13DB47F}" destId="{E0AC84DD-2093-416F-85DE-E547FE520660}" srcOrd="2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97B0179-6FFA-43F2-9B11-3C7B56B71EA7}" type="doc">
      <dgm:prSet loTypeId="urn:microsoft.com/office/officeart/2005/8/layout/hierarchy3" loCatId="list" qsTypeId="urn:microsoft.com/office/officeart/2005/8/quickstyle/simple1#9" qsCatId="simple" csTypeId="urn:microsoft.com/office/officeart/2005/8/colors/accent1_2#15" csCatId="accent1" phldr="1"/>
      <dgm:spPr/>
      <dgm:t>
        <a:bodyPr/>
        <a:lstStyle/>
        <a:p>
          <a:endParaRPr lang="ru-RU"/>
        </a:p>
      </dgm:t>
    </dgm:pt>
    <dgm:pt modelId="{C7E3C235-D7CE-4F21-83E5-0230BF458F3B}">
      <dgm:prSet phldrT="[Текст]" custT="1"/>
      <dgm:spPr>
        <a:gradFill flip="none" rotWithShape="0">
          <a:gsLst>
            <a:gs pos="0">
              <a:srgbClr val="FF9900">
                <a:shade val="30000"/>
                <a:satMod val="115000"/>
              </a:srgbClr>
            </a:gs>
            <a:gs pos="50000">
              <a:srgbClr val="FF9900">
                <a:shade val="67500"/>
                <a:satMod val="115000"/>
              </a:srgbClr>
            </a:gs>
            <a:gs pos="100000">
              <a:srgbClr val="FF9900">
                <a:shade val="100000"/>
                <a:satMod val="115000"/>
              </a:srgbClr>
            </a:gs>
          </a:gsLst>
          <a:lin ang="2700000" scaled="1"/>
          <a:tileRect/>
        </a:gradFill>
        <a:ln w="19050">
          <a:solidFill>
            <a:srgbClr val="FF6600"/>
          </a:solidFill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Областные  средства</a:t>
          </a:r>
        </a:p>
      </dgm:t>
    </dgm:pt>
    <dgm:pt modelId="{3507B90E-C01D-4EEB-A99F-C6D51F8C1051}" type="parTrans" cxnId="{625D9539-3FEF-424E-B540-0715AFF493D9}">
      <dgm:prSet/>
      <dgm:spPr/>
      <dgm:t>
        <a:bodyPr/>
        <a:lstStyle/>
        <a:p>
          <a:endParaRPr lang="ru-RU"/>
        </a:p>
      </dgm:t>
    </dgm:pt>
    <dgm:pt modelId="{0032CFD0-149D-40E9-B15B-2927DB928F2A}" type="sibTrans" cxnId="{625D9539-3FEF-424E-B540-0715AFF493D9}">
      <dgm:prSet/>
      <dgm:spPr/>
      <dgm:t>
        <a:bodyPr/>
        <a:lstStyle/>
        <a:p>
          <a:endParaRPr lang="ru-RU"/>
        </a:p>
      </dgm:t>
    </dgm:pt>
    <dgm:pt modelId="{0FD87494-0FAD-49E2-A677-4C63C07CD278}">
      <dgm:prSet phldrT="[Текст]" custT="1"/>
      <dgm:spPr>
        <a:solidFill>
          <a:srgbClr val="FFCC99">
            <a:alpha val="89804"/>
          </a:srgbClr>
        </a:solidFill>
        <a:ln w="19050">
          <a:solidFill>
            <a:srgbClr val="FF6600"/>
          </a:solidFill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pPr algn="just"/>
          <a:r>
            <a:rPr lang="ru-RU" sz="1600" dirty="0">
              <a:latin typeface="Times New Roman" pitchFamily="18" charset="0"/>
              <a:cs typeface="Times New Roman" pitchFamily="18" charset="0"/>
            </a:rPr>
            <a:t>Субвенция на выплату денежных средств на содержание ребенка, переданного на воспитание в приемную семью</a:t>
          </a:r>
        </a:p>
      </dgm:t>
    </dgm:pt>
    <dgm:pt modelId="{DA936E31-2B7B-4F61-8784-087F5BF1CCA2}" type="parTrans" cxnId="{89B06EA5-3ADE-473B-8A08-C3C9D6C492D2}">
      <dgm:prSet/>
      <dgm:spPr>
        <a:ln>
          <a:solidFill>
            <a:srgbClr val="FF6600"/>
          </a:solidFill>
        </a:ln>
      </dgm:spPr>
      <dgm:t>
        <a:bodyPr/>
        <a:lstStyle/>
        <a:p>
          <a:endParaRPr lang="ru-RU"/>
        </a:p>
      </dgm:t>
    </dgm:pt>
    <dgm:pt modelId="{EA1805A8-F89A-4EA4-B480-DBF1EC1756D6}" type="sibTrans" cxnId="{89B06EA5-3ADE-473B-8A08-C3C9D6C492D2}">
      <dgm:prSet/>
      <dgm:spPr/>
      <dgm:t>
        <a:bodyPr/>
        <a:lstStyle/>
        <a:p>
          <a:endParaRPr lang="ru-RU"/>
        </a:p>
      </dgm:t>
    </dgm:pt>
    <dgm:pt modelId="{ECC4F9D0-E93A-4739-8873-1B03FCE6503A}">
      <dgm:prSet phldrT="[Текст]" custT="1"/>
      <dgm:spPr>
        <a:gradFill flip="none" rotWithShape="0">
          <a:gsLst>
            <a:gs pos="0">
              <a:srgbClr val="00CC00">
                <a:shade val="30000"/>
                <a:satMod val="115000"/>
              </a:srgbClr>
            </a:gs>
            <a:gs pos="50000">
              <a:srgbClr val="00CC00">
                <a:shade val="67500"/>
                <a:satMod val="115000"/>
              </a:srgbClr>
            </a:gs>
            <a:gs pos="100000">
              <a:srgbClr val="00CC00">
                <a:shade val="100000"/>
                <a:satMod val="115000"/>
              </a:srgbClr>
            </a:gs>
          </a:gsLst>
          <a:lin ang="8100000" scaled="1"/>
          <a:tileRect/>
        </a:gradFill>
        <a:ln w="19050">
          <a:solidFill>
            <a:srgbClr val="008000"/>
          </a:solidFill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Собственные средства</a:t>
          </a:r>
        </a:p>
      </dgm:t>
    </dgm:pt>
    <dgm:pt modelId="{F3C1BA2F-2EFA-4D9C-B3CA-49EC49DF0341}" type="parTrans" cxnId="{6F91B4C2-2696-4AC9-B5C9-E81FB4304422}">
      <dgm:prSet/>
      <dgm:spPr/>
      <dgm:t>
        <a:bodyPr/>
        <a:lstStyle/>
        <a:p>
          <a:endParaRPr lang="ru-RU"/>
        </a:p>
      </dgm:t>
    </dgm:pt>
    <dgm:pt modelId="{72D3C64C-1594-42A1-A6BD-3865DE44FC1B}" type="sibTrans" cxnId="{6F91B4C2-2696-4AC9-B5C9-E81FB4304422}">
      <dgm:prSet/>
      <dgm:spPr/>
      <dgm:t>
        <a:bodyPr/>
        <a:lstStyle/>
        <a:p>
          <a:endParaRPr lang="ru-RU"/>
        </a:p>
      </dgm:t>
    </dgm:pt>
    <dgm:pt modelId="{CCE787AD-0C94-4790-AEE2-08FEBD4D1B85}">
      <dgm:prSet phldrT="[Текст]" custT="1"/>
      <dgm:spPr>
        <a:solidFill>
          <a:srgbClr val="99FF33">
            <a:alpha val="89804"/>
          </a:srgbClr>
        </a:solidFill>
        <a:ln w="19050"/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pPr algn="ctr"/>
          <a:r>
            <a:rPr lang="ru-RU" sz="1600" dirty="0">
              <a:latin typeface="Times New Roman" pitchFamily="18" charset="0"/>
              <a:cs typeface="Times New Roman" pitchFamily="18" charset="0"/>
            </a:rPr>
            <a:t>Выплаты почетным гражданам</a:t>
          </a:r>
        </a:p>
      </dgm:t>
    </dgm:pt>
    <dgm:pt modelId="{068889B5-7356-40A8-AAD8-C5014ADEEF6E}" type="parTrans" cxnId="{3C81F201-EEAF-4356-B06B-1A48A88AD07D}">
      <dgm:prSet/>
      <dgm:spPr/>
      <dgm:t>
        <a:bodyPr/>
        <a:lstStyle/>
        <a:p>
          <a:endParaRPr lang="ru-RU"/>
        </a:p>
      </dgm:t>
    </dgm:pt>
    <dgm:pt modelId="{BB8E5D64-1589-4766-BEE5-C182CE5BFFB3}" type="sibTrans" cxnId="{3C81F201-EEAF-4356-B06B-1A48A88AD07D}">
      <dgm:prSet/>
      <dgm:spPr/>
      <dgm:t>
        <a:bodyPr/>
        <a:lstStyle/>
        <a:p>
          <a:endParaRPr lang="ru-RU"/>
        </a:p>
      </dgm:t>
    </dgm:pt>
    <dgm:pt modelId="{68754719-21A2-4E04-8157-D49B2D923B36}">
      <dgm:prSet phldrT="[Текст]" custT="1"/>
      <dgm:spPr>
        <a:solidFill>
          <a:srgbClr val="99FF33">
            <a:alpha val="90000"/>
          </a:srgbClr>
        </a:solidFill>
        <a:ln w="19050"/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pPr algn="just"/>
          <a:r>
            <a:rPr lang="ru-RU" sz="1600" dirty="0">
              <a:latin typeface="Times New Roman" pitchFamily="18" charset="0"/>
              <a:cs typeface="Times New Roman" pitchFamily="18" charset="0"/>
            </a:rPr>
            <a:t>Пенсии на выслугу лет лицам, замещавшим муниципальные должности</a:t>
          </a:r>
        </a:p>
      </dgm:t>
    </dgm:pt>
    <dgm:pt modelId="{2D78FB1E-2677-4182-BF88-E223488DB16D}" type="parTrans" cxnId="{81F85D43-3D44-4754-858B-9361218ACFC2}">
      <dgm:prSet/>
      <dgm:spPr/>
      <dgm:t>
        <a:bodyPr/>
        <a:lstStyle/>
        <a:p>
          <a:endParaRPr lang="ru-RU"/>
        </a:p>
      </dgm:t>
    </dgm:pt>
    <dgm:pt modelId="{9ADF9544-C697-48AE-AE83-9EE710E7DAD0}" type="sibTrans" cxnId="{81F85D43-3D44-4754-858B-9361218ACFC2}">
      <dgm:prSet/>
      <dgm:spPr/>
      <dgm:t>
        <a:bodyPr/>
        <a:lstStyle/>
        <a:p>
          <a:endParaRPr lang="ru-RU"/>
        </a:p>
      </dgm:t>
    </dgm:pt>
    <dgm:pt modelId="{3B89B9B3-5619-46D4-93CA-40C0EF5EB128}">
      <dgm:prSet phldrT="[Текст]" custT="1"/>
      <dgm:spPr>
        <a:solidFill>
          <a:srgbClr val="FFCC99">
            <a:alpha val="90000"/>
          </a:srgbClr>
        </a:solidFill>
        <a:ln w="19050">
          <a:solidFill>
            <a:srgbClr val="FF6600"/>
          </a:solidFill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pPr algn="just"/>
          <a:r>
            <a:rPr lang="ru-RU" sz="1600" dirty="0">
              <a:latin typeface="Times New Roman" pitchFamily="18" charset="0"/>
              <a:cs typeface="Times New Roman" pitchFamily="18" charset="0"/>
            </a:rPr>
            <a:t>Субвенция на выплату  ежемесячных денежных средств на содержание ребенка, находящегося под опекой (попечительством)</a:t>
          </a:r>
        </a:p>
      </dgm:t>
    </dgm:pt>
    <dgm:pt modelId="{2298DAA3-0B49-4117-873D-4459F0CCBDB4}" type="sibTrans" cxnId="{B3624D78-7BFB-450E-8BEA-A90A6608ACE3}">
      <dgm:prSet/>
      <dgm:spPr/>
      <dgm:t>
        <a:bodyPr/>
        <a:lstStyle/>
        <a:p>
          <a:endParaRPr lang="ru-RU"/>
        </a:p>
      </dgm:t>
    </dgm:pt>
    <dgm:pt modelId="{18FCBCEA-9E78-49E2-BECB-519648FE62F0}" type="parTrans" cxnId="{B3624D78-7BFB-450E-8BEA-A90A6608ACE3}">
      <dgm:prSet/>
      <dgm:spPr>
        <a:ln>
          <a:solidFill>
            <a:srgbClr val="FF6600"/>
          </a:solidFill>
        </a:ln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87A678DD-6040-425C-BD0F-D72D593AD7BF}" type="pres">
      <dgm:prSet presAssocID="{F97B0179-6FFA-43F2-9B11-3C7B56B71EA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2318909-0E8B-49FF-955C-5F4D919573E8}" type="pres">
      <dgm:prSet presAssocID="{C7E3C235-D7CE-4F21-83E5-0230BF458F3B}" presName="root" presStyleCnt="0"/>
      <dgm:spPr/>
    </dgm:pt>
    <dgm:pt modelId="{C8BFB3E0-F637-4271-B518-A47EA05A3897}" type="pres">
      <dgm:prSet presAssocID="{C7E3C235-D7CE-4F21-83E5-0230BF458F3B}" presName="rootComposite" presStyleCnt="0"/>
      <dgm:spPr/>
    </dgm:pt>
    <dgm:pt modelId="{A8364C70-C324-4950-A3EA-89813D0E681B}" type="pres">
      <dgm:prSet presAssocID="{C7E3C235-D7CE-4F21-83E5-0230BF458F3B}" presName="rootText" presStyleLbl="node1" presStyleIdx="0" presStyleCnt="2" custScaleX="255225"/>
      <dgm:spPr/>
      <dgm:t>
        <a:bodyPr/>
        <a:lstStyle/>
        <a:p>
          <a:endParaRPr lang="ru-RU"/>
        </a:p>
      </dgm:t>
    </dgm:pt>
    <dgm:pt modelId="{6A0D8410-35CB-4A00-B0EC-DB51D7EB0EF9}" type="pres">
      <dgm:prSet presAssocID="{C7E3C235-D7CE-4F21-83E5-0230BF458F3B}" presName="rootConnector" presStyleLbl="node1" presStyleIdx="0" presStyleCnt="2"/>
      <dgm:spPr/>
      <dgm:t>
        <a:bodyPr/>
        <a:lstStyle/>
        <a:p>
          <a:endParaRPr lang="ru-RU"/>
        </a:p>
      </dgm:t>
    </dgm:pt>
    <dgm:pt modelId="{BA485956-92AB-46FE-9A87-FD4392A1087A}" type="pres">
      <dgm:prSet presAssocID="{C7E3C235-D7CE-4F21-83E5-0230BF458F3B}" presName="childShape" presStyleCnt="0"/>
      <dgm:spPr/>
    </dgm:pt>
    <dgm:pt modelId="{0F10B24C-6291-498B-B24B-6F32995626E1}" type="pres">
      <dgm:prSet presAssocID="{DA936E31-2B7B-4F61-8784-087F5BF1CCA2}" presName="Name13" presStyleLbl="parChTrans1D2" presStyleIdx="0" presStyleCnt="4"/>
      <dgm:spPr/>
      <dgm:t>
        <a:bodyPr/>
        <a:lstStyle/>
        <a:p>
          <a:endParaRPr lang="ru-RU"/>
        </a:p>
      </dgm:t>
    </dgm:pt>
    <dgm:pt modelId="{B94730D8-5D8F-426C-8831-7569625F9563}" type="pres">
      <dgm:prSet presAssocID="{0FD87494-0FAD-49E2-A677-4C63C07CD278}" presName="childText" presStyleLbl="bgAcc1" presStyleIdx="0" presStyleCnt="4" custScaleX="2837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8766AC-1DF5-4C8B-88E8-C0C7029582F8}" type="pres">
      <dgm:prSet presAssocID="{18FCBCEA-9E78-49E2-BECB-519648FE62F0}" presName="Name13" presStyleLbl="parChTrans1D2" presStyleIdx="1" presStyleCnt="4"/>
      <dgm:spPr/>
      <dgm:t>
        <a:bodyPr/>
        <a:lstStyle/>
        <a:p>
          <a:endParaRPr lang="ru-RU"/>
        </a:p>
      </dgm:t>
    </dgm:pt>
    <dgm:pt modelId="{51570436-6222-48A4-BA2B-6408C85AF1C1}" type="pres">
      <dgm:prSet presAssocID="{3B89B9B3-5619-46D4-93CA-40C0EF5EB128}" presName="childText" presStyleLbl="bgAcc1" presStyleIdx="1" presStyleCnt="4" custScaleX="2908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8552E6-FA89-479A-A5C0-9CCE53C51C9B}" type="pres">
      <dgm:prSet presAssocID="{ECC4F9D0-E93A-4739-8873-1B03FCE6503A}" presName="root" presStyleCnt="0"/>
      <dgm:spPr/>
    </dgm:pt>
    <dgm:pt modelId="{B017799E-88CE-4846-9C9E-14C87B07A779}" type="pres">
      <dgm:prSet presAssocID="{ECC4F9D0-E93A-4739-8873-1B03FCE6503A}" presName="rootComposite" presStyleCnt="0"/>
      <dgm:spPr/>
    </dgm:pt>
    <dgm:pt modelId="{C3A7FB03-348C-490A-BD89-81232A0929D7}" type="pres">
      <dgm:prSet presAssocID="{ECC4F9D0-E93A-4739-8873-1B03FCE6503A}" presName="rootText" presStyleLbl="node1" presStyleIdx="1" presStyleCnt="2" custScaleX="242836"/>
      <dgm:spPr/>
      <dgm:t>
        <a:bodyPr/>
        <a:lstStyle/>
        <a:p>
          <a:endParaRPr lang="ru-RU"/>
        </a:p>
      </dgm:t>
    </dgm:pt>
    <dgm:pt modelId="{F3FA9309-D15C-4DE3-8542-192E36A1C004}" type="pres">
      <dgm:prSet presAssocID="{ECC4F9D0-E93A-4739-8873-1B03FCE6503A}" presName="rootConnector" presStyleLbl="node1" presStyleIdx="1" presStyleCnt="2"/>
      <dgm:spPr/>
      <dgm:t>
        <a:bodyPr/>
        <a:lstStyle/>
        <a:p>
          <a:endParaRPr lang="ru-RU"/>
        </a:p>
      </dgm:t>
    </dgm:pt>
    <dgm:pt modelId="{14EC64FA-847B-4CFE-9E9D-811F66FD9494}" type="pres">
      <dgm:prSet presAssocID="{ECC4F9D0-E93A-4739-8873-1B03FCE6503A}" presName="childShape" presStyleCnt="0"/>
      <dgm:spPr/>
    </dgm:pt>
    <dgm:pt modelId="{C5FFE075-823E-4DA0-9121-22547C719149}" type="pres">
      <dgm:prSet presAssocID="{068889B5-7356-40A8-AAD8-C5014ADEEF6E}" presName="Name13" presStyleLbl="parChTrans1D2" presStyleIdx="2" presStyleCnt="4"/>
      <dgm:spPr/>
      <dgm:t>
        <a:bodyPr/>
        <a:lstStyle/>
        <a:p>
          <a:endParaRPr lang="ru-RU"/>
        </a:p>
      </dgm:t>
    </dgm:pt>
    <dgm:pt modelId="{2A6BB132-36F5-4551-B534-1EA38833A873}" type="pres">
      <dgm:prSet presAssocID="{CCE787AD-0C94-4790-AEE2-08FEBD4D1B85}" presName="childText" presStyleLbl="bgAcc1" presStyleIdx="2" presStyleCnt="4" custScaleX="2685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BA0CCF-2610-4CB9-B2AA-6683F0E170FF}" type="pres">
      <dgm:prSet presAssocID="{2D78FB1E-2677-4182-BF88-E223488DB16D}" presName="Name13" presStyleLbl="parChTrans1D2" presStyleIdx="3" presStyleCnt="4"/>
      <dgm:spPr/>
      <dgm:t>
        <a:bodyPr/>
        <a:lstStyle/>
        <a:p>
          <a:endParaRPr lang="ru-RU"/>
        </a:p>
      </dgm:t>
    </dgm:pt>
    <dgm:pt modelId="{29983BB3-9FDC-412A-8584-11C5A8F9A525}" type="pres">
      <dgm:prSet presAssocID="{68754719-21A2-4E04-8157-D49B2D923B36}" presName="childText" presStyleLbl="bgAcc1" presStyleIdx="3" presStyleCnt="4" custScaleX="2736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3624D78-7BFB-450E-8BEA-A90A6608ACE3}" srcId="{C7E3C235-D7CE-4F21-83E5-0230BF458F3B}" destId="{3B89B9B3-5619-46D4-93CA-40C0EF5EB128}" srcOrd="1" destOrd="0" parTransId="{18FCBCEA-9E78-49E2-BECB-519648FE62F0}" sibTransId="{2298DAA3-0B49-4117-873D-4459F0CCBDB4}"/>
    <dgm:cxn modelId="{D7800032-CCA3-4739-8BE2-EA9A11A658E8}" type="presOf" srcId="{ECC4F9D0-E93A-4739-8873-1B03FCE6503A}" destId="{F3FA9309-D15C-4DE3-8542-192E36A1C004}" srcOrd="1" destOrd="0" presId="urn:microsoft.com/office/officeart/2005/8/layout/hierarchy3"/>
    <dgm:cxn modelId="{81F85D43-3D44-4754-858B-9361218ACFC2}" srcId="{ECC4F9D0-E93A-4739-8873-1B03FCE6503A}" destId="{68754719-21A2-4E04-8157-D49B2D923B36}" srcOrd="1" destOrd="0" parTransId="{2D78FB1E-2677-4182-BF88-E223488DB16D}" sibTransId="{9ADF9544-C697-48AE-AE83-9EE710E7DAD0}"/>
    <dgm:cxn modelId="{3D2D0B06-BEF2-4B35-B24A-5B48DF85227E}" type="presOf" srcId="{68754719-21A2-4E04-8157-D49B2D923B36}" destId="{29983BB3-9FDC-412A-8584-11C5A8F9A525}" srcOrd="0" destOrd="0" presId="urn:microsoft.com/office/officeart/2005/8/layout/hierarchy3"/>
    <dgm:cxn modelId="{FA55C893-3791-420E-9D72-C12FDDCF53A5}" type="presOf" srcId="{DA936E31-2B7B-4F61-8784-087F5BF1CCA2}" destId="{0F10B24C-6291-498B-B24B-6F32995626E1}" srcOrd="0" destOrd="0" presId="urn:microsoft.com/office/officeart/2005/8/layout/hierarchy3"/>
    <dgm:cxn modelId="{420D9D7C-5D1E-42E0-AD69-8C5A56A32785}" type="presOf" srcId="{068889B5-7356-40A8-AAD8-C5014ADEEF6E}" destId="{C5FFE075-823E-4DA0-9121-22547C719149}" srcOrd="0" destOrd="0" presId="urn:microsoft.com/office/officeart/2005/8/layout/hierarchy3"/>
    <dgm:cxn modelId="{B073F85D-D000-43A6-87A3-E661C19972F2}" type="presOf" srcId="{ECC4F9D0-E93A-4739-8873-1B03FCE6503A}" destId="{C3A7FB03-348C-490A-BD89-81232A0929D7}" srcOrd="0" destOrd="0" presId="urn:microsoft.com/office/officeart/2005/8/layout/hierarchy3"/>
    <dgm:cxn modelId="{3C81F201-EEAF-4356-B06B-1A48A88AD07D}" srcId="{ECC4F9D0-E93A-4739-8873-1B03FCE6503A}" destId="{CCE787AD-0C94-4790-AEE2-08FEBD4D1B85}" srcOrd="0" destOrd="0" parTransId="{068889B5-7356-40A8-AAD8-C5014ADEEF6E}" sibTransId="{BB8E5D64-1589-4766-BEE5-C182CE5BFFB3}"/>
    <dgm:cxn modelId="{89B06EA5-3ADE-473B-8A08-C3C9D6C492D2}" srcId="{C7E3C235-D7CE-4F21-83E5-0230BF458F3B}" destId="{0FD87494-0FAD-49E2-A677-4C63C07CD278}" srcOrd="0" destOrd="0" parTransId="{DA936E31-2B7B-4F61-8784-087F5BF1CCA2}" sibTransId="{EA1805A8-F89A-4EA4-B480-DBF1EC1756D6}"/>
    <dgm:cxn modelId="{79BF13E5-DEDF-4E37-95B8-900C042C0347}" type="presOf" srcId="{C7E3C235-D7CE-4F21-83E5-0230BF458F3B}" destId="{6A0D8410-35CB-4A00-B0EC-DB51D7EB0EF9}" srcOrd="1" destOrd="0" presId="urn:microsoft.com/office/officeart/2005/8/layout/hierarchy3"/>
    <dgm:cxn modelId="{E88A700D-0564-40F5-A280-F76C105B9B69}" type="presOf" srcId="{F97B0179-6FFA-43F2-9B11-3C7B56B71EA7}" destId="{87A678DD-6040-425C-BD0F-D72D593AD7BF}" srcOrd="0" destOrd="0" presId="urn:microsoft.com/office/officeart/2005/8/layout/hierarchy3"/>
    <dgm:cxn modelId="{CE4AD505-72D2-45B9-A7AB-BA11658F7827}" type="presOf" srcId="{18FCBCEA-9E78-49E2-BECB-519648FE62F0}" destId="{DC8766AC-1DF5-4C8B-88E8-C0C7029582F8}" srcOrd="0" destOrd="0" presId="urn:microsoft.com/office/officeart/2005/8/layout/hierarchy3"/>
    <dgm:cxn modelId="{8BF7549A-F493-4BED-B729-A00FB55083DB}" type="presOf" srcId="{C7E3C235-D7CE-4F21-83E5-0230BF458F3B}" destId="{A8364C70-C324-4950-A3EA-89813D0E681B}" srcOrd="0" destOrd="0" presId="urn:microsoft.com/office/officeart/2005/8/layout/hierarchy3"/>
    <dgm:cxn modelId="{625D9539-3FEF-424E-B540-0715AFF493D9}" srcId="{F97B0179-6FFA-43F2-9B11-3C7B56B71EA7}" destId="{C7E3C235-D7CE-4F21-83E5-0230BF458F3B}" srcOrd="0" destOrd="0" parTransId="{3507B90E-C01D-4EEB-A99F-C6D51F8C1051}" sibTransId="{0032CFD0-149D-40E9-B15B-2927DB928F2A}"/>
    <dgm:cxn modelId="{74390032-E159-49C7-BEAB-CCEFD3DC8E79}" type="presOf" srcId="{CCE787AD-0C94-4790-AEE2-08FEBD4D1B85}" destId="{2A6BB132-36F5-4551-B534-1EA38833A873}" srcOrd="0" destOrd="0" presId="urn:microsoft.com/office/officeart/2005/8/layout/hierarchy3"/>
    <dgm:cxn modelId="{639B7E4C-A24F-41C1-A01F-407CD78C351D}" type="presOf" srcId="{3B89B9B3-5619-46D4-93CA-40C0EF5EB128}" destId="{51570436-6222-48A4-BA2B-6408C85AF1C1}" srcOrd="0" destOrd="0" presId="urn:microsoft.com/office/officeart/2005/8/layout/hierarchy3"/>
    <dgm:cxn modelId="{CAD7826E-6265-49C0-B614-8D8DDA813764}" type="presOf" srcId="{0FD87494-0FAD-49E2-A677-4C63C07CD278}" destId="{B94730D8-5D8F-426C-8831-7569625F9563}" srcOrd="0" destOrd="0" presId="urn:microsoft.com/office/officeart/2005/8/layout/hierarchy3"/>
    <dgm:cxn modelId="{0DD67276-CD24-413D-850D-CC92AC67ECD2}" type="presOf" srcId="{2D78FB1E-2677-4182-BF88-E223488DB16D}" destId="{6EBA0CCF-2610-4CB9-B2AA-6683F0E170FF}" srcOrd="0" destOrd="0" presId="urn:microsoft.com/office/officeart/2005/8/layout/hierarchy3"/>
    <dgm:cxn modelId="{6F91B4C2-2696-4AC9-B5C9-E81FB4304422}" srcId="{F97B0179-6FFA-43F2-9B11-3C7B56B71EA7}" destId="{ECC4F9D0-E93A-4739-8873-1B03FCE6503A}" srcOrd="1" destOrd="0" parTransId="{F3C1BA2F-2EFA-4D9C-B3CA-49EC49DF0341}" sibTransId="{72D3C64C-1594-42A1-A6BD-3865DE44FC1B}"/>
    <dgm:cxn modelId="{D1E61262-E85A-4C70-97C8-19F31220D9F6}" type="presParOf" srcId="{87A678DD-6040-425C-BD0F-D72D593AD7BF}" destId="{B2318909-0E8B-49FF-955C-5F4D919573E8}" srcOrd="0" destOrd="0" presId="urn:microsoft.com/office/officeart/2005/8/layout/hierarchy3"/>
    <dgm:cxn modelId="{9E792AC0-D246-4990-9EF7-B2C27EFB8402}" type="presParOf" srcId="{B2318909-0E8B-49FF-955C-5F4D919573E8}" destId="{C8BFB3E0-F637-4271-B518-A47EA05A3897}" srcOrd="0" destOrd="0" presId="urn:microsoft.com/office/officeart/2005/8/layout/hierarchy3"/>
    <dgm:cxn modelId="{24FC7D74-3C48-4A14-8E84-21A74F438B4D}" type="presParOf" srcId="{C8BFB3E0-F637-4271-B518-A47EA05A3897}" destId="{A8364C70-C324-4950-A3EA-89813D0E681B}" srcOrd="0" destOrd="0" presId="urn:microsoft.com/office/officeart/2005/8/layout/hierarchy3"/>
    <dgm:cxn modelId="{DDE66B91-058D-46B8-8472-769178EC0058}" type="presParOf" srcId="{C8BFB3E0-F637-4271-B518-A47EA05A3897}" destId="{6A0D8410-35CB-4A00-B0EC-DB51D7EB0EF9}" srcOrd="1" destOrd="0" presId="urn:microsoft.com/office/officeart/2005/8/layout/hierarchy3"/>
    <dgm:cxn modelId="{B04A0761-54C5-48B0-B82B-95314E107E5B}" type="presParOf" srcId="{B2318909-0E8B-49FF-955C-5F4D919573E8}" destId="{BA485956-92AB-46FE-9A87-FD4392A1087A}" srcOrd="1" destOrd="0" presId="urn:microsoft.com/office/officeart/2005/8/layout/hierarchy3"/>
    <dgm:cxn modelId="{041AC00B-1E4E-49DC-BC39-263BE4243945}" type="presParOf" srcId="{BA485956-92AB-46FE-9A87-FD4392A1087A}" destId="{0F10B24C-6291-498B-B24B-6F32995626E1}" srcOrd="0" destOrd="0" presId="urn:microsoft.com/office/officeart/2005/8/layout/hierarchy3"/>
    <dgm:cxn modelId="{9162AD0E-E70E-4ED1-A6BF-37D939B37048}" type="presParOf" srcId="{BA485956-92AB-46FE-9A87-FD4392A1087A}" destId="{B94730D8-5D8F-426C-8831-7569625F9563}" srcOrd="1" destOrd="0" presId="urn:microsoft.com/office/officeart/2005/8/layout/hierarchy3"/>
    <dgm:cxn modelId="{A8F000EC-A948-4FCD-B494-C90C9A889952}" type="presParOf" srcId="{BA485956-92AB-46FE-9A87-FD4392A1087A}" destId="{DC8766AC-1DF5-4C8B-88E8-C0C7029582F8}" srcOrd="2" destOrd="0" presId="urn:microsoft.com/office/officeart/2005/8/layout/hierarchy3"/>
    <dgm:cxn modelId="{A3B94149-9F3E-4829-A903-875B81218B16}" type="presParOf" srcId="{BA485956-92AB-46FE-9A87-FD4392A1087A}" destId="{51570436-6222-48A4-BA2B-6408C85AF1C1}" srcOrd="3" destOrd="0" presId="urn:microsoft.com/office/officeart/2005/8/layout/hierarchy3"/>
    <dgm:cxn modelId="{5026A38C-A075-445D-9405-18FF027074F2}" type="presParOf" srcId="{87A678DD-6040-425C-BD0F-D72D593AD7BF}" destId="{398552E6-FA89-479A-A5C0-9CCE53C51C9B}" srcOrd="1" destOrd="0" presId="urn:microsoft.com/office/officeart/2005/8/layout/hierarchy3"/>
    <dgm:cxn modelId="{5AA3B6D7-6557-4F34-87CA-7507AAC55AF1}" type="presParOf" srcId="{398552E6-FA89-479A-A5C0-9CCE53C51C9B}" destId="{B017799E-88CE-4846-9C9E-14C87B07A779}" srcOrd="0" destOrd="0" presId="urn:microsoft.com/office/officeart/2005/8/layout/hierarchy3"/>
    <dgm:cxn modelId="{EF047695-0C31-4334-A9CA-766DE165746D}" type="presParOf" srcId="{B017799E-88CE-4846-9C9E-14C87B07A779}" destId="{C3A7FB03-348C-490A-BD89-81232A0929D7}" srcOrd="0" destOrd="0" presId="urn:microsoft.com/office/officeart/2005/8/layout/hierarchy3"/>
    <dgm:cxn modelId="{59B6A39F-D945-408F-A5DA-25728D0DE9B8}" type="presParOf" srcId="{B017799E-88CE-4846-9C9E-14C87B07A779}" destId="{F3FA9309-D15C-4DE3-8542-192E36A1C004}" srcOrd="1" destOrd="0" presId="urn:microsoft.com/office/officeart/2005/8/layout/hierarchy3"/>
    <dgm:cxn modelId="{4F9C4C82-4CFB-40C2-B3EF-BAA20B6F978C}" type="presParOf" srcId="{398552E6-FA89-479A-A5C0-9CCE53C51C9B}" destId="{14EC64FA-847B-4CFE-9E9D-811F66FD9494}" srcOrd="1" destOrd="0" presId="urn:microsoft.com/office/officeart/2005/8/layout/hierarchy3"/>
    <dgm:cxn modelId="{C5C161AA-FEE0-439F-9A47-1C8AAB090619}" type="presParOf" srcId="{14EC64FA-847B-4CFE-9E9D-811F66FD9494}" destId="{C5FFE075-823E-4DA0-9121-22547C719149}" srcOrd="0" destOrd="0" presId="urn:microsoft.com/office/officeart/2005/8/layout/hierarchy3"/>
    <dgm:cxn modelId="{3B8BCDDF-6385-49A2-928B-5791AB6F2984}" type="presParOf" srcId="{14EC64FA-847B-4CFE-9E9D-811F66FD9494}" destId="{2A6BB132-36F5-4551-B534-1EA38833A873}" srcOrd="1" destOrd="0" presId="urn:microsoft.com/office/officeart/2005/8/layout/hierarchy3"/>
    <dgm:cxn modelId="{19700F77-CD6A-4BB6-B3DA-A010B303D431}" type="presParOf" srcId="{14EC64FA-847B-4CFE-9E9D-811F66FD9494}" destId="{6EBA0CCF-2610-4CB9-B2AA-6683F0E170FF}" srcOrd="2" destOrd="0" presId="urn:microsoft.com/office/officeart/2005/8/layout/hierarchy3"/>
    <dgm:cxn modelId="{97DE9A51-6A9C-476F-A56D-5F680AF9DC2C}" type="presParOf" srcId="{14EC64FA-847B-4CFE-9E9D-811F66FD9494}" destId="{29983BB3-9FDC-412A-8584-11C5A8F9A525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2B3CFF-A701-44C0-B0D8-6FAC9365830F}">
      <dsp:nvSpPr>
        <dsp:cNvPr id="0" name=""/>
        <dsp:cNvSpPr/>
      </dsp:nvSpPr>
      <dsp:spPr>
        <a:xfrm>
          <a:off x="0" y="0"/>
          <a:ext cx="9624176" cy="2088232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46DE5C-89EF-421D-9314-38470734A15E}">
      <dsp:nvSpPr>
        <dsp:cNvPr id="0" name=""/>
        <dsp:cNvSpPr/>
      </dsp:nvSpPr>
      <dsp:spPr>
        <a:xfrm>
          <a:off x="0" y="735696"/>
          <a:ext cx="2656137" cy="9594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latin typeface="Arial Black" panose="020B0A04020102020204" pitchFamily="34" charset="0"/>
              <a:cs typeface="Arial" panose="020B0604020202020204" pitchFamily="34" charset="0"/>
            </a:rPr>
            <a:t>1 этап               </a:t>
          </a:r>
          <a:r>
            <a:rPr lang="ru-RU" sz="1800" b="0" kern="1200" dirty="0">
              <a:latin typeface="Arial" panose="020B0604020202020204" pitchFamily="34" charset="0"/>
              <a:cs typeface="Arial" panose="020B0604020202020204" pitchFamily="34" charset="0"/>
            </a:rPr>
            <a:t>Составление                         проекта бюджета</a:t>
          </a:r>
        </a:p>
      </dsp:txBody>
      <dsp:txXfrm>
        <a:off x="46837" y="782533"/>
        <a:ext cx="2562463" cy="865785"/>
      </dsp:txXfrm>
    </dsp:sp>
    <dsp:sp modelId="{A1C6D741-2DCE-4B9C-9370-69603A7C48D5}">
      <dsp:nvSpPr>
        <dsp:cNvPr id="0" name=""/>
        <dsp:cNvSpPr/>
      </dsp:nvSpPr>
      <dsp:spPr>
        <a:xfrm>
          <a:off x="2852681" y="720076"/>
          <a:ext cx="3753260" cy="9594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latin typeface="Arial Black" panose="020B0A04020102020204" pitchFamily="34" charset="0"/>
              <a:cs typeface="Arial" panose="020B0604020202020204" pitchFamily="34" charset="0"/>
            </a:rPr>
            <a:t>2 этап                        </a:t>
          </a:r>
          <a:r>
            <a:rPr lang="ru-RU" sz="1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0" kern="1200" dirty="0">
              <a:latin typeface="Arial" panose="020B0604020202020204" pitchFamily="34" charset="0"/>
              <a:cs typeface="Arial" panose="020B0604020202020204" pitchFamily="34" charset="0"/>
            </a:rPr>
            <a:t>Рассмотрение  проекта бюджета</a:t>
          </a:r>
        </a:p>
      </dsp:txBody>
      <dsp:txXfrm>
        <a:off x="2899518" y="766913"/>
        <a:ext cx="3659586" cy="865785"/>
      </dsp:txXfrm>
    </dsp:sp>
    <dsp:sp modelId="{9E4E5D3F-E725-446F-817A-3F641BF649BA}">
      <dsp:nvSpPr>
        <dsp:cNvPr id="0" name=""/>
        <dsp:cNvSpPr/>
      </dsp:nvSpPr>
      <dsp:spPr>
        <a:xfrm>
          <a:off x="6786559" y="720076"/>
          <a:ext cx="2613668" cy="9594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latin typeface="Arial Black" panose="020B0A04020102020204" pitchFamily="34" charset="0"/>
              <a:cs typeface="Arial" panose="020B0604020202020204" pitchFamily="34" charset="0"/>
            </a:rPr>
            <a:t>3 этап        </a:t>
          </a:r>
          <a:r>
            <a:rPr lang="ru-RU" sz="1800" b="0" kern="1200" dirty="0">
              <a:latin typeface="Arial" panose="020B0604020202020204" pitchFamily="34" charset="0"/>
              <a:cs typeface="Arial" panose="020B0604020202020204" pitchFamily="34" charset="0"/>
            </a:rPr>
            <a:t>Утверждение             проекта бюджета</a:t>
          </a:r>
        </a:p>
      </dsp:txBody>
      <dsp:txXfrm>
        <a:off x="6833396" y="766913"/>
        <a:ext cx="2519994" cy="8657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E128A9-086C-4AB0-9BB3-7B78F9CA19C8}">
      <dsp:nvSpPr>
        <dsp:cNvPr id="0" name=""/>
        <dsp:cNvSpPr/>
      </dsp:nvSpPr>
      <dsp:spPr>
        <a:xfrm>
          <a:off x="361734" y="89792"/>
          <a:ext cx="8136909" cy="941362"/>
        </a:xfrm>
        <a:prstGeom prst="roundRect">
          <a:avLst/>
        </a:prstGeom>
        <a:solidFill>
          <a:schemeClr val="bg1"/>
        </a:solidFill>
        <a:ln w="142875">
          <a:solidFill>
            <a:srgbClr val="C00000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dkEdge">
          <a:bevelT w="120650" h="88900"/>
          <a:bevelB w="88900" h="3175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kern="1200" dirty="0">
            <a:solidFill>
              <a:schemeClr val="tx1"/>
            </a:solidFill>
            <a:latin typeface="Arial Narrow" panose="020B0606020202030204" pitchFamily="34" charset="0"/>
            <a:cs typeface="Times New Roman" panose="02020603050405020304" pitchFamily="18" charset="0"/>
          </a:endParaRPr>
        </a:p>
        <a:p>
          <a:pPr lvl="0" algn="ctr" defTabSz="124460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rPr>
            <a:t>Доходы бюджета - поступающие в бюджет денежные средства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7688" y="135746"/>
        <a:ext cx="8045001" cy="849454"/>
      </dsp:txXfrm>
    </dsp:sp>
    <dsp:sp modelId="{2A42BF92-E0CA-4C74-94D9-9AE3F4260038}">
      <dsp:nvSpPr>
        <dsp:cNvPr id="0" name=""/>
        <dsp:cNvSpPr/>
      </dsp:nvSpPr>
      <dsp:spPr>
        <a:xfrm rot="5562015">
          <a:off x="2758219" y="2604951"/>
          <a:ext cx="315109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151091" y="0"/>
              </a:lnTo>
            </a:path>
          </a:pathLst>
        </a:custGeom>
        <a:noFill/>
        <a:ln w="381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>
          <a:bevelT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E70BED-E9F9-4186-91D6-4C4AD5C34513}">
      <dsp:nvSpPr>
        <dsp:cNvPr id="0" name=""/>
        <dsp:cNvSpPr/>
      </dsp:nvSpPr>
      <dsp:spPr>
        <a:xfrm>
          <a:off x="2872818" y="4178747"/>
          <a:ext cx="2732173" cy="875063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65100">
          <a:solidFill>
            <a:schemeClr val="tx2">
              <a:lumMod val="60000"/>
              <a:lumOff val="40000"/>
            </a:schemeClr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dkEdge">
          <a:bevelT w="120650" h="88900"/>
          <a:bevelB w="88900" h="3175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rPr>
            <a:t>Безвозмездные поступления</a:t>
          </a:r>
        </a:p>
      </dsp:txBody>
      <dsp:txXfrm>
        <a:off x="2915535" y="4221464"/>
        <a:ext cx="2646739" cy="789629"/>
      </dsp:txXfrm>
    </dsp:sp>
    <dsp:sp modelId="{0999DAA6-78E7-4C62-AD9F-BB89E1F317A5}">
      <dsp:nvSpPr>
        <dsp:cNvPr id="0" name=""/>
        <dsp:cNvSpPr/>
      </dsp:nvSpPr>
      <dsp:spPr>
        <a:xfrm rot="1981715">
          <a:off x="5112614" y="1171364"/>
          <a:ext cx="51447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14473" y="0"/>
              </a:lnTo>
            </a:path>
          </a:pathLst>
        </a:custGeom>
        <a:noFill/>
        <a:ln w="381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>
          <a:bevelT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F9C609-4FDF-427E-A3A7-017CF8E0D1F8}">
      <dsp:nvSpPr>
        <dsp:cNvPr id="0" name=""/>
        <dsp:cNvSpPr/>
      </dsp:nvSpPr>
      <dsp:spPr>
        <a:xfrm>
          <a:off x="4659901" y="1311572"/>
          <a:ext cx="3537873" cy="1096513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65100">
          <a:solidFill>
            <a:schemeClr val="tx2">
              <a:lumMod val="60000"/>
              <a:lumOff val="40000"/>
            </a:schemeClr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dkEdge">
          <a:bevelT w="120650" h="88900"/>
          <a:bevelB w="88900" h="3175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lvl="0" algn="ctr" defTabSz="142240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rPr>
            <a:t>Налоговые доходы</a:t>
          </a:r>
        </a:p>
      </dsp:txBody>
      <dsp:txXfrm>
        <a:off x="4713428" y="1365099"/>
        <a:ext cx="3430819" cy="989459"/>
      </dsp:txXfrm>
    </dsp:sp>
    <dsp:sp modelId="{BF1427F8-47F7-429E-8B9A-D7AD3446727D}">
      <dsp:nvSpPr>
        <dsp:cNvPr id="0" name=""/>
        <dsp:cNvSpPr/>
      </dsp:nvSpPr>
      <dsp:spPr>
        <a:xfrm rot="8604440">
          <a:off x="2692087" y="1396242"/>
          <a:ext cx="122487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24874" y="0"/>
              </a:lnTo>
            </a:path>
          </a:pathLst>
        </a:custGeom>
        <a:noFill/>
        <a:ln w="381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>
          <a:bevelT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1F0CCF-4C81-46C6-BAD1-DDC17631079D}">
      <dsp:nvSpPr>
        <dsp:cNvPr id="0" name=""/>
        <dsp:cNvSpPr/>
      </dsp:nvSpPr>
      <dsp:spPr>
        <a:xfrm>
          <a:off x="492394" y="1761330"/>
          <a:ext cx="3270018" cy="1017771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65100">
          <a:solidFill>
            <a:schemeClr val="tx2">
              <a:lumMod val="60000"/>
              <a:lumOff val="40000"/>
            </a:schemeClr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dkEdge">
          <a:bevelT w="120650" h="88900"/>
          <a:bevelB w="88900" h="3175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lvl="0" algn="ctr" defTabSz="142240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rPr>
            <a:t>Неналоговые доходы</a:t>
          </a:r>
        </a:p>
      </dsp:txBody>
      <dsp:txXfrm>
        <a:off x="542077" y="1811013"/>
        <a:ext cx="3170652" cy="9184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0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9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image" Target="../media/image26.emf"/><Relationship Id="rId4" Type="http://schemas.openxmlformats.org/officeDocument/2006/relationships/image" Target="../media/image2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image" Target="../media/image3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0.54685</cdr:x>
      <cdr:y>0.09877</cdr:y>
    </cdr:from>
    <cdr:to>
      <cdr:x>0.65975</cdr:x>
      <cdr:y>0.12346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429171" y="571528"/>
          <a:ext cx="914425" cy="1428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2022 г.  факт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0.54685</cdr:x>
      <cdr:y>0.18519</cdr:y>
    </cdr:from>
    <cdr:to>
      <cdr:x>0.69503</cdr:x>
      <cdr:y>0.22222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429156" y="1071570"/>
          <a:ext cx="1200152" cy="2143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2023 г.  факт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0.52921</cdr:x>
      <cdr:y>0.28395</cdr:y>
    </cdr:from>
    <cdr:to>
      <cdr:x>0.79205</cdr:x>
      <cdr:y>0.33255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286297" y="1643064"/>
          <a:ext cx="2128853" cy="2812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  2024 г.    факт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0.55567</cdr:x>
      <cdr:y>0.35803</cdr:y>
    </cdr:from>
    <cdr:to>
      <cdr:x>0.65975</cdr:x>
      <cdr:y>0.40741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4500594" y="2071702"/>
          <a:ext cx="842962" cy="285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0.59095</cdr:x>
      <cdr:y>0.39506</cdr:y>
    </cdr:from>
    <cdr:to>
      <cdr:x>0.70385</cdr:x>
      <cdr:y>0.55309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4786346" y="228601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0.53803</cdr:x>
      <cdr:y>0.37037</cdr:y>
    </cdr:from>
    <cdr:to>
      <cdr:x>0.67739</cdr:x>
      <cdr:y>0.5284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4357718" y="2143140"/>
          <a:ext cx="1128714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2025 г.   оценка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0.53803</cdr:x>
      <cdr:y>0.45679</cdr:y>
    </cdr:from>
    <cdr:to>
      <cdr:x>0.73913</cdr:x>
      <cdr:y>0.63951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4357718" y="2643206"/>
          <a:ext cx="1628780" cy="10572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2026 г.   прогноз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0.85555</cdr:x>
      <cdr:y>0.60494</cdr:y>
    </cdr:from>
    <cdr:to>
      <cdr:x>0.96845</cdr:x>
      <cdr:y>0.76297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6929486" y="350046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0.53803</cdr:x>
      <cdr:y>0.5679</cdr:y>
    </cdr:from>
    <cdr:to>
      <cdr:x>0.65975</cdr:x>
      <cdr:y>0.67654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4357718" y="3286148"/>
          <a:ext cx="985838" cy="6286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2027 г.    прогноз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0.56302</cdr:x>
      <cdr:y>0.75002</cdr:y>
    </cdr:from>
    <cdr:to>
      <cdr:x>0.66461</cdr:x>
      <cdr:y>0.93075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067796" y="379462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0.52302</cdr:x>
      <cdr:y>0.59346</cdr:y>
    </cdr:from>
    <cdr:to>
      <cdr:x>0.62461</cdr:x>
      <cdr:y>0.77419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707756" y="300253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0.43628</cdr:x>
      <cdr:y>0.93935</cdr:y>
    </cdr:from>
    <cdr:to>
      <cdr:x>0.51628</cdr:x>
      <cdr:y>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927024" y="4752528"/>
          <a:ext cx="720080" cy="3068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0.1527</cdr:x>
      <cdr:y>0.20488</cdr:y>
    </cdr:from>
    <cdr:to>
      <cdr:x>0.25526</cdr:x>
      <cdr:y>0.39909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61356" y="96470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0.54306</cdr:x>
      <cdr:y>0.69994</cdr:y>
    </cdr:from>
    <cdr:to>
      <cdr:x>0.98124</cdr:x>
      <cdr:y>0.86378</cdr:y>
    </cdr:to>
    <cdr:sp macro="" textlink="">
      <cdr:nvSpPr>
        <cdr:cNvPr id="3" name="TextBox 18"/>
        <cdr:cNvSpPr txBox="1"/>
      </cdr:nvSpPr>
      <cdr:spPr>
        <a:xfrm xmlns:a="http://schemas.openxmlformats.org/drawingml/2006/main">
          <a:off x="4096736" y="1972299"/>
          <a:ext cx="3305542" cy="461665"/>
        </a:xfrm>
        <a:prstGeom xmlns:a="http://schemas.openxmlformats.org/drawingml/2006/main" prst="rect">
          <a:avLst/>
        </a:prstGeom>
        <a:ln xmlns:a="http://schemas.openxmlformats.org/drawingml/2006/main"/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prst="angle"/>
        </a:sp3d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r>
            <a: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 </a:t>
          </a:r>
          <a:r>
            <a:rPr lang="ru-RU" sz="2000" b="1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Всего расходов</a:t>
          </a:r>
          <a:r>
            <a:rPr lang="ru-RU" b="1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    </a:t>
          </a:r>
          <a:r>
            <a:rPr lang="ru-RU" sz="2400" b="1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7 255,3</a:t>
          </a:r>
          <a:endParaRPr lang="ru-RU" sz="2400" b="1" dirty="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69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4513" y="0"/>
            <a:ext cx="4302125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69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6363"/>
            <a:ext cx="4302125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69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4513" y="6456363"/>
            <a:ext cx="4302125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851874F-2BA7-49A3-AF57-51943830243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75742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4513" y="0"/>
            <a:ext cx="4302125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49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122613" y="509588"/>
            <a:ext cx="3683000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188" y="3228975"/>
            <a:ext cx="7943850" cy="30591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/>
              <a:t>Образец текста</a:t>
            </a:r>
          </a:p>
          <a:p>
            <a:pPr lvl="1"/>
            <a:r>
              <a:rPr lang="ru-RU" altLang="ru-RU" noProof="0"/>
              <a:t>Второй уровень</a:t>
            </a:r>
          </a:p>
          <a:p>
            <a:pPr lvl="2"/>
            <a:r>
              <a:rPr lang="ru-RU" altLang="ru-RU" noProof="0"/>
              <a:t>Третий уровень</a:t>
            </a:r>
          </a:p>
          <a:p>
            <a:pPr lvl="3"/>
            <a:r>
              <a:rPr lang="ru-RU" altLang="ru-RU" noProof="0"/>
              <a:t>Четвертый уровень</a:t>
            </a:r>
          </a:p>
          <a:p>
            <a:pPr lvl="4"/>
            <a:r>
              <a:rPr lang="ru-RU" altLang="ru-RU" noProof="0"/>
              <a:t>Пятый уровень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363"/>
            <a:ext cx="4302125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4513" y="6456363"/>
            <a:ext cx="4302125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E70F990-EA73-478A-B198-07551978BAA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911532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 txBox="1">
            <a:spLocks noGrp="1" noChangeArrowheads="1"/>
          </p:cNvSpPr>
          <p:nvPr/>
        </p:nvSpPr>
        <p:spPr bwMode="auto">
          <a:xfrm>
            <a:off x="5624513" y="6456363"/>
            <a:ext cx="43021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CE42BAE5-6432-4945-A380-466F44D2F6AB}" type="slidenum">
              <a:rPr lang="ru-RU" altLang="ru-RU" sz="1200"/>
              <a:pPr algn="r" eaLnBrk="1" hangingPunct="1"/>
              <a:t>3</a:t>
            </a:fld>
            <a:endParaRPr lang="ru-RU" altLang="ru-RU" sz="120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4200" y="509588"/>
            <a:ext cx="3679825" cy="25479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2360" y="3230363"/>
            <a:ext cx="7943507" cy="3057541"/>
          </a:xfrm>
          <a:noFill/>
        </p:spPr>
        <p:txBody>
          <a:bodyPr lIns="91830" tIns="45914" rIns="91830" bIns="45914"/>
          <a:lstStyle/>
          <a:p>
            <a:pPr eaLnBrk="1" hangingPunct="1"/>
            <a:r>
              <a:rPr lang="ru-RU" altLang="ru-RU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24951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4200" y="509588"/>
            <a:ext cx="3679825" cy="25479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2360" y="3230363"/>
            <a:ext cx="7943507" cy="3057541"/>
          </a:xfrm>
          <a:noFill/>
        </p:spPr>
        <p:txBody>
          <a:bodyPr/>
          <a:lstStyle/>
          <a:p>
            <a:pPr eaLnBrk="1" hangingPunct="1"/>
            <a:r>
              <a:rPr lang="ru-RU" altLang="ru-RU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7866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4200" y="509588"/>
            <a:ext cx="3679825" cy="25479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2360" y="3230363"/>
            <a:ext cx="7943507" cy="3057541"/>
          </a:xfrm>
          <a:noFill/>
        </p:spPr>
        <p:txBody>
          <a:bodyPr/>
          <a:lstStyle/>
          <a:p>
            <a:pPr eaLnBrk="1" hangingPunct="1"/>
            <a:r>
              <a:rPr lang="ru-RU" altLang="ru-RU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4337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6763" y="849313"/>
            <a:ext cx="3314700" cy="2293937"/>
          </a:xfrm>
          <a:ln/>
        </p:spPr>
      </p:sp>
      <p:sp>
        <p:nvSpPr>
          <p:cNvPr id="91139" name="Заметки 2"/>
          <p:cNvSpPr>
            <a:spLocks noGrp="1"/>
          </p:cNvSpPr>
          <p:nvPr>
            <p:ph type="body" idx="1"/>
          </p:nvPr>
        </p:nvSpPr>
        <p:spPr>
          <a:xfrm>
            <a:off x="992188" y="3271838"/>
            <a:ext cx="7943850" cy="2676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  <p:sp>
        <p:nvSpPr>
          <p:cNvPr id="91140" name="Номер слайда 3"/>
          <p:cNvSpPr txBox="1">
            <a:spLocks noGrp="1"/>
          </p:cNvSpPr>
          <p:nvPr/>
        </p:nvSpPr>
        <p:spPr bwMode="auto">
          <a:xfrm>
            <a:off x="5624513" y="6456363"/>
            <a:ext cx="4302125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1A8C5E74-7662-43A3-96E8-0487142D9A98}" type="slidenum">
              <a:rPr lang="ru-RU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28</a:t>
            </a:fld>
            <a:endParaRPr lang="ru-RU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E66EE88-E3F5-4AF3-97F0-67526C4EF9A5}" type="slidenum">
              <a:rPr lang="ru-RU" altLang="ru-RU" smtClean="0"/>
              <a:pPr/>
              <a:t>41</a:t>
            </a:fld>
            <a:endParaRPr lang="ru-RU" altLang="ru-RU" smtClean="0"/>
          </a:p>
        </p:txBody>
      </p:sp>
      <p:sp>
        <p:nvSpPr>
          <p:cNvPr id="103427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Заметки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  <p:sp>
        <p:nvSpPr>
          <p:cNvPr id="103429" name="Номер слайда 3"/>
          <p:cNvSpPr txBox="1">
            <a:spLocks noGrp="1" noChangeArrowheads="1"/>
          </p:cNvSpPr>
          <p:nvPr/>
        </p:nvSpPr>
        <p:spPr bwMode="auto">
          <a:xfrm>
            <a:off x="5624271" y="6456218"/>
            <a:ext cx="4302231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CE311F73-2AE2-41A9-8789-5C9C44C37C47}" type="slidenum">
              <a:rPr lang="ru-RU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41</a:t>
            </a:fld>
            <a:endParaRPr lang="ru-RU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6D6C5-DE86-4780-93EA-F5993C2783E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7669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578E9-6EDD-4B39-9472-5FB01273CCA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21379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603408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603408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FEB37-5C74-496B-891E-50E9D0991AC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84860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95300" y="1600200"/>
            <a:ext cx="8915400" cy="47085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88810-E2D9-47C8-A99D-E9A03D5480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69600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95300" y="1600200"/>
            <a:ext cx="4381500" cy="22780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95300" y="4030663"/>
            <a:ext cx="4381500" cy="22780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5029200" y="1600200"/>
            <a:ext cx="4381500" cy="4708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5E338-EC06-4D9F-B943-938436AA6EB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10593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95300" y="1600200"/>
            <a:ext cx="8915400" cy="47085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6B622C-F334-41FF-ACA9-A23F9E53D2B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0882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Заголовок, диаграмм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sz="half" idx="1"/>
          </p:nvPr>
        </p:nvSpPr>
        <p:spPr>
          <a:xfrm>
            <a:off x="495300" y="1600200"/>
            <a:ext cx="4381500" cy="47085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29200" y="1600200"/>
            <a:ext cx="4381500" cy="4708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10470-8333-4018-9531-AE0FF1CAA24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18745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95300" y="1600200"/>
            <a:ext cx="8915400" cy="47085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9628A-F167-46D9-A1AB-20920F90FB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444467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29C4434-8BCA-478A-BF51-91A6F0563354}" type="datetimeFigureOut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12"/>
          </p:nvPr>
        </p:nvSpPr>
        <p:spPr/>
        <p:txBody>
          <a:bodyPr t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D4584D3-15D9-443E-8D78-6FFEC221E612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7858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6B27E-19C5-4615-8E58-597D6DC1125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430946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7BA23-CE41-4B68-A60B-B3C0B42268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17701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B81E2-DA49-4AA9-85B9-0F9225CC3E4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746913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275" y="1709738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6275" y="4589463"/>
            <a:ext cx="8543925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BC1E5-720B-4879-87AC-5AF5F2A58DB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613795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708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708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0936C-9A57-4639-A17A-33EFAE7C64A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299584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625" y="365125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2625" y="1681163"/>
            <a:ext cx="4191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2625" y="2505075"/>
            <a:ext cx="419100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6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6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83BC2-C3EE-430C-B954-97E1277A57C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627822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8A284-0D79-4A74-B8E4-E77BACE45ED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515596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BA131-3E2A-4628-BCA6-CCA1950F11F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922806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0F4AA-C62D-4951-B046-544AB749D31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340784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C156A-BA31-47E6-AB78-D872046C6D1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342518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1C92E-9222-4A88-99B2-67810C3A800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845470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603408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603408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67286-908D-4596-AB88-855CE456847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579068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95300" y="1600200"/>
            <a:ext cx="8915400" cy="47085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60111-2A37-4D23-A2AA-C08BBACA16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04771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275" y="1709738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6275" y="4589463"/>
            <a:ext cx="8543925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F20B9-8D33-4A18-9A89-720CBF47CB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978772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95300" y="1600200"/>
            <a:ext cx="4381500" cy="22780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95300" y="4030663"/>
            <a:ext cx="4381500" cy="22780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5029200" y="1600200"/>
            <a:ext cx="4381500" cy="4708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75331-8C4E-4848-B804-222E0AA3A68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441039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95300" y="1600200"/>
            <a:ext cx="8915400" cy="47085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F19DF-78F0-46F5-B107-D0D2968D6EE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585949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Заголовок, диаграмм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sz="half" idx="1"/>
          </p:nvPr>
        </p:nvSpPr>
        <p:spPr>
          <a:xfrm>
            <a:off x="495300" y="1600200"/>
            <a:ext cx="4381500" cy="47085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29200" y="1600200"/>
            <a:ext cx="4381500" cy="4708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8FF39-3A21-4295-8E7C-AC1FCF22D6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211771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95300" y="1600200"/>
            <a:ext cx="8915400" cy="47085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C21E0-5355-460F-810C-9991F035386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80070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708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708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73C73-2B2E-427C-989A-B188ECF3C86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78547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625" y="365125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2625" y="1681163"/>
            <a:ext cx="4191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2625" y="2505075"/>
            <a:ext cx="419100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6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6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2A2DD-4222-4CD9-A989-A2870CFABA0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48624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A1717-B985-4A7F-9566-371B50D4E90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8806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1F742-FB10-46F8-8B82-0AD62D18D82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18969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BDEFB-D864-4088-93A4-45D21D02333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5623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5C60A-6F87-4316-9CE9-9010C1DBAE9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7983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099" name="Текст 12"/>
          <p:cNvSpPr>
            <a:spLocks noGrp="1"/>
          </p:cNvSpPr>
          <p:nvPr>
            <p:ph type="body" idx="1"/>
          </p:nvPr>
        </p:nvSpPr>
        <p:spPr bwMode="auto">
          <a:xfrm>
            <a:off x="495300" y="1600200"/>
            <a:ext cx="89154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95300" y="6416675"/>
            <a:ext cx="23114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384550" y="6416675"/>
            <a:ext cx="31369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585200" y="6416675"/>
            <a:ext cx="8255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0000"/>
                </a:solidFill>
                <a:latin typeface="Constantia" pitchFamily="18" charset="0"/>
              </a:defRPr>
            </a:lvl1pPr>
          </a:lstStyle>
          <a:p>
            <a:pPr>
              <a:defRPr/>
            </a:pPr>
            <a:fld id="{E8A5D122-F7EF-4E88-B235-1C40C034E97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52" r:id="rId17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6147" name="Текст 12"/>
          <p:cNvSpPr>
            <a:spLocks noGrp="1"/>
          </p:cNvSpPr>
          <p:nvPr>
            <p:ph type="body" idx="1"/>
          </p:nvPr>
        </p:nvSpPr>
        <p:spPr bwMode="auto">
          <a:xfrm>
            <a:off x="495300" y="1600200"/>
            <a:ext cx="89154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95300" y="6416675"/>
            <a:ext cx="23114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384550" y="6416675"/>
            <a:ext cx="31369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585200" y="6416675"/>
            <a:ext cx="8255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0000"/>
                </a:solidFill>
                <a:latin typeface="Constantia" pitchFamily="18" charset="0"/>
              </a:defRPr>
            </a:lvl1pPr>
          </a:lstStyle>
          <a:p>
            <a:pPr>
              <a:defRPr/>
            </a:pPr>
            <a:fld id="{41EF901B-AC3A-4412-AC87-07DA8D064B2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emf"/><Relationship Id="rId5" Type="http://schemas.openxmlformats.org/officeDocument/2006/relationships/oleObject" Target="../embeddings/Microsoft_Excel_97-2003_Worksheet1.xls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https://cdn.pixabay.com/photo/2016/10/30/19/53/arrow-1784154__480.pn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xcel_97-2003_Worksheet3.xls"/><Relationship Id="rId13" Type="http://schemas.openxmlformats.org/officeDocument/2006/relationships/oleObject" Target="../embeddings/oleObject5.bin"/><Relationship Id="rId3" Type="http://schemas.openxmlformats.org/officeDocument/2006/relationships/image" Target="../media/image30.png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8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emf"/><Relationship Id="rId11" Type="http://schemas.openxmlformats.org/officeDocument/2006/relationships/oleObject" Target="../embeddings/Microsoft_Excel_97-2003_Worksheet4.xls"/><Relationship Id="rId5" Type="http://schemas.openxmlformats.org/officeDocument/2006/relationships/oleObject" Target="../embeddings/Microsoft_Excel_97-2003_Worksheet2.xls"/><Relationship Id="rId15" Type="http://schemas.openxmlformats.org/officeDocument/2006/relationships/image" Target="../media/image29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27.emf"/><Relationship Id="rId14" Type="http://schemas.openxmlformats.org/officeDocument/2006/relationships/oleObject" Target="../embeddings/Microsoft_Excel_97-2003_Worksheet5.xls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4.png"/><Relationship Id="rId4" Type="http://schemas.openxmlformats.org/officeDocument/2006/relationships/oleObject" Target="../embeddings/Microsoft_Excel_97-2003_Worksheet6.xls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Microsoft_Excel_97-2003_Worksheet8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37.emf"/><Relationship Id="rId4" Type="http://schemas.openxmlformats.org/officeDocument/2006/relationships/oleObject" Target="../embeddings/Microsoft_Excel_97-2003_Worksheet7.xls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png"/><Relationship Id="rId18" Type="http://schemas.openxmlformats.org/officeDocument/2006/relationships/image" Target="../media/image51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diagramData" Target="../diagrams/data3.xml"/><Relationship Id="rId16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openxmlformats.org/officeDocument/2006/relationships/image" Target="../media/image44.png"/><Relationship Id="rId5" Type="http://schemas.openxmlformats.org/officeDocument/2006/relationships/diagramColors" Target="../diagrams/colors3.xml"/><Relationship Id="rId15" Type="http://schemas.openxmlformats.org/officeDocument/2006/relationships/image" Target="../media/image48.jpeg"/><Relationship Id="rId10" Type="http://schemas.openxmlformats.org/officeDocument/2006/relationships/image" Target="../media/image43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42.jpeg"/><Relationship Id="rId1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2.emf"/><Relationship Id="rId4" Type="http://schemas.openxmlformats.org/officeDocument/2006/relationships/oleObject" Target="../embeddings/Microsoft_Excel_97-2003_Worksheet9.xls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3.emf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Microsoft_Excel_97-2003_Worksheet10.xls"/><Relationship Id="rId5" Type="http://schemas.openxmlformats.org/officeDocument/2006/relationships/oleObject" Target="../embeddings/oleObject10.bin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oleObject" Target="../embeddings/oleObject11.bin"/><Relationship Id="rId7" Type="http://schemas.openxmlformats.org/officeDocument/2006/relationships/image" Target="../media/image6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5.png"/><Relationship Id="rId5" Type="http://schemas.openxmlformats.org/officeDocument/2006/relationships/image" Target="../media/image59.emf"/><Relationship Id="rId4" Type="http://schemas.openxmlformats.org/officeDocument/2006/relationships/oleObject" Target="../embeddings/Microsoft_Excel_97-2003_Worksheet11.xls"/><Relationship Id="rId9" Type="http://schemas.openxmlformats.org/officeDocument/2006/relationships/image" Target="../media/image6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oleObject" Target="../embeddings/oleObject12.bin"/><Relationship Id="rId7" Type="http://schemas.openxmlformats.org/officeDocument/2006/relationships/image" Target="../media/image6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5.png"/><Relationship Id="rId5" Type="http://schemas.openxmlformats.org/officeDocument/2006/relationships/image" Target="../media/image67.emf"/><Relationship Id="rId4" Type="http://schemas.openxmlformats.org/officeDocument/2006/relationships/oleObject" Target="../embeddings/Microsoft_Excel_97-2003_Worksheet12.xls"/><Relationship Id="rId9" Type="http://schemas.openxmlformats.org/officeDocument/2006/relationships/image" Target="../media/image7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7" Type="http://schemas.openxmlformats.org/officeDocument/2006/relationships/image" Target="../media/image7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5.png"/><Relationship Id="rId5" Type="http://schemas.openxmlformats.org/officeDocument/2006/relationships/image" Target="../media/image74.emf"/><Relationship Id="rId4" Type="http://schemas.openxmlformats.org/officeDocument/2006/relationships/oleObject" Target="../embeddings/Microsoft_Excel_97-2003_Worksheet13.xls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oleObject" Target="../embeddings/oleObject14.bin"/><Relationship Id="rId7" Type="http://schemas.openxmlformats.org/officeDocument/2006/relationships/image" Target="../media/image8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5.png"/><Relationship Id="rId5" Type="http://schemas.openxmlformats.org/officeDocument/2006/relationships/image" Target="../media/image83.emf"/><Relationship Id="rId4" Type="http://schemas.openxmlformats.org/officeDocument/2006/relationships/oleObject" Target="../embeddings/Microsoft_Excel_97-2003_Worksheet14.xls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5.png"/><Relationship Id="rId5" Type="http://schemas.openxmlformats.org/officeDocument/2006/relationships/image" Target="../media/image91.emf"/><Relationship Id="rId4" Type="http://schemas.openxmlformats.org/officeDocument/2006/relationships/oleObject" Target="../embeddings/Microsoft_Excel_97-2003_Worksheet15.xls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oleObject" Target="../embeddings/oleObject16.bin"/><Relationship Id="rId7" Type="http://schemas.openxmlformats.org/officeDocument/2006/relationships/image" Target="../media/image9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5.png"/><Relationship Id="rId5" Type="http://schemas.openxmlformats.org/officeDocument/2006/relationships/image" Target="../media/image96.emf"/><Relationship Id="rId4" Type="http://schemas.openxmlformats.org/officeDocument/2006/relationships/oleObject" Target="../embeddings/Microsoft_Excel_97-2003_Worksheet16.xls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9.xml"/><Relationship Id="rId3" Type="http://schemas.openxmlformats.org/officeDocument/2006/relationships/diagramLayout" Target="../diagrams/layout4.xml"/><Relationship Id="rId7" Type="http://schemas.openxmlformats.org/officeDocument/2006/relationships/image" Target="../media/image15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jpeg"/><Relationship Id="rId4" Type="http://schemas.openxmlformats.org/officeDocument/2006/relationships/image" Target="../media/image11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hyperlink" Target="mailto:yershichi.finupr@mail.ru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8"/>
          <p:cNvSpPr>
            <a:spLocks noChangeArrowheads="1"/>
          </p:cNvSpPr>
          <p:nvPr/>
        </p:nvSpPr>
        <p:spPr bwMode="auto">
          <a:xfrm>
            <a:off x="415925" y="188913"/>
            <a:ext cx="921702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 dirty="0"/>
          </a:p>
          <a:p>
            <a:pPr algn="ctr"/>
            <a:r>
              <a:rPr lang="ru-RU" altLang="ru-RU" dirty="0"/>
              <a:t> </a:t>
            </a:r>
            <a:r>
              <a:rPr lang="ru-RU" altLang="ru-RU" sz="3600" b="1" dirty="0">
                <a:solidFill>
                  <a:srgbClr val="0000FF"/>
                </a:solidFill>
                <a:latin typeface="Times New Roman" pitchFamily="18" charset="0"/>
              </a:rPr>
              <a:t>БЮДЖЕТ ДЛЯ ГРАЖДАН </a:t>
            </a:r>
            <a:r>
              <a:rPr lang="ru-RU" altLang="ru-RU" sz="3600" b="1" i="1" dirty="0">
                <a:solidFill>
                  <a:srgbClr val="0000FF"/>
                </a:solidFill>
                <a:latin typeface="Times New Roman" pitchFamily="18" charset="0"/>
              </a:rPr>
              <a:t>к проекту решения </a:t>
            </a:r>
            <a:r>
              <a:rPr lang="ru-RU" altLang="ru-RU" sz="3600" b="1" i="1" dirty="0" err="1">
                <a:solidFill>
                  <a:srgbClr val="0000FF"/>
                </a:solidFill>
                <a:latin typeface="Times New Roman" pitchFamily="18" charset="0"/>
              </a:rPr>
              <a:t>Ершичского</a:t>
            </a:r>
            <a:r>
              <a:rPr lang="ru-RU" altLang="ru-RU" sz="36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altLang="ru-RU" sz="3600" b="1" i="1" dirty="0" smtClean="0">
                <a:solidFill>
                  <a:srgbClr val="0000FF"/>
                </a:solidFill>
                <a:latin typeface="Times New Roman" pitchFamily="18" charset="0"/>
              </a:rPr>
              <a:t>окружного </a:t>
            </a:r>
            <a:r>
              <a:rPr lang="ru-RU" altLang="ru-RU" sz="3600" b="1" i="1" dirty="0">
                <a:solidFill>
                  <a:srgbClr val="0000FF"/>
                </a:solidFill>
                <a:latin typeface="Times New Roman" pitchFamily="18" charset="0"/>
              </a:rPr>
              <a:t>Совета депутатов «</a:t>
            </a:r>
            <a:r>
              <a:rPr lang="ru-RU" altLang="ru-RU" sz="3600" b="1" i="1" dirty="0">
                <a:solidFill>
                  <a:srgbClr val="0000FF"/>
                </a:solidFill>
              </a:rPr>
              <a:t>Об исполнении бюджета  муниципального образования - </a:t>
            </a:r>
            <a:r>
              <a:rPr lang="ru-RU" altLang="ru-RU" sz="3600" b="1" i="1" dirty="0" err="1">
                <a:solidFill>
                  <a:srgbClr val="0000FF"/>
                </a:solidFill>
              </a:rPr>
              <a:t>Ершичский</a:t>
            </a:r>
            <a:r>
              <a:rPr lang="ru-RU" altLang="ru-RU" sz="3600" b="1" i="1" dirty="0">
                <a:solidFill>
                  <a:srgbClr val="0000FF"/>
                </a:solidFill>
              </a:rPr>
              <a:t> район Смоленской области за </a:t>
            </a:r>
            <a:r>
              <a:rPr lang="ru-RU" altLang="ru-RU" sz="3600" b="1" i="1" dirty="0" smtClean="0">
                <a:solidFill>
                  <a:srgbClr val="0000FF"/>
                </a:solidFill>
              </a:rPr>
              <a:t>202</a:t>
            </a:r>
            <a:r>
              <a:rPr lang="en-US" altLang="ru-RU" sz="3600" b="1" i="1" dirty="0" smtClean="0">
                <a:solidFill>
                  <a:srgbClr val="0000FF"/>
                </a:solidFill>
              </a:rPr>
              <a:t>4</a:t>
            </a:r>
            <a:r>
              <a:rPr lang="ru-RU" altLang="ru-RU" sz="3600" b="1" i="1" dirty="0" smtClean="0">
                <a:solidFill>
                  <a:srgbClr val="0000FF"/>
                </a:solidFill>
              </a:rPr>
              <a:t> </a:t>
            </a:r>
            <a:r>
              <a:rPr lang="ru-RU" altLang="ru-RU" sz="3600" b="1" i="1" dirty="0">
                <a:solidFill>
                  <a:srgbClr val="0000FF"/>
                </a:solidFill>
              </a:rPr>
              <a:t>год» </a:t>
            </a:r>
          </a:p>
        </p:txBody>
      </p:sp>
      <p:sp>
        <p:nvSpPr>
          <p:cNvPr id="7171" name="Rectangle 9"/>
          <p:cNvSpPr>
            <a:spLocks noChangeArrowheads="1"/>
          </p:cNvSpPr>
          <p:nvPr/>
        </p:nvSpPr>
        <p:spPr bwMode="auto">
          <a:xfrm>
            <a:off x="920750" y="6021388"/>
            <a:ext cx="79930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/>
          </a:p>
          <a:p>
            <a:r>
              <a:rPr lang="ru-RU" altLang="ru-RU"/>
              <a:t> </a:t>
            </a:r>
          </a:p>
        </p:txBody>
      </p:sp>
      <p:pic>
        <p:nvPicPr>
          <p:cNvPr id="7172" name="Рисунок 20" descr="админ 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3644900"/>
            <a:ext cx="3743325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4" descr="image-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40"/>
          <a:stretch>
            <a:fillRect/>
          </a:stretch>
        </p:blipFill>
        <p:spPr bwMode="auto">
          <a:xfrm>
            <a:off x="6321425" y="3716338"/>
            <a:ext cx="2936875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98457A6-8C3D-4B8C-A114-CDE464EAA8F2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10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52227" name="Rectangle 4"/>
          <p:cNvSpPr>
            <a:spLocks noChangeArrowheads="1"/>
          </p:cNvSpPr>
          <p:nvPr/>
        </p:nvSpPr>
        <p:spPr bwMode="auto">
          <a:xfrm>
            <a:off x="344488" y="549275"/>
            <a:ext cx="92884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 sz="1600">
              <a:latin typeface="Times New Roman" pitchFamily="18" charset="0"/>
            </a:endParaRPr>
          </a:p>
          <a:p>
            <a:pPr algn="just" eaLnBrk="1" hangingPunct="1"/>
            <a:r>
              <a:rPr lang="ru-RU" altLang="ru-RU" sz="1600">
                <a:latin typeface="Times New Roman" pitchFamily="18" charset="0"/>
              </a:rPr>
              <a:t>       </a:t>
            </a:r>
          </a:p>
        </p:txBody>
      </p:sp>
      <p:sp>
        <p:nvSpPr>
          <p:cNvPr id="12292" name="AutoShape 6"/>
          <p:cNvSpPr>
            <a:spLocks noChangeArrowheads="1"/>
          </p:cNvSpPr>
          <p:nvPr/>
        </p:nvSpPr>
        <p:spPr bwMode="auto">
          <a:xfrm>
            <a:off x="225425" y="0"/>
            <a:ext cx="9680575" cy="728663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altLang="ru-RU" sz="1800" b="1" dirty="0">
                <a:solidFill>
                  <a:srgbClr val="0066FF"/>
                </a:solidFill>
                <a:latin typeface="Times New Roman" pitchFamily="18" charset="0"/>
              </a:rPr>
              <a:t>Основные направления налоговой политики на 2024 год и на плановый период 2025 и 2026 годов</a:t>
            </a:r>
          </a:p>
        </p:txBody>
      </p:sp>
      <p:sp>
        <p:nvSpPr>
          <p:cNvPr id="52229" name="Rectangle 6"/>
          <p:cNvSpPr>
            <a:spLocks noChangeArrowheads="1"/>
          </p:cNvSpPr>
          <p:nvPr/>
        </p:nvSpPr>
        <p:spPr bwMode="auto">
          <a:xfrm>
            <a:off x="200025" y="3573463"/>
            <a:ext cx="9432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3429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>
              <a:latin typeface="Times New Roman" pitchFamily="18" charset="0"/>
            </a:endParaRPr>
          </a:p>
        </p:txBody>
      </p:sp>
      <p:sp>
        <p:nvSpPr>
          <p:cNvPr id="52230" name="Rectangle 18"/>
          <p:cNvSpPr>
            <a:spLocks noChangeArrowheads="1"/>
          </p:cNvSpPr>
          <p:nvPr/>
        </p:nvSpPr>
        <p:spPr bwMode="auto">
          <a:xfrm>
            <a:off x="128588" y="2532063"/>
            <a:ext cx="9432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ru-RU" b="1">
                <a:latin typeface="Times New Roman" pitchFamily="18" charset="0"/>
              </a:rPr>
              <a:t> </a:t>
            </a:r>
            <a:endParaRPr lang="ru-RU" altLang="ru-RU" sz="1200"/>
          </a:p>
        </p:txBody>
      </p:sp>
      <p:sp>
        <p:nvSpPr>
          <p:cNvPr id="12295" name="AutoShape 6"/>
          <p:cNvSpPr>
            <a:spLocks noChangeArrowheads="1"/>
          </p:cNvSpPr>
          <p:nvPr/>
        </p:nvSpPr>
        <p:spPr bwMode="auto">
          <a:xfrm>
            <a:off x="200025" y="688975"/>
            <a:ext cx="9469438" cy="1327150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indent="450850" algn="just">
              <a:defRPr/>
            </a:pPr>
            <a:r>
              <a:rPr lang="ru-RU" sz="800" b="1" dirty="0"/>
              <a:t>1. Стимулирование экономической и инвестиционной деятельности, поддержка малого и среднего бизнеса.</a:t>
            </a:r>
            <a:endParaRPr lang="ru-RU" sz="800" dirty="0"/>
          </a:p>
          <a:p>
            <a:pPr indent="450850" algn="just">
              <a:defRPr/>
            </a:pPr>
            <a:r>
              <a:rPr lang="ru-RU" sz="800" dirty="0">
                <a:cs typeface="Times New Roman" pitchFamily="18" charset="0"/>
              </a:rPr>
              <a:t>В данном направлении продолжится реализация комплекса мер, направленных на создание комфортных условий для деятельности инвесторов и стимулирования привлечения инвестиций на территорию</a:t>
            </a:r>
            <a:r>
              <a:rPr lang="ru-RU" sz="800" dirty="0">
                <a:solidFill>
                  <a:srgbClr val="000000"/>
                </a:solidFill>
                <a:cs typeface="Times New Roman" pitchFamily="18" charset="0"/>
              </a:rPr>
              <a:t> муниципального образования- </a:t>
            </a:r>
            <a:r>
              <a:rPr lang="ru-RU" sz="800" dirty="0" err="1">
                <a:solidFill>
                  <a:srgbClr val="000000"/>
                </a:solidFill>
                <a:cs typeface="Times New Roman" pitchFamily="18" charset="0"/>
              </a:rPr>
              <a:t>Ершичский</a:t>
            </a:r>
            <a:r>
              <a:rPr lang="ru-RU" sz="800" dirty="0">
                <a:solidFill>
                  <a:srgbClr val="000000"/>
                </a:solidFill>
                <a:cs typeface="Times New Roman" pitchFamily="18" charset="0"/>
              </a:rPr>
              <a:t> район   </a:t>
            </a:r>
            <a:r>
              <a:rPr lang="ru-RU" sz="800" dirty="0">
                <a:cs typeface="Times New Roman" pitchFamily="18" charset="0"/>
              </a:rPr>
              <a:t>Смоленской области для реализации высокоэффективных инвестиционных проектов.</a:t>
            </a:r>
            <a:endParaRPr lang="ru-RU" sz="800" dirty="0"/>
          </a:p>
          <a:p>
            <a:pPr indent="450850" algn="just">
              <a:defRPr/>
            </a:pPr>
            <a:r>
              <a:rPr lang="ru-RU" sz="800" dirty="0">
                <a:cs typeface="Times New Roman" pitchFamily="18" charset="0"/>
              </a:rPr>
              <a:t>Доведение до  потенциальных инвесторов    и  всех заинтересованных лиц информации о   принятых  налоговых льготах  на территории Смоленской области,  сохранение налоговых льгот для субъектов инвестиционной деятельности, в отношении земельных участков предоставленных для производства строительных работ (кроме жилищного и дачного строительства) на территориях всех сельских поселений </a:t>
            </a:r>
            <a:r>
              <a:rPr lang="ru-RU" sz="800" dirty="0" err="1">
                <a:cs typeface="Times New Roman" pitchFamily="18" charset="0"/>
              </a:rPr>
              <a:t>Ершичского</a:t>
            </a:r>
            <a:r>
              <a:rPr lang="ru-RU" sz="800" dirty="0">
                <a:cs typeface="Times New Roman" pitchFamily="18" charset="0"/>
              </a:rPr>
              <a:t> района.</a:t>
            </a:r>
            <a:endParaRPr lang="ru-RU" sz="800" dirty="0"/>
          </a:p>
          <a:p>
            <a:pPr indent="450850" algn="just">
              <a:defRPr/>
            </a:pPr>
            <a:r>
              <a:rPr lang="ru-RU" sz="800" dirty="0">
                <a:cs typeface="Times New Roman" pitchFamily="18" charset="0"/>
              </a:rPr>
              <a:t>В целях улучшения условий ведения предпринимательской деятельности, увеличения численности занятых в сфере малого и среднего предпринимательства продолжится реализация мероприятий, направленных на создание благоприятных условий для развития малого и среднего предпринимательства на территории муниципального образования –</a:t>
            </a:r>
            <a:r>
              <a:rPr lang="ru-RU" sz="800" dirty="0" err="1">
                <a:cs typeface="Times New Roman" pitchFamily="18" charset="0"/>
              </a:rPr>
              <a:t>Ершичский</a:t>
            </a:r>
            <a:r>
              <a:rPr lang="ru-RU" sz="800" dirty="0">
                <a:cs typeface="Times New Roman" pitchFamily="18" charset="0"/>
              </a:rPr>
              <a:t> район Смоленской области, формирование условий для ведения бизнеса, в том числе на ранних этапах его развития.</a:t>
            </a:r>
            <a:endParaRPr lang="ru-RU" sz="800" dirty="0"/>
          </a:p>
        </p:txBody>
      </p:sp>
      <p:sp>
        <p:nvSpPr>
          <p:cNvPr id="12296" name="AutoShape 6"/>
          <p:cNvSpPr>
            <a:spLocks noChangeArrowheads="1"/>
          </p:cNvSpPr>
          <p:nvPr/>
        </p:nvSpPr>
        <p:spPr bwMode="auto">
          <a:xfrm>
            <a:off x="200025" y="1916113"/>
            <a:ext cx="9469438" cy="2146300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indent="450850" algn="just">
              <a:tabLst>
                <a:tab pos="2724150" algn="l"/>
              </a:tabLst>
              <a:defRPr/>
            </a:pPr>
            <a:r>
              <a:rPr lang="ru-RU" sz="800" b="1">
                <a:cs typeface="Times New Roman" pitchFamily="18" charset="0"/>
              </a:rPr>
              <a:t>2. Мобилизация доходов.</a:t>
            </a:r>
            <a:endParaRPr lang="ru-RU" sz="800"/>
          </a:p>
          <a:p>
            <a:pPr indent="450850" algn="just">
              <a:tabLst>
                <a:tab pos="2724150" algn="l"/>
              </a:tabLst>
              <a:defRPr/>
            </a:pPr>
            <a:r>
              <a:rPr lang="ru-RU" sz="800">
                <a:cs typeface="Times New Roman" pitchFamily="18" charset="0"/>
              </a:rPr>
              <a:t>В 2024 – 2026 годах планируется продолжить проводимую ранее работу по укреплению доходной базы бюджета муниципального образования за счет увеличения налогооблагаемой базы и мобилизации имеющихся резервов.</a:t>
            </a:r>
            <a:endParaRPr lang="ru-RU" sz="800"/>
          </a:p>
          <a:p>
            <a:pPr indent="450850" algn="just">
              <a:tabLst>
                <a:tab pos="2724150" algn="l"/>
              </a:tabLst>
              <a:defRPr/>
            </a:pPr>
            <a:r>
              <a:rPr lang="ru-RU" sz="800">
                <a:cs typeface="Times New Roman" pitchFamily="18" charset="0"/>
              </a:rPr>
              <a:t>В целях мобилизации доходов в консолидированный бюджет муниципального образования –Ершичский район Смоленской области предусматривается:</a:t>
            </a:r>
            <a:endParaRPr lang="ru-RU" sz="800"/>
          </a:p>
          <a:p>
            <a:pPr indent="450850" algn="just">
              <a:tabLst>
                <a:tab pos="2724150" algn="l"/>
              </a:tabLst>
              <a:defRPr/>
            </a:pPr>
            <a:r>
              <a:rPr lang="ru-RU" sz="800">
                <a:cs typeface="Times New Roman" pitchFamily="18" charset="0"/>
              </a:rPr>
              <a:t>- продолжение работы, направленной на выявление и пресечение схем минимизации налогов, совершенствование методов контроля легализации «теневой» заработной платы и доведения ее до среднеотраслевого уровня;</a:t>
            </a:r>
            <a:endParaRPr lang="ru-RU" sz="800"/>
          </a:p>
          <a:p>
            <a:pPr indent="450850" algn="just">
              <a:tabLst>
                <a:tab pos="2724150" algn="l"/>
              </a:tabLst>
              <a:defRPr/>
            </a:pPr>
            <a:r>
              <a:rPr lang="ru-RU" sz="800">
                <a:cs typeface="Times New Roman" pitchFamily="18" charset="0"/>
              </a:rPr>
              <a:t>- содействие вовлечению граждан в предпринимательскую деятельность и сокращению неформальной занятости, в том числе путем перехода граждан на применение налога на профессиональный доход;</a:t>
            </a:r>
            <a:endParaRPr lang="ru-RU" sz="800"/>
          </a:p>
          <a:p>
            <a:pPr indent="450850" algn="just">
              <a:tabLst>
                <a:tab pos="2724150" algn="l"/>
              </a:tabLst>
              <a:defRPr/>
            </a:pPr>
            <a:r>
              <a:rPr lang="ru-RU" sz="800">
                <a:cs typeface="Times New Roman" pitchFamily="18" charset="0"/>
              </a:rPr>
              <a:t>- повышение эффективности работы муниципальных  унитарных предприятий, с использованием всех современных методов и финансовых инструментов;</a:t>
            </a:r>
            <a:endParaRPr lang="ru-RU" sz="800"/>
          </a:p>
          <a:p>
            <a:pPr indent="450850" algn="just">
              <a:tabLst>
                <a:tab pos="2724150" algn="l"/>
              </a:tabLst>
              <a:defRPr/>
            </a:pPr>
            <a:r>
              <a:rPr lang="ru-RU" sz="800">
                <a:cs typeface="Times New Roman" pitchFamily="18" charset="0"/>
              </a:rPr>
              <a:t>- повышение эффективности реализации мер, направленных на расширение налоговой базы по имущественным налогам путем выявления и включения в налогооблагаемую базу недвижимого имущества и земельных участков, которые до настоящего времени не зарегистрированы. Для реализации данного направления Администрация муниципального образования – Ершичский район Смоленской области ежегодно проводит кадастровые работы  по присвоению кадастровых номеров и определению границ земельных участков, используемых гражданами и неиспользуемых  земельных участков.   </a:t>
            </a:r>
            <a:endParaRPr lang="ru-RU" sz="800"/>
          </a:p>
          <a:p>
            <a:pPr indent="450850" algn="just">
              <a:tabLst>
                <a:tab pos="2724150" algn="l"/>
              </a:tabLst>
              <a:defRPr/>
            </a:pPr>
            <a:r>
              <a:rPr lang="ru-RU" sz="800">
                <a:cs typeface="Times New Roman" pitchFamily="18" charset="0"/>
              </a:rPr>
              <a:t> В целях формирования комфортной потребительской среды будет продолжена работа по созданию условий для развития малых форматов торговли в муниципальном образовании, в том числе легализации незаконно установленных нестационарных торговых объектов, что в свою очередь обеспечит рост поступлений в местный бюджет.</a:t>
            </a:r>
            <a:endParaRPr lang="ru-RU" sz="800"/>
          </a:p>
        </p:txBody>
      </p:sp>
      <p:sp>
        <p:nvSpPr>
          <p:cNvPr id="12297" name="AutoShape 6"/>
          <p:cNvSpPr>
            <a:spLocks noChangeArrowheads="1"/>
          </p:cNvSpPr>
          <p:nvPr/>
        </p:nvSpPr>
        <p:spPr bwMode="auto">
          <a:xfrm>
            <a:off x="273050" y="3933825"/>
            <a:ext cx="9469438" cy="173513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indent="450850" algn="just">
              <a:defRPr/>
            </a:pPr>
            <a:r>
              <a:rPr lang="ru-RU" sz="800" b="1">
                <a:cs typeface="Times New Roman" pitchFamily="18" charset="0"/>
              </a:rPr>
              <a:t>3. Совершенствование администрирования доходов.</a:t>
            </a:r>
            <a:endParaRPr lang="ru-RU" sz="800"/>
          </a:p>
          <a:p>
            <a:pPr indent="450850" algn="just">
              <a:defRPr/>
            </a:pPr>
            <a:r>
              <a:rPr lang="ru-RU" sz="800">
                <a:cs typeface="Times New Roman" pitchFamily="18" charset="0"/>
              </a:rPr>
              <a:t>В целях улучшения качества налогового администрирования будет продолжена работа:</a:t>
            </a:r>
            <a:endParaRPr lang="ru-RU" sz="800"/>
          </a:p>
          <a:p>
            <a:pPr indent="450850" algn="just">
              <a:defRPr/>
            </a:pPr>
            <a:r>
              <a:rPr lang="ru-RU" sz="800">
                <a:cs typeface="Times New Roman" pitchFamily="18" charset="0"/>
              </a:rPr>
              <a:t>- по повышению ответственности главных администраторов доходов в области планирования и контроля за поступлением в бюджетную систему администрируемых налогов и неналоговых платежей, усиление претензионно-исковой работы с неплательщиками, проведение анализа состояния дебиторской задолженности;</a:t>
            </a:r>
            <a:endParaRPr lang="ru-RU" sz="800"/>
          </a:p>
          <a:p>
            <a:pPr indent="450850" algn="just">
              <a:defRPr/>
            </a:pPr>
            <a:r>
              <a:rPr lang="ru-RU" sz="800">
                <a:cs typeface="Times New Roman" pitchFamily="18" charset="0"/>
              </a:rPr>
              <a:t>- </a:t>
            </a:r>
            <a:r>
              <a:rPr lang="ru-RU" sz="80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ru-RU" sz="800">
                <a:cs typeface="Times New Roman" pitchFamily="18" charset="0"/>
              </a:rPr>
              <a:t> по взаимодействию органов местного самоуправления с территориальными органами федеральных органов исполнительной власти по выполнению мероприятий, направленных на повышение собираемости доходов, повышение уровня ответственности главных администраторов доходов за качественное прогнозирование доходов бюджета и выполнение утвержденных годовых назначений местных бюджетов;</a:t>
            </a:r>
            <a:endParaRPr lang="ru-RU" sz="800"/>
          </a:p>
          <a:p>
            <a:pPr indent="450850" algn="just">
              <a:defRPr/>
            </a:pPr>
            <a:r>
              <a:rPr lang="ru-RU" sz="800">
                <a:solidFill>
                  <a:srgbClr val="000000"/>
                </a:solidFill>
                <a:cs typeface="Times New Roman" pitchFamily="18" charset="0"/>
              </a:rPr>
              <a:t>- по актуализации на постоянной основе сведений</a:t>
            </a:r>
            <a:r>
              <a:rPr lang="ru-RU" sz="800">
                <a:cs typeface="Times New Roman" pitchFamily="18" charset="0"/>
              </a:rPr>
              <a:t>, предоставляемых органами, осуществляющими регистрацию и учет объектов недвижимого имущества, в Управление ФНС России по Смоленской области, в том числе за счет выявления правообладателей ранее учтенных объектов недвижимости;</a:t>
            </a:r>
            <a:endParaRPr lang="ru-RU" sz="800"/>
          </a:p>
          <a:p>
            <a:pPr indent="450850" algn="just">
              <a:defRPr/>
            </a:pPr>
            <a:r>
              <a:rPr lang="ru-RU" sz="800">
                <a:cs typeface="Times New Roman" pitchFamily="18" charset="0"/>
              </a:rPr>
              <a:t>- по проведению Администрацией  муниципального образования – Ершичский район  Смоленской области совместно с территориальными налоговыми органами адресной работы с физическими лицами, имеющими задолженность в бюджет по имущественным налогам, информированию работодателей о сотрудниках, имеющих задолженность по имущественным налогам, повышению налоговой культуры налогоплательщиков.</a:t>
            </a:r>
            <a:endParaRPr lang="ru-RU" sz="800"/>
          </a:p>
        </p:txBody>
      </p:sp>
      <p:sp>
        <p:nvSpPr>
          <p:cNvPr id="12298" name="AutoShape 6"/>
          <p:cNvSpPr>
            <a:spLocks noChangeArrowheads="1"/>
          </p:cNvSpPr>
          <p:nvPr/>
        </p:nvSpPr>
        <p:spPr bwMode="auto">
          <a:xfrm>
            <a:off x="273050" y="5757863"/>
            <a:ext cx="9469438" cy="511175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indent="450850" algn="just">
              <a:defRPr/>
            </a:pPr>
            <a:r>
              <a:rPr lang="ru-RU" sz="800" b="1" dirty="0">
                <a:cs typeface="Times New Roman" pitchFamily="18" charset="0"/>
              </a:rPr>
              <a:t>4. Оценка налоговых расходов муниципального образования –</a:t>
            </a:r>
            <a:r>
              <a:rPr lang="ru-RU" sz="800" b="1" dirty="0" err="1">
                <a:cs typeface="Times New Roman" pitchFamily="18" charset="0"/>
              </a:rPr>
              <a:t>Ершичский</a:t>
            </a:r>
            <a:r>
              <a:rPr lang="ru-RU" sz="800" b="1" dirty="0">
                <a:cs typeface="Times New Roman" pitchFamily="18" charset="0"/>
              </a:rPr>
              <a:t> район  Смоленской области.</a:t>
            </a:r>
            <a:endParaRPr lang="ru-RU" sz="800" dirty="0"/>
          </a:p>
          <a:p>
            <a:pPr indent="450850" algn="just">
              <a:defRPr/>
            </a:pPr>
            <a:r>
              <a:rPr lang="ru-RU" sz="800" dirty="0">
                <a:cs typeface="Times New Roman" pitchFamily="18" charset="0"/>
              </a:rPr>
              <a:t>Налоговые расходы установлены решениями Советов депутатов сельских поселений  в виде налоговых льгот (пониженных налоговых ставок, освобождений от налогообложения) по земельному налогу и налогу на имущество с физических лиц .</a:t>
            </a: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3631903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Номер слайда 3"/>
          <p:cNvSpPr txBox="1">
            <a:spLocks noGrp="1"/>
          </p:cNvSpPr>
          <p:nvPr/>
        </p:nvSpPr>
        <p:spPr bwMode="auto">
          <a:xfrm>
            <a:off x="8553450" y="6492875"/>
            <a:ext cx="8255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b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55378187-505F-463F-9E7A-C710CCC9DBB0}" type="slidenum">
              <a:rPr lang="ru-RU" altLang="ru-RU" sz="1200">
                <a:solidFill>
                  <a:srgbClr val="000000"/>
                </a:solidFill>
                <a:latin typeface="Constantia" pitchFamily="18" charset="0"/>
              </a:rPr>
              <a:pPr algn="r" eaLnBrk="1" hangingPunct="1"/>
              <a:t>11</a:t>
            </a:fld>
            <a:endParaRPr lang="ru-RU" altLang="ru-RU" sz="120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53251" name="Rectangle 4"/>
          <p:cNvSpPr>
            <a:spLocks noChangeArrowheads="1"/>
          </p:cNvSpPr>
          <p:nvPr/>
        </p:nvSpPr>
        <p:spPr bwMode="auto">
          <a:xfrm>
            <a:off x="344488" y="549275"/>
            <a:ext cx="92884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 sz="1600">
              <a:latin typeface="Times New Roman" pitchFamily="18" charset="0"/>
            </a:endParaRPr>
          </a:p>
          <a:p>
            <a:pPr algn="just" eaLnBrk="1" hangingPunct="1"/>
            <a:r>
              <a:rPr lang="ru-RU" altLang="ru-RU" sz="1600">
                <a:latin typeface="Times New Roman" pitchFamily="18" charset="0"/>
              </a:rPr>
              <a:t>       </a:t>
            </a:r>
          </a:p>
        </p:txBody>
      </p:sp>
      <p:sp>
        <p:nvSpPr>
          <p:cNvPr id="13316" name="AutoShape 6"/>
          <p:cNvSpPr>
            <a:spLocks noChangeArrowheads="1"/>
          </p:cNvSpPr>
          <p:nvPr/>
        </p:nvSpPr>
        <p:spPr bwMode="auto">
          <a:xfrm>
            <a:off x="225425" y="0"/>
            <a:ext cx="9680575" cy="728663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altLang="ru-RU" sz="1800" b="1" dirty="0">
                <a:solidFill>
                  <a:srgbClr val="0066FF"/>
                </a:solidFill>
                <a:latin typeface="Times New Roman" pitchFamily="18" charset="0"/>
              </a:rPr>
              <a:t>Основные направления бюджетной политики на 2024 год и на плановый период 2025 и 2026 годов</a:t>
            </a:r>
          </a:p>
        </p:txBody>
      </p:sp>
      <p:sp>
        <p:nvSpPr>
          <p:cNvPr id="53253" name="Rectangle 6"/>
          <p:cNvSpPr>
            <a:spLocks noChangeArrowheads="1"/>
          </p:cNvSpPr>
          <p:nvPr/>
        </p:nvSpPr>
        <p:spPr bwMode="auto">
          <a:xfrm>
            <a:off x="200025" y="3573463"/>
            <a:ext cx="9432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3429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>
              <a:latin typeface="Times New Roman" pitchFamily="18" charset="0"/>
            </a:endParaRPr>
          </a:p>
        </p:txBody>
      </p:sp>
      <p:sp>
        <p:nvSpPr>
          <p:cNvPr id="13318" name="AutoShape 6"/>
          <p:cNvSpPr>
            <a:spLocks noChangeArrowheads="1"/>
          </p:cNvSpPr>
          <p:nvPr/>
        </p:nvSpPr>
        <p:spPr bwMode="auto">
          <a:xfrm>
            <a:off x="273050" y="692150"/>
            <a:ext cx="9493250" cy="30638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indent="450850" algn="just">
              <a:defRPr/>
            </a:pPr>
            <a:r>
              <a:rPr lang="en-US" sz="1200">
                <a:cs typeface="Times New Roman" pitchFamily="18" charset="0"/>
              </a:rPr>
              <a:t> </a:t>
            </a:r>
            <a:r>
              <a:rPr lang="ru-RU" sz="1200">
                <a:latin typeface="Times New Roman" pitchFamily="18" charset="0"/>
                <a:cs typeface="Times New Roman" pitchFamily="18" charset="0"/>
              </a:rPr>
              <a:t>формирование реалистичного прогноза поступления доходов бюджета муниципального образования - Ершичский район</a:t>
            </a:r>
          </a:p>
        </p:txBody>
      </p:sp>
      <p:sp>
        <p:nvSpPr>
          <p:cNvPr id="13319" name="AutoShape 6"/>
          <p:cNvSpPr>
            <a:spLocks noChangeArrowheads="1"/>
          </p:cNvSpPr>
          <p:nvPr/>
        </p:nvSpPr>
        <p:spPr bwMode="auto">
          <a:xfrm>
            <a:off x="273050" y="981075"/>
            <a:ext cx="9447213" cy="30638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первоочередное планирование бюджетных ассигнований на исполнение действующих расходных обязательств района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20" name="AutoShape 6"/>
          <p:cNvSpPr>
            <a:spLocks noChangeArrowheads="1"/>
          </p:cNvSpPr>
          <p:nvPr/>
        </p:nvSpPr>
        <p:spPr bwMode="auto">
          <a:xfrm>
            <a:off x="273050" y="1268413"/>
            <a:ext cx="9445625" cy="504825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sz="1180" dirty="0">
                <a:latin typeface="Times New Roman" pitchFamily="18" charset="0"/>
                <a:cs typeface="Times New Roman" pitchFamily="18" charset="0"/>
              </a:rPr>
              <a:t>принятие новых расходных обязательств исключительно по вопросам, отнесенным федеральными законами к полномочиям органов местного самоуправления, на основе их тщательной оценки и при наличии источников финансирования для их гарантированного исполнения</a:t>
            </a:r>
          </a:p>
        </p:txBody>
      </p:sp>
      <p:sp>
        <p:nvSpPr>
          <p:cNvPr id="13321" name="AutoShape 6"/>
          <p:cNvSpPr>
            <a:spLocks noChangeArrowheads="1"/>
          </p:cNvSpPr>
          <p:nvPr/>
        </p:nvSpPr>
        <p:spPr bwMode="auto">
          <a:xfrm>
            <a:off x="273050" y="1773238"/>
            <a:ext cx="9342438" cy="509587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indent="450850" algn="ctr">
              <a:defRPr/>
            </a:pPr>
            <a:r>
              <a:rPr lang="ru-RU" sz="1200">
                <a:latin typeface="Times New Roman" pitchFamily="18" charset="0"/>
                <a:cs typeface="Times New Roman" pitchFamily="18" charset="0"/>
              </a:rPr>
              <a:t>сохранение достигнутых соотношений к среднемесячному доходу от трудовой деятельности средней заработной платы отдельных категорий работников бюджетной сферы, поименованных в указах Президента Российской Федерации</a:t>
            </a:r>
            <a:endParaRPr lang="ru-RU" sz="1200"/>
          </a:p>
        </p:txBody>
      </p:sp>
      <p:sp>
        <p:nvSpPr>
          <p:cNvPr id="13322" name="AutoShape 6"/>
          <p:cNvSpPr>
            <a:spLocks noChangeArrowheads="1"/>
          </p:cNvSpPr>
          <p:nvPr/>
        </p:nvSpPr>
        <p:spPr bwMode="auto">
          <a:xfrm>
            <a:off x="273050" y="2276475"/>
            <a:ext cx="9317038" cy="511175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обеспечение выплаты заработной платы работникам организаций бюджетной сферы не ниже минимального размера оплаты труда, устанавливаемого на федеральном уровне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23" name="AutoShape 6"/>
          <p:cNvSpPr>
            <a:spLocks noChangeArrowheads="1"/>
          </p:cNvSpPr>
          <p:nvPr/>
        </p:nvSpPr>
        <p:spPr bwMode="auto">
          <a:xfrm>
            <a:off x="273050" y="2781300"/>
            <a:ext cx="9377363" cy="714375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indent="450850" algn="ctr"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обеспечение соблюдения условий, целей и порядка расходования  целевых средств вышестоящих   бюджетов  в соответствии с требованиями Бюджетного кодекса Российской Федерации и заключенными с органами исполнительной власти Смоленской области  соглашениями</a:t>
            </a:r>
          </a:p>
        </p:txBody>
      </p:sp>
      <p:sp>
        <p:nvSpPr>
          <p:cNvPr id="13324" name="AutoShape 6"/>
          <p:cNvSpPr>
            <a:spLocks noChangeArrowheads="1"/>
          </p:cNvSpPr>
          <p:nvPr/>
        </p:nvSpPr>
        <p:spPr bwMode="auto">
          <a:xfrm>
            <a:off x="273050" y="3500438"/>
            <a:ext cx="9367838" cy="306387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повышение эффективности бюджетных расходов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25" name="AutoShape 6"/>
          <p:cNvSpPr>
            <a:spLocks noChangeArrowheads="1"/>
          </p:cNvSpPr>
          <p:nvPr/>
        </p:nvSpPr>
        <p:spPr bwMode="auto">
          <a:xfrm>
            <a:off x="273050" y="3789363"/>
            <a:ext cx="9367838" cy="511175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indent="450850" algn="ctr"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проведение долговой политики муниципального образования –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Ершичский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район  Смоленской области с учетом сохранения безопасного уровня долговой нагрузки на местный  бюджет</a:t>
            </a:r>
          </a:p>
        </p:txBody>
      </p:sp>
      <p:sp>
        <p:nvSpPr>
          <p:cNvPr id="13326" name="AutoShape 6"/>
          <p:cNvSpPr>
            <a:spLocks noChangeArrowheads="1"/>
          </p:cNvSpPr>
          <p:nvPr/>
        </p:nvSpPr>
        <p:spPr bwMode="auto">
          <a:xfrm>
            <a:off x="273050" y="4292600"/>
            <a:ext cx="9367838" cy="511175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обеспечение открытости и прозрачности бюджетного процесса, доступности информации о муниципальных  финансах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Ершичского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района Смоленской области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AutoShape 6"/>
          <p:cNvSpPr>
            <a:spLocks noChangeArrowheads="1"/>
          </p:cNvSpPr>
          <p:nvPr/>
        </p:nvSpPr>
        <p:spPr bwMode="auto">
          <a:xfrm>
            <a:off x="273050" y="4797425"/>
            <a:ext cx="9367838" cy="511175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вовлечение населения муниципальных образований – сельских поселений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Ершичского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района  Смоленской области в бюджетный процесс посредством реализации проектов инициативного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бюджетирования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AutoShape 6"/>
          <p:cNvSpPr>
            <a:spLocks noChangeArrowheads="1"/>
          </p:cNvSpPr>
          <p:nvPr/>
        </p:nvSpPr>
        <p:spPr bwMode="auto">
          <a:xfrm>
            <a:off x="344488" y="5300663"/>
            <a:ext cx="9367837" cy="715962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заключение с органами местного самоуправления сельских поселений , получающими дотации на выравнивание бюджетной обеспеченности, соглашений о мерах по социально-экономическому развитию и оздоровлению муниципальных финансов, а также осуществление контроля за исполнением органами местного самоуправления обязательств, предусмотренных указанными соглашениями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AutoShape 6"/>
          <p:cNvSpPr>
            <a:spLocks noChangeArrowheads="1"/>
          </p:cNvSpPr>
          <p:nvPr/>
        </p:nvSpPr>
        <p:spPr bwMode="auto">
          <a:xfrm>
            <a:off x="273050" y="6021388"/>
            <a:ext cx="9367838" cy="306387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содействие в обеспечении сбалансированности местных бюджетов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AutoShape 6"/>
          <p:cNvSpPr>
            <a:spLocks noChangeArrowheads="1"/>
          </p:cNvSpPr>
          <p:nvPr/>
        </p:nvSpPr>
        <p:spPr bwMode="auto">
          <a:xfrm>
            <a:off x="273050" y="6346825"/>
            <a:ext cx="9367838" cy="511175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реализация мер по укреплению финансовой дисциплины, соблюдению органами местного самоуправления требований бюджетного законодательства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56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Номер слайда 3"/>
          <p:cNvSpPr txBox="1">
            <a:spLocks noGrp="1"/>
          </p:cNvSpPr>
          <p:nvPr/>
        </p:nvSpPr>
        <p:spPr bwMode="auto">
          <a:xfrm>
            <a:off x="8553450" y="6492875"/>
            <a:ext cx="8255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b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D6DF6870-3920-4BF4-AB85-6464791FA60C}" type="slidenum">
              <a:rPr lang="ru-RU" altLang="ru-RU" sz="1200">
                <a:solidFill>
                  <a:srgbClr val="000000"/>
                </a:solidFill>
                <a:latin typeface="Constantia" pitchFamily="18" charset="0"/>
              </a:rPr>
              <a:pPr algn="r" eaLnBrk="1" hangingPunct="1"/>
              <a:t>12</a:t>
            </a:fld>
            <a:endParaRPr lang="ru-RU" altLang="ru-RU" sz="120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54275" name="Rectangle 4"/>
          <p:cNvSpPr>
            <a:spLocks noChangeArrowheads="1"/>
          </p:cNvSpPr>
          <p:nvPr/>
        </p:nvSpPr>
        <p:spPr bwMode="auto">
          <a:xfrm>
            <a:off x="344488" y="549275"/>
            <a:ext cx="92884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 sz="1600">
              <a:latin typeface="Times New Roman" pitchFamily="18" charset="0"/>
            </a:endParaRPr>
          </a:p>
          <a:p>
            <a:pPr algn="just" eaLnBrk="1" hangingPunct="1"/>
            <a:r>
              <a:rPr lang="ru-RU" altLang="ru-RU" sz="1600">
                <a:latin typeface="Times New Roman" pitchFamily="18" charset="0"/>
              </a:rPr>
              <a:t>       </a:t>
            </a:r>
          </a:p>
        </p:txBody>
      </p:sp>
      <p:sp>
        <p:nvSpPr>
          <p:cNvPr id="14340" name="AutoShape 6"/>
          <p:cNvSpPr>
            <a:spLocks noChangeArrowheads="1"/>
          </p:cNvSpPr>
          <p:nvPr/>
        </p:nvSpPr>
        <p:spPr bwMode="auto">
          <a:xfrm>
            <a:off x="246063" y="34925"/>
            <a:ext cx="9674225" cy="66198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altLang="ru-RU" sz="1600" b="1" dirty="0">
                <a:solidFill>
                  <a:srgbClr val="0000FF"/>
                </a:solidFill>
              </a:rPr>
              <a:t>Основные результаты реализации бюджетной политики, достигнутые в отчетном финансовом году</a:t>
            </a:r>
            <a:r>
              <a:rPr lang="ru-RU" altLang="ru-RU" sz="1600" dirty="0">
                <a:solidFill>
                  <a:srgbClr val="0000FF"/>
                </a:solidFill>
              </a:rPr>
              <a:t> </a:t>
            </a:r>
            <a:r>
              <a:rPr lang="ru-RU" altLang="ru-RU" sz="1600" b="1" dirty="0">
                <a:solidFill>
                  <a:srgbClr val="0000FF"/>
                </a:solidFill>
              </a:rPr>
              <a:t>(20</a:t>
            </a:r>
            <a:r>
              <a:rPr lang="en-US" altLang="ru-RU" sz="1600" b="1" dirty="0" smtClean="0">
                <a:solidFill>
                  <a:srgbClr val="0000FF"/>
                </a:solidFill>
              </a:rPr>
              <a:t>2</a:t>
            </a:r>
            <a:r>
              <a:rPr lang="ru-RU" altLang="ru-RU" sz="1600" b="1" dirty="0" smtClean="0">
                <a:solidFill>
                  <a:srgbClr val="0000FF"/>
                </a:solidFill>
              </a:rPr>
              <a:t>4 </a:t>
            </a:r>
            <a:r>
              <a:rPr lang="ru-RU" altLang="ru-RU" sz="1600" b="1" dirty="0">
                <a:solidFill>
                  <a:srgbClr val="0000FF"/>
                </a:solidFill>
              </a:rPr>
              <a:t>год)</a:t>
            </a:r>
          </a:p>
        </p:txBody>
      </p:sp>
      <p:sp>
        <p:nvSpPr>
          <p:cNvPr id="54277" name="Rectangle 6"/>
          <p:cNvSpPr>
            <a:spLocks noChangeArrowheads="1"/>
          </p:cNvSpPr>
          <p:nvPr/>
        </p:nvSpPr>
        <p:spPr bwMode="auto">
          <a:xfrm>
            <a:off x="200025" y="3573463"/>
            <a:ext cx="9432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3429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>
              <a:latin typeface="Times New Roman" pitchFamily="18" charset="0"/>
            </a:endParaRPr>
          </a:p>
        </p:txBody>
      </p:sp>
      <p:sp>
        <p:nvSpPr>
          <p:cNvPr id="14342" name="AutoShape 6"/>
          <p:cNvSpPr>
            <a:spLocks noChangeArrowheads="1"/>
          </p:cNvSpPr>
          <p:nvPr/>
        </p:nvSpPr>
        <p:spPr bwMode="auto">
          <a:xfrm>
            <a:off x="277813" y="915988"/>
            <a:ext cx="9482137" cy="525462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ru-RU" altLang="ru-RU" sz="1200" i="1" dirty="0"/>
              <a:t>финансирование расходов осуществлялось </a:t>
            </a:r>
            <a:r>
              <a:rPr lang="ru-RU" altLang="ru-RU" sz="1200" i="1" dirty="0" smtClean="0"/>
              <a:t>на </a:t>
            </a:r>
            <a:r>
              <a:rPr lang="ru-RU" altLang="ru-RU" sz="1200" i="1" dirty="0"/>
              <a:t>первоочередных и приоритетных направлениях развития муниципального образования – </a:t>
            </a:r>
            <a:r>
              <a:rPr lang="ru-RU" altLang="ru-RU" sz="1200" i="1" dirty="0" err="1"/>
              <a:t>Ершичский</a:t>
            </a:r>
            <a:r>
              <a:rPr lang="ru-RU" altLang="ru-RU" sz="1200" i="1" dirty="0"/>
              <a:t> район Смоленской области </a:t>
            </a:r>
          </a:p>
        </p:txBody>
      </p:sp>
      <p:sp>
        <p:nvSpPr>
          <p:cNvPr id="14343" name="AutoShape 6"/>
          <p:cNvSpPr>
            <a:spLocks noChangeArrowheads="1"/>
          </p:cNvSpPr>
          <p:nvPr/>
        </p:nvSpPr>
        <p:spPr bwMode="auto">
          <a:xfrm>
            <a:off x="273050" y="1557338"/>
            <a:ext cx="9486900" cy="525462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ru-RU" altLang="ru-RU" sz="1200" i="1"/>
              <a:t>безусловное исполнение всех действующих расходных обязательств, взвешенный  подход к принятию новых расходных обязательств;</a:t>
            </a:r>
          </a:p>
        </p:txBody>
      </p:sp>
      <p:sp>
        <p:nvSpPr>
          <p:cNvPr id="14344" name="AutoShape 6"/>
          <p:cNvSpPr>
            <a:spLocks noChangeArrowheads="1"/>
          </p:cNvSpPr>
          <p:nvPr/>
        </p:nvSpPr>
        <p:spPr bwMode="auto">
          <a:xfrm>
            <a:off x="309563" y="2232025"/>
            <a:ext cx="9434512" cy="525463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ru-RU" altLang="ru-RU" sz="1200" i="1"/>
              <a:t>расходные обязательства, не связанных с решением вопросов, отнесенных  федеральными законами к полномочиям органов местного самоуправления не финансировались </a:t>
            </a:r>
          </a:p>
        </p:txBody>
      </p:sp>
      <p:sp>
        <p:nvSpPr>
          <p:cNvPr id="14345" name="AutoShape 6"/>
          <p:cNvSpPr>
            <a:spLocks noChangeArrowheads="1"/>
          </p:cNvSpPr>
          <p:nvPr/>
        </p:nvSpPr>
        <p:spPr bwMode="auto">
          <a:xfrm>
            <a:off x="338138" y="2889250"/>
            <a:ext cx="9442450" cy="727075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ru-RU" altLang="ru-RU" sz="1200" i="1" dirty="0"/>
              <a:t>долговая политика муниципального образования – </a:t>
            </a:r>
            <a:r>
              <a:rPr lang="ru-RU" altLang="ru-RU" sz="1200" i="1" dirty="0" err="1"/>
              <a:t>Ершичский</a:t>
            </a:r>
            <a:r>
              <a:rPr lang="ru-RU" altLang="ru-RU" sz="1200" i="1" dirty="0"/>
              <a:t> район  Смоленской области проводилась с учетом сохранения безопасного уровня долговой нагрузки на местный бюджет. Муниципальный долг на </a:t>
            </a:r>
            <a:r>
              <a:rPr lang="ru-RU" altLang="ru-RU" sz="1200" i="1" dirty="0" smtClean="0"/>
              <a:t>01.01.2025 </a:t>
            </a:r>
            <a:r>
              <a:rPr lang="ru-RU" altLang="ru-RU" sz="1200" i="1" dirty="0"/>
              <a:t>составляет 3638,6  тыс. рублей </a:t>
            </a:r>
          </a:p>
        </p:txBody>
      </p:sp>
      <p:sp>
        <p:nvSpPr>
          <p:cNvPr id="14346" name="AutoShape 6"/>
          <p:cNvSpPr>
            <a:spLocks noChangeArrowheads="1"/>
          </p:cNvSpPr>
          <p:nvPr/>
        </p:nvSpPr>
        <p:spPr bwMode="auto">
          <a:xfrm>
            <a:off x="347663" y="3752850"/>
            <a:ext cx="9355137" cy="525463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ru-RU" altLang="ru-RU" sz="1200" i="1"/>
              <a:t>выполнение  моратория на увеличение численности работников  органов местного самоуправления . Численность работников органов местного самоуправления составляет  - 103 </a:t>
            </a:r>
          </a:p>
        </p:txBody>
      </p:sp>
      <p:sp>
        <p:nvSpPr>
          <p:cNvPr id="14347" name="AutoShape 6"/>
          <p:cNvSpPr>
            <a:spLocks noChangeArrowheads="1"/>
          </p:cNvSpPr>
          <p:nvPr/>
        </p:nvSpPr>
        <p:spPr bwMode="auto">
          <a:xfrm>
            <a:off x="338138" y="4403725"/>
            <a:ext cx="9366250" cy="525463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ru-RU" altLang="ru-RU" sz="1200" i="1"/>
              <a:t>отсутствие  просроченной задолженности по бюджетным и долговым обязательствам  муниципального образования – Ершичский район Смоленской области </a:t>
            </a:r>
          </a:p>
        </p:txBody>
      </p:sp>
      <p:sp>
        <p:nvSpPr>
          <p:cNvPr id="14348" name="AutoShape 6"/>
          <p:cNvSpPr>
            <a:spLocks noChangeArrowheads="1"/>
          </p:cNvSpPr>
          <p:nvPr/>
        </p:nvSpPr>
        <p:spPr bwMode="auto">
          <a:xfrm>
            <a:off x="344488" y="5084763"/>
            <a:ext cx="9380537" cy="930275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ru-RU" altLang="ru-RU" sz="1200" i="1"/>
              <a:t>обеспечение прозрачности (открытости) и публичности процесса управления общественными финансами, гарантирующих обществу право на доступ к открытым муниципальным  данным  на официальном сайте Администрации муниципального образования – Ершичский район Смоленской области, размещение основных положений решения  о бюджете в формате «Бюджет для граждан» </a:t>
            </a:r>
          </a:p>
        </p:txBody>
      </p:sp>
      <p:sp>
        <p:nvSpPr>
          <p:cNvPr id="14349" name="AutoShape 6"/>
          <p:cNvSpPr>
            <a:spLocks noChangeArrowheads="1"/>
          </p:cNvSpPr>
          <p:nvPr/>
        </p:nvSpPr>
        <p:spPr bwMode="auto">
          <a:xfrm flipV="1">
            <a:off x="347663" y="6183313"/>
            <a:ext cx="9359900" cy="322262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rot="10800000" anchor="ctr">
            <a:spAutoFit/>
          </a:bodyPr>
          <a:lstStyle/>
          <a:p>
            <a:pPr eaLnBrk="1" hangingPunct="1">
              <a:defRPr/>
            </a:pPr>
            <a:r>
              <a:rPr lang="ru-RU" altLang="ru-RU" sz="1200"/>
              <a:t>формирование бездефицитных бюджетов муниципальных образований Ершичского района Смоленской области </a:t>
            </a:r>
          </a:p>
        </p:txBody>
      </p:sp>
    </p:spTree>
    <p:extLst>
      <p:ext uri="{BB962C8B-B14F-4D97-AF65-F5344CB8AC3E}">
        <p14:creationId xmlns:p14="http://schemas.microsoft.com/office/powerpoint/2010/main" val="267373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C9E2AC2-E7D9-4CCE-AD4B-2F7C1DF17093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13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55299" name="Номер слайда 3"/>
          <p:cNvSpPr txBox="1">
            <a:spLocks noGrp="1" noChangeArrowheads="1"/>
          </p:cNvSpPr>
          <p:nvPr/>
        </p:nvSpPr>
        <p:spPr bwMode="auto">
          <a:xfrm>
            <a:off x="7186613" y="6311900"/>
            <a:ext cx="2311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endParaRPr lang="ru-RU" altLang="ru-RU" sz="1200">
              <a:solidFill>
                <a:srgbClr val="898989"/>
              </a:solidFill>
              <a:latin typeface="Calibri" pitchFamily="34" charset="0"/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371127" y="194990"/>
          <a:ext cx="9624181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50838" y="1989138"/>
            <a:ext cx="2886075" cy="35988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altLang="ru-RU" sz="1200" b="1" dirty="0"/>
              <a:t>Составление проекта районного бюджета осуществляется в соответствии с постановлением Администрации муниципального образования –</a:t>
            </a:r>
            <a:r>
              <a:rPr lang="ru-RU" altLang="ru-RU" sz="1200" b="1" dirty="0" err="1"/>
              <a:t>Ершичский</a:t>
            </a:r>
            <a:r>
              <a:rPr lang="ru-RU" altLang="ru-RU" sz="1200" b="1" dirty="0"/>
              <a:t> район Смоленской области, в котором определяются порядок и сроки работы над документами и материалами, необходимыми для составления проекта районного бюджета. Непосредственное составление районного бюджета осуществляет </a:t>
            </a:r>
            <a:r>
              <a:rPr lang="ru-RU" altLang="ru-RU" sz="1200" b="1" dirty="0" err="1"/>
              <a:t>Ершичское</a:t>
            </a:r>
            <a:r>
              <a:rPr lang="ru-RU" altLang="ru-RU" sz="1200" b="1" dirty="0"/>
              <a:t> финансовое управление. Составленный проект районного бюджета представляется на рассмотрение в </a:t>
            </a:r>
            <a:r>
              <a:rPr lang="ru-RU" altLang="ru-RU" sz="1200" b="1" dirty="0" err="1"/>
              <a:t>Ершичский</a:t>
            </a:r>
            <a:r>
              <a:rPr lang="ru-RU" altLang="ru-RU" sz="1200" b="1" dirty="0"/>
              <a:t> </a:t>
            </a:r>
            <a:r>
              <a:rPr lang="ru-RU" altLang="ru-RU" sz="1200" b="1" dirty="0" smtClean="0"/>
              <a:t>окружной </a:t>
            </a:r>
            <a:r>
              <a:rPr lang="ru-RU" altLang="ru-RU" sz="1200" b="1" dirty="0"/>
              <a:t>Совет депутатов до 15 ноября текущего года.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83013" y="1989138"/>
            <a:ext cx="2963862" cy="1955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altLang="ru-RU" sz="1200" b="1" dirty="0"/>
              <a:t>Проект районного бюджета рассматривается на публичных слушаниях, назначаемых решением </a:t>
            </a:r>
            <a:r>
              <a:rPr lang="ru-RU" altLang="ru-RU" sz="1200" b="1" dirty="0" err="1"/>
              <a:t>Ершичского</a:t>
            </a:r>
            <a:r>
              <a:rPr lang="ru-RU" altLang="ru-RU" sz="1200" b="1" dirty="0"/>
              <a:t> </a:t>
            </a:r>
            <a:r>
              <a:rPr lang="ru-RU" altLang="ru-RU" sz="1200" b="1" dirty="0" smtClean="0"/>
              <a:t>окружного </a:t>
            </a:r>
            <a:r>
              <a:rPr lang="ru-RU" altLang="ru-RU" sz="1200" b="1" dirty="0"/>
              <a:t>Совета депутатов в ноябре-декабре текущего финансового года, затем проект районного бюджета выносится на рассмотрение  </a:t>
            </a:r>
            <a:r>
              <a:rPr lang="ru-RU" altLang="ru-RU" sz="1200" b="1" dirty="0" err="1"/>
              <a:t>Ершичского</a:t>
            </a:r>
            <a:r>
              <a:rPr lang="ru-RU" altLang="ru-RU" sz="1200" b="1" dirty="0"/>
              <a:t> </a:t>
            </a:r>
            <a:r>
              <a:rPr lang="ru-RU" altLang="ru-RU" sz="1200" b="1" dirty="0" smtClean="0"/>
              <a:t>окружного </a:t>
            </a:r>
            <a:r>
              <a:rPr lang="ru-RU" altLang="ru-RU" sz="1200" b="1" dirty="0"/>
              <a:t>Совета депутатов.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292975" y="2033588"/>
            <a:ext cx="2262188" cy="23209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altLang="ru-RU" sz="1200" b="1" dirty="0"/>
              <a:t>Решение о бюджете муниципального образования –</a:t>
            </a:r>
            <a:r>
              <a:rPr lang="ru-RU" altLang="ru-RU" sz="1200" b="1" dirty="0" err="1"/>
              <a:t>Ершичский</a:t>
            </a:r>
            <a:r>
              <a:rPr lang="ru-RU" altLang="ru-RU" sz="1200" b="1" dirty="0"/>
              <a:t> район Смоленской области на очередной финансовый год и плановый период утверждается депутатами  </a:t>
            </a:r>
            <a:r>
              <a:rPr lang="ru-RU" altLang="ru-RU" sz="1200" b="1" dirty="0" err="1"/>
              <a:t>Ершичского</a:t>
            </a:r>
            <a:r>
              <a:rPr lang="ru-RU" altLang="ru-RU" sz="1200" b="1" dirty="0"/>
              <a:t> </a:t>
            </a:r>
            <a:r>
              <a:rPr lang="ru-RU" altLang="ru-RU" sz="1200" b="1" dirty="0" smtClean="0"/>
              <a:t>окружного </a:t>
            </a:r>
            <a:r>
              <a:rPr lang="ru-RU" altLang="ru-RU" sz="1200" b="1" dirty="0"/>
              <a:t>Совета депутатов в декабре текущего финансового года.</a:t>
            </a:r>
          </a:p>
        </p:txBody>
      </p:sp>
      <p:sp>
        <p:nvSpPr>
          <p:cNvPr id="15368" name="AutoShape 6"/>
          <p:cNvSpPr>
            <a:spLocks noChangeArrowheads="1"/>
          </p:cNvSpPr>
          <p:nvPr/>
        </p:nvSpPr>
        <p:spPr bwMode="auto">
          <a:xfrm>
            <a:off x="155575" y="-7938"/>
            <a:ext cx="9750425" cy="45878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altLang="ru-RU" sz="2000" b="1">
                <a:solidFill>
                  <a:srgbClr val="0066CC"/>
                </a:solidFill>
                <a:latin typeface="Arial Black" pitchFamily="34" charset="0"/>
                <a:cs typeface="Tahoma" pitchFamily="34" charset="0"/>
              </a:rPr>
              <a:t>Этапы формирования проекта бюджета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/>
          <a:srcRect l="8697" r="7227"/>
          <a:stretch>
            <a:fillRect/>
          </a:stretch>
        </p:blipFill>
        <p:spPr bwMode="auto">
          <a:xfrm>
            <a:off x="4025216" y="4245410"/>
            <a:ext cx="2290116" cy="2211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324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026A31BB-2AA8-4A7F-AC7F-D4B7FFA85538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14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graphicFrame>
        <p:nvGraphicFramePr>
          <p:cNvPr id="22543" name="Group 15"/>
          <p:cNvGraphicFramePr>
            <a:graphicFrameLocks noGrp="1"/>
          </p:cNvGraphicFramePr>
          <p:nvPr>
            <p:ph idx="1"/>
          </p:nvPr>
        </p:nvGraphicFramePr>
        <p:xfrm>
          <a:off x="495300" y="1600200"/>
          <a:ext cx="8915400" cy="5008563"/>
        </p:xfrm>
        <a:graphic>
          <a:graphicData uri="http://schemas.openxmlformats.org/drawingml/2006/table">
            <a:tbl>
              <a:tblPr/>
              <a:tblGrid>
                <a:gridCol w="8915400"/>
              </a:tblGrid>
              <a:tr h="823016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Основные характеристики бюджета муниципального       образования – Ершичский район Смоленской области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1554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Прогноз социально-экономического развития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3016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Основные показатели социально-экономического развития Ершичского района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3141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Динамика численности населения Ершичского района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3141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Сельское хозяйство на территории Ершичского района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1554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Инвестиционные проекты Ершичского района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3141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Объем инвестиций Ершичского района по организациям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43" name="Picture 26" descr="2838021_stock-photo-3d-small-people---team-with-gea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325" y="333375"/>
            <a:ext cx="2757488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4" name="AutoShape 6"/>
          <p:cNvSpPr>
            <a:spLocks noChangeArrowheads="1"/>
          </p:cNvSpPr>
          <p:nvPr/>
        </p:nvSpPr>
        <p:spPr bwMode="auto">
          <a:xfrm>
            <a:off x="193675" y="-50800"/>
            <a:ext cx="9455150" cy="45878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>
                <a:solidFill>
                  <a:srgbClr val="0066FF"/>
                </a:solidFill>
                <a:latin typeface="Times New Roman" pitchFamily="18" charset="0"/>
              </a:rPr>
              <a:t>Общие характеристики местного бюджета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>
            <a:spLocks noGrp="1" noChangeArrowheads="1"/>
          </p:cNvSpPr>
          <p:nvPr>
            <p:ph type="title"/>
          </p:nvPr>
        </p:nvSpPr>
        <p:spPr bwMode="auto">
          <a:blipFill dpi="0" rotWithShape="1">
            <a:blip r:embed="rId3" cstate="print"/>
            <a:srcRect/>
            <a:stretch>
              <a:fillRect/>
            </a:stretch>
          </a:blipFill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ru-RU" altLang="ru-RU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ОСНОВНЫЕ   ПАРАМЕТРЫ  БЮДЖЕТА</a:t>
            </a:r>
            <a:r>
              <a:rPr lang="ru-RU" altLang="ru-RU" sz="370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br>
              <a:rPr lang="ru-RU" altLang="ru-RU" sz="370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altLang="ru-RU" sz="37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19459" name="Диаграмма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7761233"/>
              </p:ext>
            </p:extLst>
          </p:nvPr>
        </p:nvGraphicFramePr>
        <p:xfrm>
          <a:off x="1069975" y="1627188"/>
          <a:ext cx="7743825" cy="468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18" name="Лист" r:id="rId5" imgW="8515269" imgH="5152882" progId="Excel.Sheet.8">
                  <p:embed/>
                </p:oleObj>
              </mc:Choice>
              <mc:Fallback>
                <p:oleObj name="Лист" r:id="rId5" imgW="8515269" imgH="5152882" progId="Excel.Sheet.8">
                  <p:embed/>
                  <p:pic>
                    <p:nvPicPr>
                      <p:cNvPr id="0" name="Picture 55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9975" y="1627188"/>
                        <a:ext cx="7743825" cy="4686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EAFFAE1-C1F3-461C-AC99-C4808002AA36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16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20483" name="AutoShape 6"/>
          <p:cNvSpPr>
            <a:spLocks noChangeArrowheads="1"/>
          </p:cNvSpPr>
          <p:nvPr/>
        </p:nvSpPr>
        <p:spPr bwMode="auto">
          <a:xfrm>
            <a:off x="133350" y="0"/>
            <a:ext cx="9772650" cy="66198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 b="1" dirty="0">
                <a:solidFill>
                  <a:srgbClr val="0066FF"/>
                </a:solidFill>
                <a:latin typeface="Times New Roman" pitchFamily="18" charset="0"/>
              </a:rPr>
              <a:t>Основные характеристики бюджета муниципального образования – </a:t>
            </a:r>
            <a:r>
              <a:rPr lang="ru-RU" altLang="ru-RU" sz="1600" b="1" dirty="0" err="1">
                <a:solidFill>
                  <a:srgbClr val="0066FF"/>
                </a:solidFill>
                <a:latin typeface="Times New Roman" pitchFamily="18" charset="0"/>
              </a:rPr>
              <a:t>Ершичский</a:t>
            </a:r>
            <a:r>
              <a:rPr lang="ru-RU" altLang="ru-RU" sz="1600" b="1" dirty="0">
                <a:solidFill>
                  <a:srgbClr val="0066FF"/>
                </a:solidFill>
                <a:latin typeface="Times New Roman" pitchFamily="18" charset="0"/>
              </a:rPr>
              <a:t> район </a:t>
            </a:r>
          </a:p>
          <a:p>
            <a:pPr algn="ctr" eaLnBrk="1" hangingPunct="1"/>
            <a:r>
              <a:rPr lang="ru-RU" altLang="ru-RU" sz="1600" b="1" dirty="0">
                <a:solidFill>
                  <a:srgbClr val="0066FF"/>
                </a:solidFill>
                <a:latin typeface="Times New Roman" pitchFamily="18" charset="0"/>
              </a:rPr>
              <a:t>на </a:t>
            </a:r>
            <a:r>
              <a:rPr lang="ru-RU" altLang="ru-RU" sz="1600" b="1" dirty="0" smtClean="0">
                <a:solidFill>
                  <a:srgbClr val="0066FF"/>
                </a:solidFill>
                <a:latin typeface="Times New Roman" pitchFamily="18" charset="0"/>
              </a:rPr>
              <a:t>2024 </a:t>
            </a:r>
            <a:r>
              <a:rPr lang="ru-RU" altLang="ru-RU" sz="1600" b="1" dirty="0">
                <a:solidFill>
                  <a:srgbClr val="0066FF"/>
                </a:solidFill>
                <a:latin typeface="Times New Roman" pitchFamily="18" charset="0"/>
              </a:rPr>
              <a:t>год</a:t>
            </a:r>
          </a:p>
        </p:txBody>
      </p:sp>
      <p:sp>
        <p:nvSpPr>
          <p:cNvPr id="20484" name="TextBox 6"/>
          <p:cNvSpPr txBox="1">
            <a:spLocks noChangeArrowheads="1"/>
          </p:cNvSpPr>
          <p:nvPr/>
        </p:nvSpPr>
        <p:spPr bwMode="auto">
          <a:xfrm>
            <a:off x="4094163" y="1125538"/>
            <a:ext cx="1247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800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altLang="ru-RU" sz="1800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20485" name="AutoShape 4"/>
          <p:cNvSpPr>
            <a:spLocks noChangeArrowheads="1"/>
          </p:cNvSpPr>
          <p:nvPr/>
        </p:nvSpPr>
        <p:spPr bwMode="auto">
          <a:xfrm>
            <a:off x="350838" y="2060575"/>
            <a:ext cx="2652712" cy="2089150"/>
          </a:xfrm>
          <a:prstGeom prst="homePlate">
            <a:avLst>
              <a:gd name="adj" fmla="val 31744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ü"/>
            </a:pPr>
            <a:r>
              <a:rPr lang="ru-RU" altLang="ru-RU" dirty="0">
                <a:latin typeface="Times New Roman" pitchFamily="18" charset="0"/>
              </a:rPr>
              <a:t>Налоговые и</a:t>
            </a:r>
          </a:p>
          <a:p>
            <a:pPr eaLnBrk="1" hangingPunct="1"/>
            <a:r>
              <a:rPr lang="ru-RU" altLang="ru-RU" dirty="0">
                <a:latin typeface="Times New Roman" pitchFamily="18" charset="0"/>
              </a:rPr>
              <a:t> неналоговые</a:t>
            </a:r>
          </a:p>
          <a:p>
            <a:pPr eaLnBrk="1" hangingPunct="1"/>
            <a:r>
              <a:rPr lang="ru-RU" altLang="ru-RU" dirty="0">
                <a:latin typeface="Times New Roman" pitchFamily="18" charset="0"/>
              </a:rPr>
              <a:t> доходы – </a:t>
            </a:r>
            <a:r>
              <a:rPr lang="ru-RU" altLang="ru-RU" b="1" dirty="0" smtClean="0">
                <a:latin typeface="Times New Roman" pitchFamily="18" charset="0"/>
              </a:rPr>
              <a:t>26 797,8</a:t>
            </a:r>
            <a:endParaRPr lang="ru-RU" altLang="ru-RU" b="1" dirty="0">
              <a:latin typeface="Times New Roman" pitchFamily="18" charset="0"/>
            </a:endParaRPr>
          </a:p>
          <a:p>
            <a:pPr eaLnBrk="1" hangingPunct="1"/>
            <a:endParaRPr lang="ru-RU" altLang="ru-RU" dirty="0"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Char char="ü"/>
            </a:pPr>
            <a:r>
              <a:rPr lang="ru-RU" altLang="ru-RU" dirty="0">
                <a:latin typeface="Times New Roman" pitchFamily="18" charset="0"/>
              </a:rPr>
              <a:t>Безвозмездные</a:t>
            </a:r>
          </a:p>
          <a:p>
            <a:pPr eaLnBrk="1" hangingPunct="1"/>
            <a:r>
              <a:rPr lang="ru-RU" altLang="ru-RU" dirty="0">
                <a:latin typeface="Times New Roman" pitchFamily="18" charset="0"/>
              </a:rPr>
              <a:t>поступления – </a:t>
            </a:r>
            <a:r>
              <a:rPr lang="ru-RU" altLang="ru-RU" b="1" dirty="0" smtClean="0">
                <a:latin typeface="Times New Roman" pitchFamily="18" charset="0"/>
              </a:rPr>
              <a:t>237 557,6</a:t>
            </a:r>
            <a:endParaRPr lang="ru-RU" altLang="ru-RU" b="1" dirty="0">
              <a:latin typeface="Times New Roman" pitchFamily="18" charset="0"/>
            </a:endParaRPr>
          </a:p>
        </p:txBody>
      </p:sp>
      <p:sp>
        <p:nvSpPr>
          <p:cNvPr id="20486" name="AutoShape 6"/>
          <p:cNvSpPr>
            <a:spLocks noChangeArrowheads="1"/>
          </p:cNvSpPr>
          <p:nvPr/>
        </p:nvSpPr>
        <p:spPr bwMode="auto">
          <a:xfrm>
            <a:off x="6608763" y="2205038"/>
            <a:ext cx="2965450" cy="2449512"/>
          </a:xfrm>
          <a:prstGeom prst="octagon">
            <a:avLst>
              <a:gd name="adj" fmla="val 29287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ü"/>
            </a:pPr>
            <a:r>
              <a:rPr lang="ru-RU" altLang="ru-RU" dirty="0">
                <a:latin typeface="Times New Roman" pitchFamily="18" charset="0"/>
              </a:rPr>
              <a:t>Муниципальные</a:t>
            </a:r>
          </a:p>
          <a:p>
            <a:pPr eaLnBrk="1" hangingPunct="1"/>
            <a:r>
              <a:rPr lang="ru-RU" altLang="ru-RU" dirty="0">
                <a:latin typeface="Times New Roman" pitchFamily="18" charset="0"/>
              </a:rPr>
              <a:t> программы – </a:t>
            </a:r>
            <a:r>
              <a:rPr lang="ru-RU" altLang="ru-RU" dirty="0" smtClean="0">
                <a:latin typeface="Times New Roman" pitchFamily="18" charset="0"/>
              </a:rPr>
              <a:t>251 933,8</a:t>
            </a:r>
            <a:endParaRPr lang="ru-RU" altLang="ru-RU" dirty="0">
              <a:latin typeface="Times New Roman" pitchFamily="18" charset="0"/>
            </a:endParaRPr>
          </a:p>
          <a:p>
            <a:pPr eaLnBrk="1" hangingPunct="1"/>
            <a:endParaRPr lang="ru-RU" altLang="ru-RU" dirty="0"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Char char="ü"/>
            </a:pPr>
            <a:r>
              <a:rPr lang="ru-RU" altLang="ru-RU" dirty="0">
                <a:latin typeface="Times New Roman" pitchFamily="18" charset="0"/>
              </a:rPr>
              <a:t>Непрограммные </a:t>
            </a:r>
          </a:p>
          <a:p>
            <a:pPr eaLnBrk="1" hangingPunct="1"/>
            <a:r>
              <a:rPr lang="ru-RU" altLang="ru-RU" dirty="0">
                <a:latin typeface="Times New Roman" pitchFamily="18" charset="0"/>
              </a:rPr>
              <a:t>направления</a:t>
            </a:r>
          </a:p>
          <a:p>
            <a:pPr eaLnBrk="1" hangingPunct="1"/>
            <a:r>
              <a:rPr lang="ru-RU" altLang="ru-RU" dirty="0">
                <a:latin typeface="Times New Roman" pitchFamily="18" charset="0"/>
              </a:rPr>
              <a:t>деятельности – </a:t>
            </a:r>
            <a:r>
              <a:rPr lang="ru-RU" altLang="ru-RU" dirty="0" smtClean="0">
                <a:latin typeface="Times New Roman" pitchFamily="18" charset="0"/>
              </a:rPr>
              <a:t>12 732,8</a:t>
            </a:r>
            <a:endParaRPr lang="ru-RU" altLang="ru-RU" dirty="0">
              <a:latin typeface="Times New Roman" pitchFamily="18" charset="0"/>
            </a:endParaRPr>
          </a:p>
        </p:txBody>
      </p:sp>
      <p:sp>
        <p:nvSpPr>
          <p:cNvPr id="20487" name="AutoShape 7"/>
          <p:cNvSpPr>
            <a:spLocks noChangeArrowheads="1"/>
          </p:cNvSpPr>
          <p:nvPr/>
        </p:nvSpPr>
        <p:spPr bwMode="auto">
          <a:xfrm>
            <a:off x="350838" y="1557338"/>
            <a:ext cx="18716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dirty="0">
                <a:latin typeface="Times New Roman" pitchFamily="18" charset="0"/>
              </a:rPr>
              <a:t>Доходы </a:t>
            </a:r>
            <a:r>
              <a:rPr lang="ru-RU" altLang="ru-RU" b="1" dirty="0" smtClean="0">
                <a:latin typeface="Times New Roman" pitchFamily="18" charset="0"/>
              </a:rPr>
              <a:t>264 355,4</a:t>
            </a:r>
            <a:endParaRPr lang="ru-RU" altLang="ru-RU" b="1" dirty="0">
              <a:latin typeface="Times New Roman" pitchFamily="18" charset="0"/>
            </a:endParaRPr>
          </a:p>
        </p:txBody>
      </p:sp>
      <p:sp>
        <p:nvSpPr>
          <p:cNvPr id="20488" name="AutoShape 8"/>
          <p:cNvSpPr>
            <a:spLocks noChangeArrowheads="1"/>
          </p:cNvSpPr>
          <p:nvPr/>
        </p:nvSpPr>
        <p:spPr bwMode="auto">
          <a:xfrm>
            <a:off x="3297238" y="2565400"/>
            <a:ext cx="2376487" cy="13684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 smtClean="0">
                <a:solidFill>
                  <a:srgbClr val="0000FF"/>
                </a:solidFill>
                <a:latin typeface="Times New Roman" pitchFamily="18" charset="0"/>
              </a:rPr>
              <a:t>Дефицит  </a:t>
            </a:r>
            <a:endParaRPr lang="ru-RU" altLang="ru-RU" sz="20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ru-RU" altLang="ru-RU" sz="2000" b="1" dirty="0">
                <a:solidFill>
                  <a:srgbClr val="0000FF"/>
                </a:solidFill>
                <a:latin typeface="Times New Roman" pitchFamily="18" charset="0"/>
              </a:rPr>
              <a:t>бюджета   </a:t>
            </a:r>
            <a:r>
              <a:rPr lang="ru-RU" altLang="ru-RU" sz="2000" b="1" dirty="0" smtClean="0">
                <a:solidFill>
                  <a:srgbClr val="0000FF"/>
                </a:solidFill>
                <a:latin typeface="Times New Roman" pitchFamily="18" charset="0"/>
              </a:rPr>
              <a:t>311,2</a:t>
            </a:r>
            <a:endParaRPr lang="ru-RU" altLang="ru-RU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0489" name="AutoShape 9"/>
          <p:cNvSpPr>
            <a:spLocks noChangeArrowheads="1"/>
          </p:cNvSpPr>
          <p:nvPr/>
        </p:nvSpPr>
        <p:spPr bwMode="auto">
          <a:xfrm>
            <a:off x="7113588" y="1628775"/>
            <a:ext cx="1871662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dirty="0">
                <a:latin typeface="Times New Roman" pitchFamily="18" charset="0"/>
              </a:rPr>
              <a:t>Расходы </a:t>
            </a:r>
            <a:r>
              <a:rPr lang="ru-RU" altLang="ru-RU" b="1" dirty="0" smtClean="0">
                <a:latin typeface="Times New Roman" pitchFamily="18" charset="0"/>
              </a:rPr>
              <a:t>264 666,6</a:t>
            </a:r>
            <a:endParaRPr lang="ru-RU" altLang="ru-RU" b="1" dirty="0">
              <a:latin typeface="Times New Roman" pitchFamily="18" charset="0"/>
            </a:endParaRPr>
          </a:p>
        </p:txBody>
      </p:sp>
      <p:sp>
        <p:nvSpPr>
          <p:cNvPr id="20490" name="TextBox 6"/>
          <p:cNvSpPr txBox="1">
            <a:spLocks noChangeArrowheads="1"/>
          </p:cNvSpPr>
          <p:nvPr/>
        </p:nvSpPr>
        <p:spPr bwMode="auto">
          <a:xfrm>
            <a:off x="8542338" y="1268413"/>
            <a:ext cx="12461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  <p:sp>
        <p:nvSpPr>
          <p:cNvPr id="20491" name="AutoShape 11"/>
          <p:cNvSpPr>
            <a:spLocks noChangeArrowheads="1"/>
          </p:cNvSpPr>
          <p:nvPr/>
        </p:nvSpPr>
        <p:spPr bwMode="auto">
          <a:xfrm>
            <a:off x="1209675" y="4149725"/>
            <a:ext cx="3198813" cy="647700"/>
          </a:xfrm>
          <a:prstGeom prst="curvedUpArrow">
            <a:avLst>
              <a:gd name="adj1" fmla="val 98775"/>
              <a:gd name="adj2" fmla="val 197549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0492" name="AutoShape 12"/>
          <p:cNvSpPr>
            <a:spLocks noChangeArrowheads="1"/>
          </p:cNvSpPr>
          <p:nvPr/>
        </p:nvSpPr>
        <p:spPr bwMode="auto">
          <a:xfrm>
            <a:off x="5264150" y="1989138"/>
            <a:ext cx="1951038" cy="504825"/>
          </a:xfrm>
          <a:prstGeom prst="curvedDownArrow">
            <a:avLst>
              <a:gd name="adj1" fmla="val 77296"/>
              <a:gd name="adj2" fmla="val 154591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0493" name="AutoShape 13"/>
          <p:cNvSpPr>
            <a:spLocks noChangeArrowheads="1"/>
          </p:cNvSpPr>
          <p:nvPr/>
        </p:nvSpPr>
        <p:spPr bwMode="auto">
          <a:xfrm>
            <a:off x="200025" y="4941888"/>
            <a:ext cx="9555163" cy="1728787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57150" cmpd="thinThick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200">
                <a:latin typeface="Times New Roman" pitchFamily="18" charset="0"/>
              </a:rPr>
              <a:t>Источниками финансирования местного бюджета могут быть внутренние источники в следующих формах: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ru-RU" altLang="ru-RU" sz="1200">
                <a:latin typeface="Times New Roman" pitchFamily="18" charset="0"/>
              </a:rPr>
              <a:t>муниципальные займы, осуществляемые путем выпуска муниципальных ценных бумаг от имени</a:t>
            </a:r>
          </a:p>
          <a:p>
            <a:pPr eaLnBrk="1" hangingPunct="1"/>
            <a:r>
              <a:rPr lang="ru-RU" altLang="ru-RU" sz="1200">
                <a:latin typeface="Times New Roman" pitchFamily="18" charset="0"/>
              </a:rPr>
              <a:t> муниципального образования;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ru-RU" altLang="ru-RU" sz="1200">
                <a:latin typeface="Times New Roman" pitchFamily="18" charset="0"/>
              </a:rPr>
              <a:t>кредиты, полученные от кредитных организаций;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ru-RU" altLang="ru-RU" sz="1200">
                <a:latin typeface="Times New Roman" pitchFamily="18" charset="0"/>
              </a:rPr>
              <a:t> бюджетные ссуды и бюджетные кредиты, полученные от бюджетов других уровней бюджетной системы РФ;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ru-RU" altLang="ru-RU" sz="1200">
                <a:latin typeface="Times New Roman" pitchFamily="18" charset="0"/>
              </a:rPr>
              <a:t> поступления от продажи имущества, находящегося в муниципальной собственности;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ru-RU" altLang="ru-RU" sz="1200">
                <a:latin typeface="Times New Roman" pitchFamily="18" charset="0"/>
              </a:rPr>
              <a:t> изменение остатков средств на счетах по учету средств местного бюджета.</a:t>
            </a:r>
            <a:r>
              <a:rPr lang="ru-RU" altLang="ru-RU">
                <a:latin typeface="Times New Roman" pitchFamily="18" charset="0"/>
              </a:rPr>
              <a:t> </a:t>
            </a:r>
            <a:r>
              <a:rPr lang="ru-RU" altLang="ru-RU" sz="1200">
                <a:latin typeface="Times New Roman" pitchFamily="18" charset="0"/>
              </a:rPr>
              <a:t> </a:t>
            </a:r>
          </a:p>
          <a:p>
            <a:pPr eaLnBrk="1" hangingPunct="1"/>
            <a:endParaRPr lang="ru-RU" altLang="ru-RU" sz="12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7B858D-91DB-413B-9541-9C49134769A6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sp>
        <p:nvSpPr>
          <p:cNvPr id="103426" name="AutoShape 2"/>
          <p:cNvSpPr>
            <a:spLocks noChangeArrowheads="1"/>
          </p:cNvSpPr>
          <p:nvPr/>
        </p:nvSpPr>
        <p:spPr bwMode="auto">
          <a:xfrm>
            <a:off x="232139" y="142852"/>
            <a:ext cx="9519114" cy="1000132"/>
          </a:xfrm>
          <a:prstGeom prst="flowChartAlternateProcess">
            <a:avLst/>
          </a:prstGeom>
          <a:gradFill rotWithShape="1">
            <a:gsLst>
              <a:gs pos="0">
                <a:srgbClr val="4F81BD">
                  <a:gamma/>
                  <a:shade val="46275"/>
                  <a:invGamma/>
                </a:srgbClr>
              </a:gs>
              <a:gs pos="50000">
                <a:srgbClr val="4F81BD"/>
              </a:gs>
              <a:gs pos="100000">
                <a:srgbClr val="4F81BD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cs typeface="Arial" pitchFamily="34" charset="0"/>
              </a:rPr>
              <a:t>Основные параметры прогноза социально - экономического развития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cs typeface="Arial" pitchFamily="34" charset="0"/>
              </a:rPr>
              <a:t>муниципального образования  «Ершичский муниципальный округ» Смоленской области на </a:t>
            </a:r>
            <a:r>
              <a:rPr lang="ru-RU" b="1" dirty="0" smtClean="0">
                <a:solidFill>
                  <a:srgbClr val="FFFFFF"/>
                </a:solidFill>
                <a:latin typeface="Times New Roman" pitchFamily="18" charset="0"/>
                <a:cs typeface="Arial" pitchFamily="34" charset="0"/>
              </a:rPr>
              <a:t>средне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cs typeface="Arial" pitchFamily="34" charset="0"/>
              </a:rPr>
              <a:t>срочный  период 2022 – 2027 гг.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0863760"/>
              </p:ext>
            </p:extLst>
          </p:nvPr>
        </p:nvGraphicFramePr>
        <p:xfrm>
          <a:off x="232140" y="1268760"/>
          <a:ext cx="9132152" cy="5211098"/>
        </p:xfrm>
        <a:graphic>
          <a:graphicData uri="http://schemas.openxmlformats.org/drawingml/2006/table">
            <a:tbl>
              <a:tblPr/>
              <a:tblGrid>
                <a:gridCol w="2077486"/>
                <a:gridCol w="1335657"/>
                <a:gridCol w="953777"/>
                <a:gridCol w="953777"/>
                <a:gridCol w="953777"/>
                <a:gridCol w="950124"/>
                <a:gridCol w="953777"/>
                <a:gridCol w="953777"/>
              </a:tblGrid>
              <a:tr h="7461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Показатели</a:t>
                      </a:r>
                      <a:endParaRPr lang="ru-RU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Единица измерения</a:t>
                      </a:r>
                      <a:endParaRPr lang="ru-RU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2022 г.</a:t>
                      </a:r>
                      <a:endParaRPr lang="ru-RU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2023 г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2024 г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2025 г. </a:t>
                      </a:r>
                      <a:r>
                        <a:rPr lang="ru-RU" sz="1600" b="1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2026 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г.</a:t>
                      </a:r>
                      <a:endParaRPr lang="ru-RU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2027 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г.</a:t>
                      </a:r>
                      <a:endParaRPr lang="ru-RU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3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отчет</a:t>
                      </a:r>
                      <a:endParaRPr lang="ru-RU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отчет</a:t>
                      </a:r>
                      <a:endParaRPr lang="ru-RU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отчёт</a:t>
                      </a:r>
                      <a:endParaRPr lang="ru-RU" sz="11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оценка</a:t>
                      </a:r>
                      <a:endParaRPr kumimoji="0" lang="ru-RU" sz="11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прогноз</a:t>
                      </a:r>
                      <a:endParaRPr lang="ru-RU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прогноз</a:t>
                      </a:r>
                      <a:endParaRPr lang="ru-RU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522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Численность  населения (в среднегодовом исчислении)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тыс.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человек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5,251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5,112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4,989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4,906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4,823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4,773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39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Объем</a:t>
                      </a:r>
                      <a:r>
                        <a:rPr lang="en-US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отгруженных</a:t>
                      </a:r>
                      <a:r>
                        <a:rPr lang="ru-RU" sz="16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товаров собственного производства, выполненных работ и услуг</a:t>
                      </a: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млн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. </a:t>
                      </a:r>
                      <a:endParaRPr lang="ru-RU" sz="14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рублей</a:t>
                      </a:r>
                      <a:endParaRPr lang="ru-RU" sz="1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120,98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89,376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94,075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99,4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105,6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112,1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273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Индекс промышленного </a:t>
                      </a:r>
                      <a:endParaRPr lang="ru-RU" sz="1600" dirty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производства</a:t>
                      </a:r>
                      <a:endParaRPr lang="ru-RU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% к 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предыдущему</a:t>
                      </a: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году в сопоставимых ценах</a:t>
                      </a:r>
                      <a:endParaRPr lang="ru-RU" sz="1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96,5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70,2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109,8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100,7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102,6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102,8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491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Продукция </a:t>
                      </a: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сельского хозяйства</a:t>
                      </a:r>
                      <a:endParaRPr lang="ru-RU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млн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. </a:t>
                      </a:r>
                      <a:endParaRPr lang="ru-RU" sz="14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рублей</a:t>
                      </a:r>
                      <a:endParaRPr lang="ru-RU" sz="1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339,8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398,4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368,8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382,6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394,2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400,7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045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7B858D-91DB-413B-9541-9C49134769A6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707927"/>
              </p:ext>
            </p:extLst>
          </p:nvPr>
        </p:nvGraphicFramePr>
        <p:xfrm>
          <a:off x="350489" y="614466"/>
          <a:ext cx="9132152" cy="6020222"/>
        </p:xfrm>
        <a:graphic>
          <a:graphicData uri="http://schemas.openxmlformats.org/drawingml/2006/table">
            <a:tbl>
              <a:tblPr/>
              <a:tblGrid>
                <a:gridCol w="2077486"/>
                <a:gridCol w="1335657"/>
                <a:gridCol w="953777"/>
                <a:gridCol w="953777"/>
                <a:gridCol w="953777"/>
                <a:gridCol w="950124"/>
                <a:gridCol w="953777"/>
                <a:gridCol w="953777"/>
              </a:tblGrid>
              <a:tr h="7461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Показатели</a:t>
                      </a:r>
                      <a:endParaRPr lang="ru-RU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Единица измерения</a:t>
                      </a:r>
                      <a:endParaRPr lang="ru-RU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2022 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г.</a:t>
                      </a:r>
                      <a:endParaRPr lang="ru-RU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2023 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г.</a:t>
                      </a:r>
                      <a:endParaRPr lang="ru-RU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2024 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г.</a:t>
                      </a:r>
                      <a:endParaRPr lang="ru-RU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2025 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г.</a:t>
                      </a:r>
                      <a:endParaRPr lang="ru-RU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2026 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г.</a:t>
                      </a:r>
                      <a:endParaRPr lang="ru-RU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2027 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г.</a:t>
                      </a:r>
                      <a:endParaRPr lang="ru-RU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3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отчет</a:t>
                      </a:r>
                      <a:endParaRPr lang="ru-RU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отчет</a:t>
                      </a:r>
                      <a:endParaRPr lang="ru-RU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отчёт</a:t>
                      </a:r>
                      <a:endParaRPr kumimoji="0" lang="ru-RU" sz="11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оценка</a:t>
                      </a:r>
                      <a:endParaRPr kumimoji="0" lang="ru-RU" sz="11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прогноз</a:t>
                      </a:r>
                      <a:endParaRPr lang="ru-RU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прогноз</a:t>
                      </a:r>
                      <a:endParaRPr lang="ru-RU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39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Индекс производства продукции сельского хозяйства</a:t>
                      </a:r>
                      <a:endParaRPr lang="ru-RU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% к предыдущему году в сопоставимых ценах</a:t>
                      </a:r>
                      <a:endParaRPr lang="ru-RU" sz="1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99,5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116,9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83,5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102,2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102,3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102,4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273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Численность занятных в экономике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тыс.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человек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2,920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2,938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2,944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2,957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2,964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2,964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273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Номинальная  начисленная  среднемесячная заработная плата  работников организаций 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тыс.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рублей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29, 636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baseline="0" dirty="0" smtClean="0">
                          <a:latin typeface="Times New Roman"/>
                        </a:rPr>
                        <a:t>33, 428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40, 016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42,224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44,251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46,552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993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Инвестиции в основной капитал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млн.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рублей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55,481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30,877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64,272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33,890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53,857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54,351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658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29" name="Text Box 4"/>
          <p:cNvSpPr txBox="1">
            <a:spLocks noChangeArrowheads="1"/>
          </p:cNvSpPr>
          <p:nvPr/>
        </p:nvSpPr>
        <p:spPr bwMode="auto">
          <a:xfrm>
            <a:off x="9009990" y="1"/>
            <a:ext cx="896011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endParaRPr lang="ru-RU" altLang="ru-RU" sz="1800" b="1" i="1"/>
          </a:p>
        </p:txBody>
      </p:sp>
      <p:sp>
        <p:nvSpPr>
          <p:cNvPr id="23630" name="Text Box 5"/>
          <p:cNvSpPr txBox="1">
            <a:spLocks noChangeArrowheads="1"/>
          </p:cNvSpPr>
          <p:nvPr/>
        </p:nvSpPr>
        <p:spPr bwMode="auto">
          <a:xfrm>
            <a:off x="0" y="6491288"/>
            <a:ext cx="3627041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ru-RU" sz="1800">
              <a:latin typeface="Arial" charset="0"/>
            </a:endParaRPr>
          </a:p>
        </p:txBody>
      </p:sp>
      <p:sp>
        <p:nvSpPr>
          <p:cNvPr id="23631" name="Text Box 6"/>
          <p:cNvSpPr txBox="1">
            <a:spLocks noChangeArrowheads="1"/>
          </p:cNvSpPr>
          <p:nvPr/>
        </p:nvSpPr>
        <p:spPr bwMode="auto">
          <a:xfrm>
            <a:off x="9398662" y="1"/>
            <a:ext cx="5073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ru-RU" sz="1800" b="1"/>
          </a:p>
        </p:txBody>
      </p:sp>
      <p:sp>
        <p:nvSpPr>
          <p:cNvPr id="23632" name="Text Box 7"/>
          <p:cNvSpPr txBox="1">
            <a:spLocks noChangeArrowheads="1"/>
          </p:cNvSpPr>
          <p:nvPr/>
        </p:nvSpPr>
        <p:spPr bwMode="auto">
          <a:xfrm>
            <a:off x="266569" y="755650"/>
            <a:ext cx="342926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ru-RU" sz="1800">
              <a:latin typeface="Arial" charset="0"/>
            </a:endParaRPr>
          </a:p>
        </p:txBody>
      </p:sp>
      <p:sp>
        <p:nvSpPr>
          <p:cNvPr id="23633" name="Text Box 8"/>
          <p:cNvSpPr txBox="1">
            <a:spLocks noChangeArrowheads="1"/>
          </p:cNvSpPr>
          <p:nvPr/>
        </p:nvSpPr>
        <p:spPr bwMode="auto">
          <a:xfrm>
            <a:off x="2641600" y="990601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 sz="1800">
              <a:latin typeface="Arial" charset="0"/>
            </a:endParaRPr>
          </a:p>
        </p:txBody>
      </p:sp>
      <p:sp>
        <p:nvSpPr>
          <p:cNvPr id="23634" name="Text Box 38"/>
          <p:cNvSpPr txBox="1">
            <a:spLocks noChangeArrowheads="1"/>
          </p:cNvSpPr>
          <p:nvPr/>
        </p:nvSpPr>
        <p:spPr bwMode="auto">
          <a:xfrm>
            <a:off x="763587" y="361951"/>
            <a:ext cx="99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ru-RU" sz="1800">
              <a:latin typeface="Arial" charset="0"/>
            </a:endParaRPr>
          </a:p>
        </p:txBody>
      </p:sp>
      <p:sp>
        <p:nvSpPr>
          <p:cNvPr id="23635" name="Text Box 6"/>
          <p:cNvSpPr txBox="1">
            <a:spLocks noChangeArrowheads="1"/>
          </p:cNvSpPr>
          <p:nvPr/>
        </p:nvSpPr>
        <p:spPr bwMode="auto">
          <a:xfrm>
            <a:off x="9544844" y="1"/>
            <a:ext cx="361156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ru-RU" sz="1800" b="1" i="1"/>
          </a:p>
        </p:txBody>
      </p:sp>
      <p:graphicFrame>
        <p:nvGraphicFramePr>
          <p:cNvPr id="12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935105"/>
              </p:ext>
            </p:extLst>
          </p:nvPr>
        </p:nvGraphicFramePr>
        <p:xfrm>
          <a:off x="541704" y="928670"/>
          <a:ext cx="8774377" cy="5786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636" name="Text Box 12"/>
          <p:cNvSpPr txBox="1">
            <a:spLocks noChangeArrowheads="1"/>
          </p:cNvSpPr>
          <p:nvPr/>
        </p:nvSpPr>
        <p:spPr bwMode="auto">
          <a:xfrm>
            <a:off x="541704" y="428605"/>
            <a:ext cx="85800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Численность населения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Ершичского 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района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тыс.человек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7B858D-91DB-413B-9541-9C49134769A6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9422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281113" y="285750"/>
            <a:ext cx="784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2800" b="1">
                <a:solidFill>
                  <a:srgbClr val="FF0000"/>
                </a:solidFill>
                <a:latin typeface="Times New Roman" pitchFamily="18" charset="0"/>
              </a:rPr>
              <a:t>Ершичский район Смоленской области </a:t>
            </a:r>
          </a:p>
        </p:txBody>
      </p:sp>
      <p:pic>
        <p:nvPicPr>
          <p:cNvPr id="8195" name="Picture 3" descr="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52775" y="833438"/>
            <a:ext cx="6753225" cy="6024562"/>
          </a:xfrm>
        </p:spPr>
      </p:pic>
      <p:pic>
        <p:nvPicPr>
          <p:cNvPr id="8196" name="Picture 14" descr="https://cdn.pixabay.com/photo/2016/10/30/19/53/arrow-1784154__480.pn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5" t="22749" r="6131" b="26067"/>
          <a:stretch>
            <a:fillRect/>
          </a:stretch>
        </p:blipFill>
        <p:spPr bwMode="auto">
          <a:xfrm>
            <a:off x="344488" y="1125538"/>
            <a:ext cx="333375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6" descr="https://cdn.pixabay.com/photo/2016/10/30/19/53/arrow-1784154__480.pn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5" t="22749" r="6131" b="26067"/>
          <a:stretch>
            <a:fillRect/>
          </a:stretch>
        </p:blipFill>
        <p:spPr bwMode="auto">
          <a:xfrm>
            <a:off x="273050" y="2852738"/>
            <a:ext cx="3406775" cy="159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7" descr="https://cdn.pixabay.com/photo/2016/10/30/19/53/arrow-1784154__480.pn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5" t="22749" r="6131" b="26067"/>
          <a:stretch>
            <a:fillRect/>
          </a:stretch>
        </p:blipFill>
        <p:spPr bwMode="auto">
          <a:xfrm>
            <a:off x="415925" y="4652963"/>
            <a:ext cx="3241675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992188" y="1628775"/>
            <a:ext cx="2592387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1600" dirty="0"/>
              <a:t>Численность населения                                 на </a:t>
            </a:r>
            <a:r>
              <a:rPr lang="ru-RU" altLang="ru-RU" sz="1600" dirty="0" smtClean="0"/>
              <a:t>01.01.202</a:t>
            </a:r>
            <a:r>
              <a:rPr lang="en-US" altLang="ru-RU" sz="1600" dirty="0" smtClean="0"/>
              <a:t>5</a:t>
            </a:r>
            <a:r>
              <a:rPr lang="ru-RU" altLang="ru-RU" sz="1600" dirty="0" smtClean="0"/>
              <a:t> </a:t>
            </a:r>
            <a:r>
              <a:rPr lang="ru-RU" altLang="ru-RU" sz="1600" dirty="0"/>
              <a:t>г.</a:t>
            </a:r>
            <a:r>
              <a:rPr lang="ru-RU" altLang="ru-RU" dirty="0"/>
              <a:t>                                </a:t>
            </a:r>
            <a:r>
              <a:rPr lang="ru-RU" altLang="ru-RU" b="1" dirty="0"/>
              <a:t>5 </a:t>
            </a:r>
            <a:r>
              <a:rPr lang="en-US" altLang="ru-RU" b="1" dirty="0" smtClean="0"/>
              <a:t>052</a:t>
            </a:r>
            <a:r>
              <a:rPr lang="ru-RU" altLang="ru-RU" b="1" dirty="0" smtClean="0"/>
              <a:t> </a:t>
            </a:r>
            <a:r>
              <a:rPr lang="ru-RU" altLang="ru-RU" b="1" dirty="0"/>
              <a:t>чел.</a:t>
            </a: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776288" y="3276600"/>
            <a:ext cx="25923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/>
              <a:t>Территория района                 </a:t>
            </a:r>
            <a:r>
              <a:rPr lang="ru-RU" altLang="ru-RU" sz="1600" b="1"/>
              <a:t>1 039,1  кв. км.</a:t>
            </a:r>
          </a:p>
        </p:txBody>
      </p:sp>
      <p:sp>
        <p:nvSpPr>
          <p:cNvPr id="8201" name="Rectangle 9"/>
          <p:cNvSpPr>
            <a:spLocks noChangeArrowheads="1"/>
          </p:cNvSpPr>
          <p:nvPr/>
        </p:nvSpPr>
        <p:spPr bwMode="auto">
          <a:xfrm>
            <a:off x="776288" y="5084763"/>
            <a:ext cx="25209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/>
              <a:t>    Районный центр –          </a:t>
            </a:r>
            <a:r>
              <a:rPr lang="ru-RU" altLang="ru-RU" sz="1600" b="1"/>
              <a:t>с. Ершичи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50" name="Text Box 4"/>
          <p:cNvSpPr txBox="1">
            <a:spLocks noChangeArrowheads="1"/>
          </p:cNvSpPr>
          <p:nvPr/>
        </p:nvSpPr>
        <p:spPr bwMode="auto">
          <a:xfrm>
            <a:off x="9009990" y="1"/>
            <a:ext cx="896011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endParaRPr lang="ru-RU" altLang="ru-RU" sz="1800" b="1" i="1"/>
          </a:p>
        </p:txBody>
      </p:sp>
      <p:sp>
        <p:nvSpPr>
          <p:cNvPr id="39951" name="Text Box 6"/>
          <p:cNvSpPr txBox="1">
            <a:spLocks noChangeArrowheads="1"/>
          </p:cNvSpPr>
          <p:nvPr/>
        </p:nvSpPr>
        <p:spPr bwMode="auto">
          <a:xfrm>
            <a:off x="9398662" y="1"/>
            <a:ext cx="5073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ru-RU" sz="1800" b="1"/>
          </a:p>
        </p:txBody>
      </p:sp>
      <p:sp>
        <p:nvSpPr>
          <p:cNvPr id="39952" name="Text Box 7"/>
          <p:cNvSpPr txBox="1">
            <a:spLocks noChangeArrowheads="1"/>
          </p:cNvSpPr>
          <p:nvPr/>
        </p:nvSpPr>
        <p:spPr bwMode="auto">
          <a:xfrm>
            <a:off x="330200" y="790575"/>
            <a:ext cx="342926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ru-RU" sz="1800">
              <a:latin typeface="Arial" charset="0"/>
            </a:endParaRPr>
          </a:p>
        </p:txBody>
      </p:sp>
      <p:sp>
        <p:nvSpPr>
          <p:cNvPr id="39953" name="Text Box 1379"/>
          <p:cNvSpPr txBox="1">
            <a:spLocks noChangeArrowheads="1"/>
          </p:cNvSpPr>
          <p:nvPr/>
        </p:nvSpPr>
        <p:spPr bwMode="auto">
          <a:xfrm>
            <a:off x="2476500" y="766763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 sz="1800">
              <a:latin typeface="Arial" charset="0"/>
            </a:endParaRPr>
          </a:p>
        </p:txBody>
      </p:sp>
      <p:graphicFrame>
        <p:nvGraphicFramePr>
          <p:cNvPr id="8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0651201"/>
              </p:ext>
            </p:extLst>
          </p:nvPr>
        </p:nvGraphicFramePr>
        <p:xfrm>
          <a:off x="116463" y="476672"/>
          <a:ext cx="9634756" cy="45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7B858D-91DB-413B-9541-9C49134769A6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70025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50" name="Text Box 4"/>
          <p:cNvSpPr txBox="1">
            <a:spLocks noChangeArrowheads="1"/>
          </p:cNvSpPr>
          <p:nvPr/>
        </p:nvSpPr>
        <p:spPr bwMode="auto">
          <a:xfrm>
            <a:off x="9009990" y="1"/>
            <a:ext cx="896011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endParaRPr lang="ru-RU" altLang="ru-RU" sz="1800" b="1" i="1"/>
          </a:p>
        </p:txBody>
      </p:sp>
      <p:sp>
        <p:nvSpPr>
          <p:cNvPr id="39951" name="Text Box 6"/>
          <p:cNvSpPr txBox="1">
            <a:spLocks noChangeArrowheads="1"/>
          </p:cNvSpPr>
          <p:nvPr/>
        </p:nvSpPr>
        <p:spPr bwMode="auto">
          <a:xfrm>
            <a:off x="9398662" y="1"/>
            <a:ext cx="5073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ru-RU" sz="1800" b="1"/>
          </a:p>
        </p:txBody>
      </p:sp>
      <p:sp>
        <p:nvSpPr>
          <p:cNvPr id="39952" name="Text Box 7"/>
          <p:cNvSpPr txBox="1">
            <a:spLocks noChangeArrowheads="1"/>
          </p:cNvSpPr>
          <p:nvPr/>
        </p:nvSpPr>
        <p:spPr bwMode="auto">
          <a:xfrm>
            <a:off x="330200" y="790575"/>
            <a:ext cx="342926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ru-RU" sz="1800">
              <a:latin typeface="Arial" charset="0"/>
            </a:endParaRPr>
          </a:p>
        </p:txBody>
      </p:sp>
      <p:sp>
        <p:nvSpPr>
          <p:cNvPr id="39953" name="Text Box 1379"/>
          <p:cNvSpPr txBox="1">
            <a:spLocks noChangeArrowheads="1"/>
          </p:cNvSpPr>
          <p:nvPr/>
        </p:nvSpPr>
        <p:spPr bwMode="auto">
          <a:xfrm>
            <a:off x="2476500" y="766763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 sz="1800">
              <a:latin typeface="Arial" charset="0"/>
            </a:endParaRPr>
          </a:p>
        </p:txBody>
      </p:sp>
      <p:graphicFrame>
        <p:nvGraphicFramePr>
          <p:cNvPr id="8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4823295"/>
              </p:ext>
            </p:extLst>
          </p:nvPr>
        </p:nvGraphicFramePr>
        <p:xfrm>
          <a:off x="154782" y="476672"/>
          <a:ext cx="9751219" cy="5059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7B858D-91DB-413B-9541-9C49134769A6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1627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497" y="188640"/>
            <a:ext cx="9127014" cy="100811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Инвестиционные вложения Ершичского района</a:t>
            </a:r>
            <a:endParaRPr lang="ru-RU" sz="24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E9E62E-26A7-4E46-8921-359AAC1A5DC6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8345811"/>
              </p:ext>
            </p:extLst>
          </p:nvPr>
        </p:nvGraphicFramePr>
        <p:xfrm>
          <a:off x="506506" y="1268760"/>
          <a:ext cx="8970996" cy="509404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725244"/>
                <a:gridCol w="3497168"/>
                <a:gridCol w="1748584"/>
              </a:tblGrid>
              <a:tr h="84239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Наименование организации (заказчик)</a:t>
                      </a:r>
                      <a:endParaRPr lang="ru-RU" dirty="0"/>
                    </a:p>
                  </a:txBody>
                  <a:tcPr marL="99060" marR="9906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Наименование</a:t>
                      </a:r>
                      <a:r>
                        <a:rPr lang="ru-RU" baseline="0" dirty="0" smtClean="0"/>
                        <a:t> инвестиционного проекта</a:t>
                      </a:r>
                      <a:endParaRPr lang="ru-RU" dirty="0"/>
                    </a:p>
                  </a:txBody>
                  <a:tcPr marL="99060" marR="9906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Период реализации проекта</a:t>
                      </a:r>
                      <a:endParaRPr lang="ru-RU" dirty="0"/>
                    </a:p>
                  </a:txBody>
                  <a:tcPr marL="99060" marR="99060"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177871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МБУК «Межпоселенческий культурно-досуговый центр»</a:t>
                      </a:r>
                      <a:endParaRPr lang="ru-RU" sz="1400" b="1" i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60" marR="9906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Работы по замене напольного покрытия, по усилению искусственного освещения и установке окон в помещении  спортивного зала Спортивного комплекса расположенного по адресу: Смоленская область,  с. Ершичи, ул. Ленина,  д. 90,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4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сумма вложений  составила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4 017 290 руб.</a:t>
                      </a:r>
                      <a:endParaRPr lang="ru-RU" sz="1400" b="1" i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60" marR="9906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400" b="1" i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60" marR="9906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38132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образования – Ершичский район Смоленской области</a:t>
                      </a:r>
                      <a:endParaRPr lang="ru-RU" sz="1400" b="1" i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60" marR="9906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dirty="0" smtClean="0">
                          <a:solidFill>
                            <a:srgbClr val="1A1A1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Обустройство детской игровой площадки в с. Ершичи Ершичского района Смоленской </a:t>
                      </a:r>
                      <a:r>
                        <a:rPr kumimoji="0" lang="ru-RU" sz="14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рамках областной государственной программы «Формирование современной  городской среды на территории Смоленской области»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сумма вложений  составила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1 505 586 руб.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i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60" marR="9906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400" b="1" i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60" marR="9906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338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7B858D-91DB-413B-9541-9C49134769A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6762702"/>
              </p:ext>
            </p:extLst>
          </p:nvPr>
        </p:nvGraphicFramePr>
        <p:xfrm>
          <a:off x="350489" y="764704"/>
          <a:ext cx="8970996" cy="47626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725244"/>
                <a:gridCol w="3497168"/>
                <a:gridCol w="1748584"/>
              </a:tblGrid>
              <a:tr h="2381324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образования – Ершичский район Смоленской области</a:t>
                      </a:r>
                      <a:endParaRPr lang="ru-RU" sz="1400" b="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60" marR="9906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автомобильных</a:t>
                      </a:r>
                      <a:r>
                        <a:rPr lang="ru-RU" sz="1400" b="0" i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дорог  местного значения (ул. Советская, ул. Бояринова, ул. Подстанция)</a:t>
                      </a:r>
                      <a:endParaRPr kumimoji="0" lang="ru-RU" sz="1400" b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сумма вложений составит -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10 010 010,01 руб.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i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60" marR="9906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400" b="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60" marR="9906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381324"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Администрация муниципального образования – Ершичский район Смоленской области</a:t>
                      </a:r>
                      <a:endParaRPr lang="ru-RU" sz="1400" b="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60" marR="9906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Благоустройство дворовой территории, расположенной по адресу: с. Ершичи,  ул. Озернова, д. 6, 8  в рамках муниципальной программы «Формирование  современной городской среды на территории Ершичского муниципального  округа»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общая сумма вложений составит -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1 400 000 руб.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60" marR="9906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4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60" marR="9906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20339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7B858D-91DB-413B-9541-9C49134769A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1763123"/>
              </p:ext>
            </p:extLst>
          </p:nvPr>
        </p:nvGraphicFramePr>
        <p:xfrm>
          <a:off x="350489" y="764704"/>
          <a:ext cx="8970996" cy="23813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725244"/>
                <a:gridCol w="3497168"/>
                <a:gridCol w="1748584"/>
              </a:tblGrid>
              <a:tr h="2381324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образования – Ершичский район Смоленской области</a:t>
                      </a:r>
                      <a:endParaRPr lang="ru-RU" sz="1400" b="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60" marR="9906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1A1A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Капитальный ремонт водопроводной  сети по улице Низинская, Набережная, Речная, Ленина, переулок Ленинский в с. Ершичи Ершичского района</a:t>
                      </a: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общая сумма вложений составит -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741 040,00 руб.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i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60" marR="9906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400" b="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60" marR="9906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18354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2F6D94F-636F-43D2-8F59-0D6EDA5463AA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25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9" name="AutoShape 6"/>
          <p:cNvSpPr>
            <a:spLocks noGrp="1" noChangeArrowheads="1"/>
          </p:cNvSpPr>
          <p:nvPr>
            <p:ph type="title"/>
          </p:nvPr>
        </p:nvSpPr>
        <p:spPr bwMode="auto">
          <a:xfrm>
            <a:off x="488950" y="260350"/>
            <a:ext cx="8915400" cy="576263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altLang="ru-RU" sz="2800">
                <a:solidFill>
                  <a:srgbClr val="0066FF"/>
                </a:solidFill>
              </a:rPr>
              <a:t>Доходы бюджета</a:t>
            </a:r>
          </a:p>
        </p:txBody>
      </p:sp>
      <p:graphicFrame>
        <p:nvGraphicFramePr>
          <p:cNvPr id="30733" name="Group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4873526"/>
              </p:ext>
            </p:extLst>
          </p:nvPr>
        </p:nvGraphicFramePr>
        <p:xfrm>
          <a:off x="495300" y="1844675"/>
          <a:ext cx="8915400" cy="4941888"/>
        </p:xfrm>
        <a:graphic>
          <a:graphicData uri="http://schemas.openxmlformats.org/drawingml/2006/table">
            <a:tbl>
              <a:tblPr/>
              <a:tblGrid>
                <a:gridCol w="8915400"/>
              </a:tblGrid>
              <a:tr h="755650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Доходы бюджета муниципального образования – </a:t>
                      </a:r>
                      <a:r>
                        <a:rPr kumimoji="0" lang="ru-RU" altLang="ru-RU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Ершичский</a:t>
                      </a: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район Смоленской области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4225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Структура доходов бюджета муниципального образования – Ершичский район Смоленской области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4225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Структура налоговых и неналоговых доходов бюджета муниципального образования – </a:t>
                      </a:r>
                      <a:r>
                        <a:rPr kumimoji="0" lang="ru-RU" altLang="ru-RU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Ершичский</a:t>
                      </a: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район Смоленской области на </a:t>
                      </a: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2024 </a:t>
                      </a: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– </a:t>
                      </a: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2026 </a:t>
                      </a: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годы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400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Межбюджетные трансферты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4225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Дорожный фонд муниципального образования – Ершичский район Смоленской области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0888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Сведения о налоговых льготах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6635" name="Picture 32" descr="depositphotos_11234624-stock-photo-3d-person-statistics-improvem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5" y="981075"/>
            <a:ext cx="187325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FDC5469-1D93-497A-97A8-3C33EE6BAF3F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26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481250" y="902097"/>
          <a:ext cx="8815744" cy="5774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7652" name="Заголовок 1"/>
          <p:cNvSpPr txBox="1">
            <a:spLocks/>
          </p:cNvSpPr>
          <p:nvPr/>
        </p:nvSpPr>
        <p:spPr bwMode="auto">
          <a:xfrm>
            <a:off x="6226175" y="3233738"/>
            <a:ext cx="3548063" cy="2303462"/>
          </a:xfrm>
          <a:prstGeom prst="rect">
            <a:avLst/>
          </a:prstGeom>
          <a:solidFill>
            <a:srgbClr val="FFFFDD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72000" tIns="144000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endParaRPr lang="ru-RU" altLang="ru-RU" b="1">
              <a:latin typeface="Calibri" pitchFamily="34" charset="0"/>
            </a:endParaRPr>
          </a:p>
          <a:p>
            <a:pPr algn="ctr" eaLnBrk="1" hangingPunct="1">
              <a:lnSpc>
                <a:spcPct val="80000"/>
              </a:lnSpc>
            </a:pPr>
            <a:r>
              <a:rPr lang="ru-RU" altLang="ru-RU" sz="1600" b="1">
                <a:latin typeface="Arial Narrow" pitchFamily="34" charset="0"/>
                <a:cs typeface="Times New Roman" pitchFamily="18" charset="0"/>
              </a:rPr>
              <a:t>Поступления от уплаты налогов, установленных законодательством РФ  о налогах и сборах, и местных налогов, например: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>
                <a:latin typeface="Arial Narrow" pitchFamily="34" charset="0"/>
                <a:cs typeface="Times New Roman" pitchFamily="18" charset="0"/>
              </a:rPr>
              <a:t> - налог на доходы физических лиц,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>
                <a:latin typeface="Arial Narrow" pitchFamily="34" charset="0"/>
                <a:cs typeface="Times New Roman" pitchFamily="18" charset="0"/>
              </a:rPr>
              <a:t> - акцизы по подакцизным  товарам,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>
                <a:latin typeface="Arial Narrow" pitchFamily="34" charset="0"/>
                <a:cs typeface="Times New Roman" pitchFamily="18" charset="0"/>
              </a:rPr>
              <a:t> - единый сельскохозяйственный налог,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>
                <a:latin typeface="Arial Narrow" pitchFamily="34" charset="0"/>
                <a:cs typeface="Times New Roman" pitchFamily="18" charset="0"/>
              </a:rPr>
              <a:t> - единый налог на вмененный доход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>
                <a:latin typeface="Arial Narrow" pitchFamily="34" charset="0"/>
                <a:cs typeface="Times New Roman" pitchFamily="18" charset="0"/>
              </a:rPr>
              <a:t> и иные налоговые доходы</a:t>
            </a:r>
          </a:p>
          <a:p>
            <a:pPr algn="ctr" eaLnBrk="1" hangingPunct="1">
              <a:lnSpc>
                <a:spcPct val="80000"/>
              </a:lnSpc>
            </a:pPr>
            <a:endParaRPr lang="ru-RU" altLang="ru-RU" sz="900" b="1">
              <a:latin typeface="Calibri" pitchFamily="34" charset="0"/>
            </a:endParaRPr>
          </a:p>
          <a:p>
            <a:pPr algn="ctr" eaLnBrk="1" hangingPunct="1">
              <a:lnSpc>
                <a:spcPct val="80000"/>
              </a:lnSpc>
            </a:pPr>
            <a:endParaRPr lang="ru-RU" altLang="ru-RU" sz="900" b="1">
              <a:latin typeface="Calibri" pitchFamily="34" charset="0"/>
            </a:endParaRPr>
          </a:p>
          <a:p>
            <a:pPr algn="ctr" eaLnBrk="1" hangingPunct="1">
              <a:lnSpc>
                <a:spcPct val="80000"/>
              </a:lnSpc>
            </a:pPr>
            <a:endParaRPr lang="ru-RU" altLang="ru-RU" sz="900" b="1">
              <a:latin typeface="Calibri" pitchFamily="34" charset="0"/>
            </a:endParaRPr>
          </a:p>
        </p:txBody>
      </p:sp>
      <p:sp>
        <p:nvSpPr>
          <p:cNvPr id="27653" name="Заголовок 1"/>
          <p:cNvSpPr txBox="1">
            <a:spLocks noChangeArrowheads="1"/>
          </p:cNvSpPr>
          <p:nvPr/>
        </p:nvSpPr>
        <p:spPr bwMode="auto">
          <a:xfrm>
            <a:off x="539750" y="115888"/>
            <a:ext cx="89154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ru-RU" altLang="ru-RU" sz="2400" b="1"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27654" name="Заголовок 1"/>
          <p:cNvSpPr txBox="1">
            <a:spLocks/>
          </p:cNvSpPr>
          <p:nvPr/>
        </p:nvSpPr>
        <p:spPr bwMode="auto">
          <a:xfrm>
            <a:off x="481013" y="3573463"/>
            <a:ext cx="3509962" cy="1223962"/>
          </a:xfrm>
          <a:prstGeom prst="rect">
            <a:avLst/>
          </a:prstGeom>
          <a:solidFill>
            <a:srgbClr val="FFFFDD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altLang="ru-RU" sz="1600" b="1">
                <a:latin typeface="Arial Narrow" pitchFamily="34" charset="0"/>
                <a:cs typeface="Times New Roman" pitchFamily="18" charset="0"/>
              </a:rPr>
              <a:t>Поступления доходов от использования муниципального имущества, платежи при пользовании природными ресурсами, штрафы, санкции, возмещение ущерба</a:t>
            </a:r>
          </a:p>
        </p:txBody>
      </p:sp>
      <p:sp>
        <p:nvSpPr>
          <p:cNvPr id="27655" name="Заголовок 1"/>
          <p:cNvSpPr txBox="1">
            <a:spLocks/>
          </p:cNvSpPr>
          <p:nvPr/>
        </p:nvSpPr>
        <p:spPr bwMode="auto">
          <a:xfrm>
            <a:off x="687388" y="5983288"/>
            <a:ext cx="5538787" cy="865187"/>
          </a:xfrm>
          <a:prstGeom prst="rect">
            <a:avLst/>
          </a:prstGeom>
          <a:solidFill>
            <a:srgbClr val="FFFFDD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36000" tIns="108000" rIns="36000" bIns="0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altLang="ru-RU" sz="1600" b="1">
                <a:latin typeface="Arial Narrow" pitchFamily="34" charset="0"/>
                <a:cs typeface="Times New Roman" pitchFamily="18" charset="0"/>
              </a:rPr>
              <a:t>Поступающие в бюджет денежные средства из бюджета Смоленской области (дотации, субсидии, субвенции и иные межбюджетные трансферты)</a:t>
            </a:r>
          </a:p>
          <a:p>
            <a:pPr algn="ctr" eaLnBrk="1" hangingPunct="1">
              <a:lnSpc>
                <a:spcPct val="80000"/>
              </a:lnSpc>
            </a:pPr>
            <a:endParaRPr lang="ru-RU" altLang="ru-RU" sz="900" b="1">
              <a:latin typeface="Calibri" pitchFamily="34" charset="0"/>
            </a:endParaRPr>
          </a:p>
        </p:txBody>
      </p:sp>
      <p:sp>
        <p:nvSpPr>
          <p:cNvPr id="27656" name="Заголовок 1"/>
          <p:cNvSpPr txBox="1">
            <a:spLocks noChangeArrowheads="1"/>
          </p:cNvSpPr>
          <p:nvPr/>
        </p:nvSpPr>
        <p:spPr bwMode="auto">
          <a:xfrm>
            <a:off x="9244013" y="6524625"/>
            <a:ext cx="66198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endParaRPr lang="ru-RU" altLang="ru-RU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7657" name="AutoShape 6"/>
          <p:cNvSpPr>
            <a:spLocks noChangeArrowheads="1"/>
          </p:cNvSpPr>
          <p:nvPr/>
        </p:nvSpPr>
        <p:spPr bwMode="auto">
          <a:xfrm>
            <a:off x="119063" y="0"/>
            <a:ext cx="9786937" cy="796925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>
                <a:solidFill>
                  <a:srgbClr val="0066FF"/>
                </a:solidFill>
                <a:latin typeface="Times New Roman" pitchFamily="18" charset="0"/>
              </a:rPr>
              <a:t>Доходы бюджета муниципального образования – Ершичский район Смоленской области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0"/>
            <a:ext cx="7469188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8675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7677432"/>
              </p:ext>
            </p:extLst>
          </p:nvPr>
        </p:nvGraphicFramePr>
        <p:xfrm>
          <a:off x="0" y="1341438"/>
          <a:ext cx="7005638" cy="5618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20" name="Лист" r:id="rId5" imgW="6991269" imgH="5610102" progId="Excel.Sheet.8">
                  <p:embed/>
                </p:oleObj>
              </mc:Choice>
              <mc:Fallback>
                <p:oleObj name="Лист" r:id="rId5" imgW="6991269" imgH="5610102" progId="Excel.Sheet.8">
                  <p:embed/>
                  <p:pic>
                    <p:nvPicPr>
                      <p:cNvPr id="0" name="Picture 220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341438"/>
                        <a:ext cx="7005638" cy="5618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: скругленные углы 6"/>
          <p:cNvSpPr/>
          <p:nvPr/>
        </p:nvSpPr>
        <p:spPr>
          <a:xfrm>
            <a:off x="5973763" y="939800"/>
            <a:ext cx="1643062" cy="2222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>
                <a:solidFill>
                  <a:schemeClr val="tx1"/>
                </a:solidFill>
              </a:rPr>
              <a:t>тыс.рублей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: скругленные углы 7"/>
          <p:cNvSpPr/>
          <p:nvPr/>
        </p:nvSpPr>
        <p:spPr>
          <a:xfrm>
            <a:off x="1208088" y="1125538"/>
            <a:ext cx="1435100" cy="530225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228 395,5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: скругленные углы 8"/>
          <p:cNvSpPr/>
          <p:nvPr/>
        </p:nvSpPr>
        <p:spPr>
          <a:xfrm>
            <a:off x="2936875" y="1125538"/>
            <a:ext cx="1597025" cy="531812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227 231,6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: скругленные углы 2"/>
          <p:cNvSpPr/>
          <p:nvPr/>
        </p:nvSpPr>
        <p:spPr>
          <a:xfrm>
            <a:off x="7278688" y="1149350"/>
            <a:ext cx="2289175" cy="5584825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11" name="Прямоугольник: скругленные углы 8"/>
          <p:cNvSpPr/>
          <p:nvPr/>
        </p:nvSpPr>
        <p:spPr>
          <a:xfrm>
            <a:off x="4665663" y="1125538"/>
            <a:ext cx="1597025" cy="531812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264 355,4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8681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610374"/>
              </p:ext>
            </p:extLst>
          </p:nvPr>
        </p:nvGraphicFramePr>
        <p:xfrm>
          <a:off x="6681788" y="1412875"/>
          <a:ext cx="3421062" cy="1878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21" name="Лист" r:id="rId8" imgW="3419597" imgH="1876515" progId="Excel.Sheet.8">
                  <p:embed/>
                </p:oleObj>
              </mc:Choice>
              <mc:Fallback>
                <p:oleObj name="Лист" r:id="rId8" imgW="3419597" imgH="1876515" progId="Excel.Sheet.8">
                  <p:embed/>
                  <p:pic>
                    <p:nvPicPr>
                      <p:cNvPr id="0" name="Picture 221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1788" y="1412875"/>
                        <a:ext cx="3421062" cy="1878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82" name="Objec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9052075"/>
              </p:ext>
            </p:extLst>
          </p:nvPr>
        </p:nvGraphicFramePr>
        <p:xfrm>
          <a:off x="6680200" y="3213100"/>
          <a:ext cx="3416300" cy="186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22" name="Лист" r:id="rId11" imgW="3419597" imgH="1876515" progId="Excel.Sheet.8">
                  <p:embed/>
                </p:oleObj>
              </mc:Choice>
              <mc:Fallback>
                <p:oleObj name="Лист" r:id="rId11" imgW="3419597" imgH="1876515" progId="Excel.Sheet.8">
                  <p:embed/>
                  <p:pic>
                    <p:nvPicPr>
                      <p:cNvPr id="0" name="Picture 222"/>
                      <p:cNvPicPr>
                        <a:picLocks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0200" y="3213100"/>
                        <a:ext cx="3416300" cy="186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83" name="Objec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1668829"/>
              </p:ext>
            </p:extLst>
          </p:nvPr>
        </p:nvGraphicFramePr>
        <p:xfrm>
          <a:off x="6748463" y="4800600"/>
          <a:ext cx="3429000" cy="187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23" name="Лист" r:id="rId14" imgW="3419597" imgH="1876515" progId="Excel.Sheet.8">
                  <p:embed/>
                </p:oleObj>
              </mc:Choice>
              <mc:Fallback>
                <p:oleObj name="Лист" r:id="rId14" imgW="3419597" imgH="1876515" progId="Excel.Sheet.8">
                  <p:embed/>
                  <p:pic>
                    <p:nvPicPr>
                      <p:cNvPr id="0" name="Picture 223"/>
                      <p:cNvPicPr>
                        <a:picLocks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8463" y="4800600"/>
                        <a:ext cx="3429000" cy="187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6"/>
          <p:cNvSpPr>
            <a:spLocks noChangeArrowheads="1"/>
          </p:cNvSpPr>
          <p:nvPr/>
        </p:nvSpPr>
        <p:spPr bwMode="auto">
          <a:xfrm>
            <a:off x="954088" y="342900"/>
            <a:ext cx="7772400" cy="59213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0066FF"/>
                </a:solidFill>
                <a:latin typeface="Times New Roman" pitchFamily="18" charset="0"/>
              </a:rPr>
              <a:t>Структура налоговых и неналоговых доходов бюджета муниципального образования – Ершичский район Смоленской области за 2023 год</a:t>
            </a:r>
          </a:p>
        </p:txBody>
      </p:sp>
      <p:sp>
        <p:nvSpPr>
          <p:cNvPr id="9" name="Прямоугольник: скругленные углы 8"/>
          <p:cNvSpPr/>
          <p:nvPr/>
        </p:nvSpPr>
        <p:spPr>
          <a:xfrm>
            <a:off x="9129713" y="908050"/>
            <a:ext cx="531812" cy="258763"/>
          </a:xfrm>
          <a:prstGeom prst="roundRect">
            <a:avLst/>
          </a:prstGeom>
          <a:solidFill>
            <a:schemeClr val="accent1">
              <a:lumMod val="60000"/>
              <a:lumOff val="40000"/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200472" y="1124744"/>
          <a:ext cx="9577064" cy="5585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159" name="Group 143"/>
          <p:cNvGraphicFramePr>
            <a:graphicFrameLocks noGrp="1"/>
          </p:cNvGraphicFramePr>
          <p:nvPr>
            <p:ph sz="half" idx="4294967295"/>
          </p:nvPr>
        </p:nvGraphicFramePr>
        <p:xfrm>
          <a:off x="1208088" y="549275"/>
          <a:ext cx="7410450" cy="4329114"/>
        </p:xfrm>
        <a:graphic>
          <a:graphicData uri="http://schemas.openxmlformats.org/drawingml/2006/table">
            <a:tbl>
              <a:tblPr/>
              <a:tblGrid>
                <a:gridCol w="4241886"/>
                <a:gridCol w="1080192"/>
                <a:gridCol w="1008180"/>
                <a:gridCol w="1080192"/>
              </a:tblGrid>
              <a:tr h="627869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Наименование дохода</a:t>
                      </a:r>
                    </a:p>
                  </a:txBody>
                  <a:tcPr marL="91458" marR="9145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2023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факт</a:t>
                      </a: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2024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план</a:t>
                      </a: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2024 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факт</a:t>
                      </a: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379585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Налог на доходы физических лиц</a:t>
                      </a:r>
                    </a:p>
                  </a:txBody>
                  <a:tcPr marL="91458" marR="9145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13718,2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16502,0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17497,0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7E7"/>
                    </a:solidFill>
                  </a:tcPr>
                </a:tc>
              </a:tr>
              <a:tr h="359918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Акцизы по подакцизным товарам </a:t>
                      </a:r>
                    </a:p>
                  </a:txBody>
                  <a:tcPr marL="91458" marR="9145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2680,4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2894,6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2888,5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</a:tr>
              <a:tr h="579101">
                <a:tc>
                  <a:txBody>
                    <a:bodyPr/>
                    <a:lstStyle/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Налог, взимаемый в связи с применением упрощенной системы налогообложения</a:t>
                      </a:r>
                    </a:p>
                  </a:txBody>
                  <a:tcPr marL="91458" marR="9145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1267,6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1336,0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1351,6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7E7"/>
                    </a:solidFill>
                  </a:tcPr>
                </a:tc>
              </a:tr>
              <a:tr h="359918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Единый налог на вмененный доход</a:t>
                      </a:r>
                    </a:p>
                  </a:txBody>
                  <a:tcPr marL="91458" marR="9145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-10,7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0,9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0,9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</a:tr>
              <a:tr h="359918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Единый сельскохозяйственный налог</a:t>
                      </a:r>
                    </a:p>
                  </a:txBody>
                  <a:tcPr marL="91458" marR="9145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2,3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7,3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7,3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647851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Налог, взимаемый в связи с применением патентной системы налогообложения</a:t>
                      </a:r>
                    </a:p>
                  </a:txBody>
                  <a:tcPr marL="91458" marR="9145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52,1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530,0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510,6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</a:tr>
              <a:tr h="344428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 Государственная пошлина </a:t>
                      </a:r>
                    </a:p>
                  </a:txBody>
                  <a:tcPr marL="91458" marR="9145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316,4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469,0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472,6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35261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Задолженность и перерасчеты</a:t>
                      </a:r>
                    </a:p>
                  </a:txBody>
                  <a:tcPr marL="91458" marR="9145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0,0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0,0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0,0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</a:tr>
              <a:tr h="335261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итого</a:t>
                      </a:r>
                    </a:p>
                  </a:txBody>
                  <a:tcPr marL="91458" marR="9145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18026,3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21739,8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22728,5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</a:tr>
            </a:tbl>
          </a:graphicData>
        </a:graphic>
      </p:graphicFrame>
      <p:sp>
        <p:nvSpPr>
          <p:cNvPr id="30779" name="Rectangle 147"/>
          <p:cNvSpPr>
            <a:spLocks noChangeArrowheads="1"/>
          </p:cNvSpPr>
          <p:nvPr/>
        </p:nvSpPr>
        <p:spPr bwMode="auto">
          <a:xfrm flipH="1">
            <a:off x="8624888" y="333375"/>
            <a:ext cx="939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200" b="1" dirty="0">
                <a:solidFill>
                  <a:srgbClr val="000000"/>
                </a:solidFill>
              </a:rPr>
              <a:t>тыс. руб.</a:t>
            </a:r>
          </a:p>
        </p:txBody>
      </p:sp>
      <p:sp>
        <p:nvSpPr>
          <p:cNvPr id="30780" name="AutoShape 6"/>
          <p:cNvSpPr>
            <a:spLocks noChangeArrowheads="1"/>
          </p:cNvSpPr>
          <p:nvPr/>
        </p:nvSpPr>
        <p:spPr bwMode="auto">
          <a:xfrm>
            <a:off x="1169988" y="12700"/>
            <a:ext cx="7472362" cy="442913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>
                <a:solidFill>
                  <a:srgbClr val="0066FF"/>
                </a:solidFill>
                <a:latin typeface="Times New Roman" pitchFamily="18" charset="0"/>
              </a:rPr>
              <a:t>Исполнение налоговых доходов бюджета</a:t>
            </a: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704528" y="5085184"/>
          <a:ext cx="8496944" cy="15532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147"/>
          <p:cNvSpPr>
            <a:spLocks noChangeArrowheads="1"/>
          </p:cNvSpPr>
          <p:nvPr/>
        </p:nvSpPr>
        <p:spPr bwMode="auto">
          <a:xfrm flipH="1">
            <a:off x="8625408" y="5013176"/>
            <a:ext cx="939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200" b="1" dirty="0">
                <a:solidFill>
                  <a:srgbClr val="000000"/>
                </a:solidFill>
              </a:rPr>
              <a:t>тыс. руб.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3"/>
          <p:cNvSpPr txBox="1">
            <a:spLocks noGrp="1"/>
          </p:cNvSpPr>
          <p:nvPr/>
        </p:nvSpPr>
        <p:spPr bwMode="auto">
          <a:xfrm>
            <a:off x="8585200" y="6416675"/>
            <a:ext cx="8255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b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4E27C28C-26E1-42FE-A5D6-E29C1D8BA01C}" type="slidenum">
              <a:rPr lang="ru-RU" altLang="ru-RU" sz="1200">
                <a:solidFill>
                  <a:srgbClr val="000000"/>
                </a:solidFill>
                <a:latin typeface="Constantia" pitchFamily="18" charset="0"/>
              </a:rPr>
              <a:pPr algn="r" eaLnBrk="1" hangingPunct="1"/>
              <a:t>3</a:t>
            </a:fld>
            <a:endParaRPr lang="ru-RU" altLang="ru-RU" sz="120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9219" name="Rectangle 4"/>
          <p:cNvSpPr>
            <a:spLocks noChangeArrowheads="1"/>
          </p:cNvSpPr>
          <p:nvPr/>
        </p:nvSpPr>
        <p:spPr bwMode="auto">
          <a:xfrm>
            <a:off x="617538" y="0"/>
            <a:ext cx="9288462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i="1">
                <a:latin typeface="Times New Roman" pitchFamily="18" charset="0"/>
              </a:rPr>
              <a:t>Уважаемые жители Ершичского района!</a:t>
            </a:r>
          </a:p>
          <a:p>
            <a:pPr algn="ctr" eaLnBrk="1" hangingPunct="1"/>
            <a:endParaRPr lang="ru-RU" altLang="ru-RU" sz="2000" b="1" i="1">
              <a:latin typeface="Times New Roman" pitchFamily="18" charset="0"/>
            </a:endParaRPr>
          </a:p>
          <a:p>
            <a:pPr algn="just" eaLnBrk="1" hangingPunct="1"/>
            <a:r>
              <a:rPr lang="ru-RU" altLang="ru-RU" sz="1600" i="1">
                <a:latin typeface="Times New Roman" pitchFamily="18" charset="0"/>
              </a:rPr>
              <a:t>         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713" y="549275"/>
            <a:ext cx="2808287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415925" y="476250"/>
            <a:ext cx="6192838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/>
          </a:p>
          <a:p>
            <a:pPr algn="ctr"/>
            <a:r>
              <a:rPr lang="ru-RU" altLang="ru-RU" sz="1800" i="1">
                <a:latin typeface="Times New Roman" pitchFamily="18" charset="0"/>
              </a:rPr>
              <a:t>«Бюджет для граждан» - это упрощенная версия бюджетного документа, которая использует доступные для обычных граждан форматы, чтобы облегчить понимание бюджета, объяснить планы и действия органов местного самоуправления муниципального образования – Ершичский район Смоленской области </a:t>
            </a: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4149725"/>
            <a:ext cx="20510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344488" y="2708275"/>
            <a:ext cx="9145587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 b="1"/>
          </a:p>
          <a:p>
            <a:pPr algn="ctr"/>
            <a:r>
              <a:rPr lang="ru-RU" altLang="ru-RU" sz="1600" b="1" i="1">
                <a:latin typeface="Rage Italic" pitchFamily="66" charset="0"/>
              </a:rPr>
              <a:t>Открытость бюджета – важнейший фактор успешного стратегического развития района. </a:t>
            </a: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2476500" y="3573463"/>
            <a:ext cx="6437313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/>
          </a:p>
          <a:p>
            <a:pPr algn="ctr"/>
            <a:r>
              <a:rPr lang="ru-RU" altLang="ru-RU" sz="1600" i="1"/>
              <a:t>«Бюджет для граждан» - это площадка для конструктивного профессионального диалога между органами власти и населением по вопросам управления общественными финансами.</a:t>
            </a:r>
            <a:r>
              <a:rPr lang="ru-RU" altLang="ru-RU" sz="1600"/>
              <a:t> </a:t>
            </a:r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2476500" y="5229225"/>
            <a:ext cx="672465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/>
          </a:p>
          <a:p>
            <a:pPr algn="ctr"/>
            <a:r>
              <a:rPr lang="ru-RU" altLang="ru-RU" sz="1600" i="1" u="sng">
                <a:latin typeface="Times New Roman" pitchFamily="18" charset="0"/>
              </a:rPr>
              <a:t>«Бюджет для граждан» нацелен на получение обратной связи от граждан, которым интересны современные проблемы финансов муниципального образования – Ершичский район Смоленской области</a:t>
            </a:r>
            <a:r>
              <a:rPr lang="ru-RU" altLang="ru-RU" sz="1600" u="sng"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159" name="Group 143"/>
          <p:cNvGraphicFramePr>
            <a:graphicFrameLocks noGrp="1"/>
          </p:cNvGraphicFramePr>
          <p:nvPr>
            <p:ph sz="half" idx="4294967295"/>
          </p:nvPr>
        </p:nvGraphicFramePr>
        <p:xfrm>
          <a:off x="273050" y="620713"/>
          <a:ext cx="9072563" cy="3148014"/>
        </p:xfrm>
        <a:graphic>
          <a:graphicData uri="http://schemas.openxmlformats.org/drawingml/2006/table">
            <a:tbl>
              <a:tblPr/>
              <a:tblGrid>
                <a:gridCol w="5760357"/>
                <a:gridCol w="1080067"/>
                <a:gridCol w="1224076"/>
                <a:gridCol w="1008063"/>
              </a:tblGrid>
              <a:tr h="627977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Наименование дохода</a:t>
                      </a:r>
                    </a:p>
                  </a:txBody>
                  <a:tcPr marL="91448" marR="91448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2022 </a:t>
                      </a:r>
                    </a:p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факт</a:t>
                      </a: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2023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план</a:t>
                      </a: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2023 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факт</a:t>
                      </a: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579202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</a:p>
                  </a:txBody>
                  <a:tcPr marL="91448" marR="91448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874,1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1262,4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1299,7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</a:tr>
              <a:tr h="335327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Платежи при пользовании природными ресурсами</a:t>
                      </a:r>
                    </a:p>
                  </a:txBody>
                  <a:tcPr marL="91448" marR="91448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12,1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10,4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10,4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</a:tr>
              <a:tr h="579202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Доходы от оказания платных услуг (работ) и компенсации затрат государства</a:t>
                      </a:r>
                    </a:p>
                  </a:txBody>
                  <a:tcPr marL="91448" marR="91448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0,0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36,1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36,1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</a:tr>
              <a:tr h="335327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Доходы от продажи материальных и нематериальных активов</a:t>
                      </a:r>
                    </a:p>
                  </a:txBody>
                  <a:tcPr marL="91448" marR="91448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2558,2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2461,7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2475,8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</a:tr>
              <a:tr h="355652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Штрафы, санкции, возмещение ущерба</a:t>
                      </a:r>
                    </a:p>
                  </a:txBody>
                  <a:tcPr marL="91448" marR="91448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728,4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189,6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247,3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</a:tr>
              <a:tr h="335327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итого</a:t>
                      </a:r>
                    </a:p>
                  </a:txBody>
                  <a:tcPr marL="91448" marR="91448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4172,8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3960,2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4069,3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sp>
        <p:nvSpPr>
          <p:cNvPr id="31788" name="Rectangle 147"/>
          <p:cNvSpPr>
            <a:spLocks noChangeArrowheads="1"/>
          </p:cNvSpPr>
          <p:nvPr/>
        </p:nvSpPr>
        <p:spPr bwMode="auto">
          <a:xfrm flipH="1">
            <a:off x="8475663" y="381000"/>
            <a:ext cx="9382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200" b="1">
                <a:solidFill>
                  <a:srgbClr val="000000"/>
                </a:solidFill>
              </a:rPr>
              <a:t>тыс. руб.</a:t>
            </a:r>
          </a:p>
        </p:txBody>
      </p:sp>
      <p:sp>
        <p:nvSpPr>
          <p:cNvPr id="31789" name="AutoShape 6"/>
          <p:cNvSpPr>
            <a:spLocks noChangeArrowheads="1"/>
          </p:cNvSpPr>
          <p:nvPr/>
        </p:nvSpPr>
        <p:spPr bwMode="auto">
          <a:xfrm>
            <a:off x="1169988" y="12700"/>
            <a:ext cx="7472362" cy="442913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>
                <a:solidFill>
                  <a:srgbClr val="0066FF"/>
                </a:solidFill>
                <a:latin typeface="Times New Roman" pitchFamily="18" charset="0"/>
              </a:rPr>
              <a:t>Исполнение неналоговых доходов бюджета</a:t>
            </a:r>
          </a:p>
        </p:txBody>
      </p:sp>
      <p:sp>
        <p:nvSpPr>
          <p:cNvPr id="31790" name="Rectangle 147"/>
          <p:cNvSpPr>
            <a:spLocks noChangeArrowheads="1"/>
          </p:cNvSpPr>
          <p:nvPr/>
        </p:nvSpPr>
        <p:spPr bwMode="auto">
          <a:xfrm flipH="1">
            <a:off x="8625408" y="3933056"/>
            <a:ext cx="939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200" b="1" dirty="0">
                <a:solidFill>
                  <a:srgbClr val="000000"/>
                </a:solidFill>
              </a:rPr>
              <a:t>тыс. руб.</a:t>
            </a: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416496" y="4221088"/>
          <a:ext cx="9177884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Номер слайда 3"/>
          <p:cNvSpPr txBox="1">
            <a:spLocks noGrp="1"/>
          </p:cNvSpPr>
          <p:nvPr/>
        </p:nvSpPr>
        <p:spPr bwMode="auto">
          <a:xfrm>
            <a:off x="8585200" y="6416675"/>
            <a:ext cx="8255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b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A92F68BB-FBAA-49A4-8ED8-471B658DDE0C}" type="slidenum">
              <a:rPr lang="ru-RU" altLang="ru-RU" sz="1200">
                <a:solidFill>
                  <a:srgbClr val="000000"/>
                </a:solidFill>
                <a:latin typeface="Constantia" pitchFamily="18" charset="0"/>
              </a:rPr>
              <a:pPr algn="r" eaLnBrk="1" hangingPunct="1"/>
              <a:t>31</a:t>
            </a:fld>
            <a:endParaRPr lang="ru-RU" altLang="ru-RU" sz="1200">
              <a:solidFill>
                <a:srgbClr val="000000"/>
              </a:solidFill>
              <a:latin typeface="Constantia" pitchFamily="18" charset="0"/>
            </a:endParaRPr>
          </a:p>
        </p:txBody>
      </p:sp>
      <p:pic>
        <p:nvPicPr>
          <p:cNvPr id="32771" name="Picture 7" descr="net-lgo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463" y="3068638"/>
            <a:ext cx="4056062" cy="210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9"/>
          <p:cNvSpPr>
            <a:spLocks noChangeArrowheads="1"/>
          </p:cNvSpPr>
          <p:nvPr/>
        </p:nvSpPr>
        <p:spPr bwMode="auto">
          <a:xfrm>
            <a:off x="584200" y="692150"/>
            <a:ext cx="8580438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ru-RU">
                <a:solidFill>
                  <a:srgbClr val="000000"/>
                </a:solidFill>
                <a:latin typeface="Times New Roman" pitchFamily="18" charset="0"/>
              </a:rPr>
              <a:t>         </a:t>
            </a:r>
          </a:p>
          <a:p>
            <a:pPr algn="just" eaLnBrk="1" hangingPunct="1"/>
            <a:r>
              <a:rPr lang="ru-RU" altLang="ru-RU" b="1">
                <a:solidFill>
                  <a:srgbClr val="000000"/>
                </a:solidFill>
                <a:latin typeface="Times New Roman" pitchFamily="18" charset="0"/>
              </a:rPr>
              <a:t>            Льготами по налогам и сборам</a:t>
            </a:r>
            <a:r>
              <a:rPr lang="ru-RU" altLang="ru-RU">
                <a:solidFill>
                  <a:srgbClr val="000000"/>
                </a:solidFill>
                <a:latin typeface="Times New Roman" pitchFamily="18" charset="0"/>
              </a:rPr>
              <a:t> признаются предоставляемые отдельным категориям налогоплательщиков и плательщиков сборов предусмотренные законодательством о налогах и сборах преимущества по сравнению с другими налогоплательщиками или плательщиками сборов, включая возможность не уплачивать налог или сбор либо уплачивать их в меньшем размере.   (ст.56 НК РФ)</a:t>
            </a:r>
          </a:p>
        </p:txBody>
      </p:sp>
      <p:pic>
        <p:nvPicPr>
          <p:cNvPr id="32773" name="Picture 13" descr="0024-037-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2924175"/>
            <a:ext cx="3929063" cy="272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AutoShape 6"/>
          <p:cNvSpPr>
            <a:spLocks noChangeArrowheads="1"/>
          </p:cNvSpPr>
          <p:nvPr/>
        </p:nvSpPr>
        <p:spPr bwMode="auto">
          <a:xfrm>
            <a:off x="344488" y="188913"/>
            <a:ext cx="9196387" cy="392112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 b="1">
                <a:solidFill>
                  <a:srgbClr val="0066FF"/>
                </a:solidFill>
                <a:latin typeface="Times New Roman" pitchFamily="18" charset="0"/>
              </a:rPr>
              <a:t>Сведения о налоговых льготах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6"/>
          <p:cNvSpPr>
            <a:spLocks noGrp="1"/>
          </p:cNvSpPr>
          <p:nvPr>
            <p:ph type="body" sz="half" idx="4294967295"/>
          </p:nvPr>
        </p:nvSpPr>
        <p:spPr>
          <a:xfrm>
            <a:off x="488504" y="4149080"/>
            <a:ext cx="4457700" cy="2160041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ru-RU" altLang="ru-RU" sz="2000" dirty="0" smtClean="0">
                <a:latin typeface="Arial" charset="0"/>
              </a:rPr>
              <a:t>ООО «Брянская мясная компания»</a:t>
            </a:r>
          </a:p>
          <a:p>
            <a:pPr>
              <a:buFont typeface="Wingdings" pitchFamily="2" charset="2"/>
              <a:buChar char="v"/>
            </a:pPr>
            <a:r>
              <a:rPr lang="ru-RU" altLang="ru-RU" sz="2000" dirty="0" smtClean="0">
                <a:latin typeface="Arial" charset="0"/>
              </a:rPr>
              <a:t>ООО «</a:t>
            </a:r>
            <a:r>
              <a:rPr lang="ru-RU" altLang="ru-RU" sz="2000" dirty="0" err="1" smtClean="0">
                <a:latin typeface="Arial" charset="0"/>
              </a:rPr>
              <a:t>Агроторг</a:t>
            </a:r>
            <a:r>
              <a:rPr lang="ru-RU" altLang="ru-RU" sz="2000" dirty="0" smtClean="0">
                <a:latin typeface="Arial" charset="0"/>
              </a:rPr>
              <a:t>»</a:t>
            </a:r>
          </a:p>
          <a:p>
            <a:pPr>
              <a:buFont typeface="Wingdings" pitchFamily="2" charset="2"/>
              <a:buChar char="v"/>
            </a:pPr>
            <a:r>
              <a:rPr lang="ru-RU" altLang="ru-RU" sz="2000" dirty="0" smtClean="0">
                <a:latin typeface="Arial" charset="0"/>
              </a:rPr>
              <a:t>ООО «Ершичский заповедник»</a:t>
            </a:r>
          </a:p>
          <a:p>
            <a:pPr>
              <a:buFont typeface="Wingdings" pitchFamily="2" charset="2"/>
              <a:buChar char="v"/>
            </a:pPr>
            <a:endParaRPr lang="ru-RU" altLang="ru-RU" sz="2000" dirty="0" smtClean="0">
              <a:latin typeface="Arial" charset="0"/>
            </a:endParaRPr>
          </a:p>
          <a:p>
            <a:pPr>
              <a:buFont typeface="Wingdings 2" pitchFamily="18" charset="2"/>
              <a:buNone/>
            </a:pPr>
            <a:endParaRPr lang="ru-RU" altLang="ru-RU" sz="2000" dirty="0" smtClean="0">
              <a:latin typeface="Arial" charset="0"/>
            </a:endParaRPr>
          </a:p>
        </p:txBody>
      </p:sp>
      <p:sp>
        <p:nvSpPr>
          <p:cNvPr id="33795" name="AutoShape 6"/>
          <p:cNvSpPr>
            <a:spLocks noChangeArrowheads="1"/>
          </p:cNvSpPr>
          <p:nvPr/>
        </p:nvSpPr>
        <p:spPr bwMode="auto">
          <a:xfrm>
            <a:off x="344488" y="476250"/>
            <a:ext cx="9202737" cy="45878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/>
              <a:t>Основные (крупные) налогоплательщики в бюджет</a:t>
            </a:r>
          </a:p>
        </p:txBody>
      </p:sp>
      <p:sp>
        <p:nvSpPr>
          <p:cNvPr id="33796" name="Rectangle 8"/>
          <p:cNvSpPr>
            <a:spLocks/>
          </p:cNvSpPr>
          <p:nvPr/>
        </p:nvSpPr>
        <p:spPr bwMode="auto">
          <a:xfrm>
            <a:off x="5376863" y="4149080"/>
            <a:ext cx="452913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47688" indent="-411163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20000"/>
              </a:spcBef>
              <a:buClr>
                <a:srgbClr val="000000"/>
              </a:buClr>
              <a:buSzPct val="65000"/>
              <a:buFont typeface="Wingdings" pitchFamily="2" charset="2"/>
              <a:buChar char="v"/>
            </a:pPr>
            <a:r>
              <a:rPr lang="ru-RU" altLang="ru-RU" sz="2000" dirty="0"/>
              <a:t>ПАО «МРСК Центра»</a:t>
            </a:r>
          </a:p>
          <a:p>
            <a:pPr>
              <a:spcBef>
                <a:spcPct val="20000"/>
              </a:spcBef>
              <a:buClr>
                <a:srgbClr val="000000"/>
              </a:buClr>
              <a:buSzPct val="65000"/>
              <a:buFont typeface="Wingdings" pitchFamily="2" charset="2"/>
              <a:buChar char="v"/>
            </a:pPr>
            <a:r>
              <a:rPr lang="ru-RU" altLang="ru-RU" sz="2000" dirty="0" err="1"/>
              <a:t>Рославльский</a:t>
            </a:r>
            <a:r>
              <a:rPr lang="ru-RU" altLang="ru-RU" sz="2000" dirty="0"/>
              <a:t> филиал ООО «</a:t>
            </a:r>
            <a:r>
              <a:rPr lang="ru-RU" altLang="ru-RU" sz="2000" dirty="0" err="1"/>
              <a:t>Смоленскрегионтеплоэнерго</a:t>
            </a:r>
            <a:r>
              <a:rPr lang="ru-RU" altLang="ru-RU" sz="2000" dirty="0"/>
              <a:t>»</a:t>
            </a:r>
          </a:p>
          <a:p>
            <a:pPr>
              <a:spcBef>
                <a:spcPct val="20000"/>
              </a:spcBef>
              <a:buClr>
                <a:srgbClr val="000000"/>
              </a:buClr>
              <a:buSzPct val="65000"/>
              <a:buFont typeface="Wingdings" pitchFamily="2" charset="2"/>
              <a:buChar char="v"/>
            </a:pPr>
            <a:r>
              <a:rPr lang="ru-RU" altLang="ru-RU" sz="2000" dirty="0"/>
              <a:t>ИП Боровков П.И.</a:t>
            </a:r>
          </a:p>
          <a:p>
            <a:pPr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None/>
            </a:pPr>
            <a:endParaRPr lang="ru-RU" altLang="ru-RU" sz="2400" dirty="0">
              <a:latin typeface="Constantia" pitchFamily="18" charset="0"/>
            </a:endParaRPr>
          </a:p>
        </p:txBody>
      </p:sp>
      <p:graphicFrame>
        <p:nvGraphicFramePr>
          <p:cNvPr id="33797" name="Объект 8"/>
          <p:cNvGraphicFramePr>
            <a:graphicFrameLocks noGrp="1"/>
          </p:cNvGraphicFramePr>
          <p:nvPr>
            <p:ph sz="half" idx="4294967295"/>
          </p:nvPr>
        </p:nvGraphicFramePr>
        <p:xfrm>
          <a:off x="1423988" y="1052513"/>
          <a:ext cx="6942137" cy="285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45" name="Chart" r:id="rId4" imgW="6950042" imgH="2859272" progId="Excel.Sheet.8">
                  <p:embed/>
                </p:oleObj>
              </mc:Choice>
              <mc:Fallback>
                <p:oleObj name="Chart" r:id="rId4" imgW="6950042" imgH="2859272" progId="Excel.Sheet.8">
                  <p:embed/>
                  <p:pic>
                    <p:nvPicPr>
                      <p:cNvPr id="0" name="Picture 2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3988" y="1052513"/>
                        <a:ext cx="6942137" cy="2854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8553450" y="6492875"/>
            <a:ext cx="8255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4C9CDDAE-5706-41EA-BB9B-11B787643FC0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33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graphicFrame>
        <p:nvGraphicFramePr>
          <p:cNvPr id="38975" name="Group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9452135"/>
              </p:ext>
            </p:extLst>
          </p:nvPr>
        </p:nvGraphicFramePr>
        <p:xfrm>
          <a:off x="488950" y="981075"/>
          <a:ext cx="8969375" cy="4168779"/>
        </p:xfrm>
        <a:graphic>
          <a:graphicData uri="http://schemas.openxmlformats.org/drawingml/2006/table">
            <a:tbl>
              <a:tblPr/>
              <a:tblGrid>
                <a:gridCol w="3409950"/>
                <a:gridCol w="1404938"/>
                <a:gridCol w="1384300"/>
                <a:gridCol w="1384300"/>
                <a:gridCol w="1385887"/>
              </a:tblGrid>
              <a:tr h="518125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Наименование</a:t>
                      </a:r>
                    </a:p>
                  </a:txBody>
                  <a:tcPr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</a:t>
                      </a: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 исполнено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 </a:t>
                      </a: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 исполнено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 </a:t>
                      </a: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 план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 </a:t>
                      </a: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 исполнено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457165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Дотации  бюджетам бюджетной системы Российской Федерации</a:t>
                      </a: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94 861,7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106 578,0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125 470,0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125 470,0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</a:tr>
              <a:tr h="536471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Субсидии бюджетам бюджетной системы Российской Федерации</a:t>
                      </a: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25 480,8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2 929,6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8 115,7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7 691,6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457165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Субвенции бюджетам бюджетной системы Российской Федерации</a:t>
                      </a: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82 768,1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94 897,6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102 111,3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102 070,8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</a:tr>
              <a:tr h="322200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Иные межбюджетные трансферты</a:t>
                      </a:r>
                    </a:p>
                  </a:txBody>
                  <a:tcPr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43,9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735,3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2 827,9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2 827,9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1006281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Доходы бюджетов бюджетной системы Российской Федерации от возврата остатков субсидий, субвенций и иных межбюджетных трансфертов, имеющих целевое назначение, прошлых лет  </a:t>
                      </a:r>
                    </a:p>
                  </a:txBody>
                  <a:tcPr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31,0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</a:tr>
              <a:tr h="549169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Возврат остатков субсидий, субвенций и иных межбюджетных трансфертов, имеющих целевое назначение, прошлых лет  </a:t>
                      </a:r>
                    </a:p>
                  </a:txBody>
                  <a:tcPr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-2 797,4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-108,0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-502,7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-502,7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22200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Всего</a:t>
                      </a:r>
                    </a:p>
                  </a:txBody>
                  <a:tcPr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200 388,1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205 032,5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238 022,2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237 557,6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</a:tr>
            </a:tbl>
          </a:graphicData>
        </a:graphic>
      </p:graphicFrame>
      <p:sp>
        <p:nvSpPr>
          <p:cNvPr id="34875" name="Заголовок 1"/>
          <p:cNvSpPr txBox="1">
            <a:spLocks/>
          </p:cNvSpPr>
          <p:nvPr/>
        </p:nvSpPr>
        <p:spPr bwMode="auto">
          <a:xfrm>
            <a:off x="8337550" y="476250"/>
            <a:ext cx="124777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altLang="ru-RU" sz="1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12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0000"/>
              </a:lnSpc>
            </a:pPr>
            <a:r>
              <a:rPr lang="ru-RU" altLang="ru-RU" sz="1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тыс.рублей</a:t>
            </a:r>
          </a:p>
          <a:p>
            <a:pPr eaLnBrk="1" hangingPunct="1">
              <a:lnSpc>
                <a:spcPct val="20000"/>
              </a:lnSpc>
            </a:pPr>
            <a:endParaRPr lang="ru-RU" altLang="ru-RU" sz="12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20000"/>
              </a:lnSpc>
            </a:pPr>
            <a:r>
              <a:rPr lang="ru-RU" altLang="ru-RU" sz="120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ru-RU" altLang="ru-RU" sz="1200">
                <a:solidFill>
                  <a:srgbClr val="000000"/>
                </a:solidFill>
                <a:latin typeface="Calibri" pitchFamily="34" charset="0"/>
              </a:rPr>
            </a:br>
            <a:endParaRPr lang="ru-RU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4876" name="AutoShape 6"/>
          <p:cNvSpPr>
            <a:spLocks noChangeArrowheads="1"/>
          </p:cNvSpPr>
          <p:nvPr/>
        </p:nvSpPr>
        <p:spPr bwMode="auto">
          <a:xfrm>
            <a:off x="344488" y="188913"/>
            <a:ext cx="9353550" cy="392112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 b="1">
                <a:solidFill>
                  <a:srgbClr val="0066FF"/>
                </a:solidFill>
                <a:latin typeface="Times New Roman" pitchFamily="18" charset="0"/>
              </a:rPr>
              <a:t>Межбюджетные трансферты</a:t>
            </a:r>
          </a:p>
        </p:txBody>
      </p:sp>
      <p:pic>
        <p:nvPicPr>
          <p:cNvPr id="34877" name="Picture 4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65"/>
          <a:stretch>
            <a:fillRect/>
          </a:stretch>
        </p:blipFill>
        <p:spPr bwMode="auto">
          <a:xfrm>
            <a:off x="3873500" y="5229225"/>
            <a:ext cx="2376488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2982256"/>
              </p:ext>
            </p:extLst>
          </p:nvPr>
        </p:nvGraphicFramePr>
        <p:xfrm>
          <a:off x="495300" y="1600200"/>
          <a:ext cx="8915400" cy="4708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01F742-FB10-46F8-8B82-0AD62D18D821}" type="slidenum">
              <a:rPr lang="ru-RU" altLang="ru-RU" smtClean="0"/>
              <a:pPr>
                <a:defRPr/>
              </a:pPr>
              <a:t>34</a:t>
            </a:fld>
            <a:endParaRPr lang="ru-RU" altLang="ru-RU"/>
          </a:p>
        </p:txBody>
      </p:sp>
      <p:sp>
        <p:nvSpPr>
          <p:cNvPr id="6" name="Прямоугольник: скругленные углы 12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межбюджетных трансфертов бюджета муниципального образования –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Ершичский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Смоленской области за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91578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49980F56-7D5D-46E7-A8DA-F0254F640A1D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35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68611" name="Rectangle 3"/>
          <p:cNvSpPr>
            <a:spLocks noGrp="1"/>
          </p:cNvSpPr>
          <p:nvPr>
            <p:ph type="body" idx="1"/>
          </p:nvPr>
        </p:nvSpPr>
        <p:spPr>
          <a:xfrm>
            <a:off x="3003550" y="836613"/>
            <a:ext cx="6708775" cy="1655762"/>
          </a:xfrm>
        </p:spPr>
        <p:txBody>
          <a:bodyPr/>
          <a:lstStyle/>
          <a:p>
            <a:pPr algn="just">
              <a:buFont typeface="Wingdings 2" pitchFamily="18" charset="2"/>
              <a:buNone/>
            </a:pPr>
            <a:r>
              <a:rPr lang="ru-RU" altLang="ru-RU" sz="1400" smtClean="0">
                <a:latin typeface="Times New Roman" pitchFamily="18" charset="0"/>
              </a:rPr>
              <a:t>                </a:t>
            </a:r>
          </a:p>
          <a:p>
            <a:pPr algn="just">
              <a:buFont typeface="Wingdings 2" pitchFamily="18" charset="2"/>
              <a:buNone/>
            </a:pPr>
            <a:r>
              <a:rPr lang="ru-RU" altLang="ru-RU" sz="1400" smtClean="0">
                <a:latin typeface="Times New Roman" pitchFamily="18" charset="0"/>
              </a:rPr>
              <a:t>                 Дорожный фонд – часть средств бюджета муниципального образования – Ершичский район Смоленской области, подлежащих использованию в целях финансового обеспечения дорожной деятельности в отношении автомобильных дорог общего пользования местного значения, относящихся к собственности муниципального района. </a:t>
            </a:r>
          </a:p>
        </p:txBody>
      </p:sp>
      <p:sp>
        <p:nvSpPr>
          <p:cNvPr id="44036" name="AutoShape 6"/>
          <p:cNvSpPr>
            <a:spLocks noChangeArrowheads="1"/>
          </p:cNvSpPr>
          <p:nvPr/>
        </p:nvSpPr>
        <p:spPr bwMode="auto">
          <a:xfrm>
            <a:off x="200025" y="188913"/>
            <a:ext cx="9547225" cy="392112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altLang="ru-RU" sz="1600" b="1">
                <a:solidFill>
                  <a:srgbClr val="0066FF"/>
                </a:solidFill>
                <a:latin typeface="Times New Roman" pitchFamily="18" charset="0"/>
              </a:rPr>
              <a:t>Дорожный фонд муниципального образования – Ершичский район Смоленской области</a:t>
            </a:r>
          </a:p>
        </p:txBody>
      </p:sp>
      <p:pic>
        <p:nvPicPr>
          <p:cNvPr id="68613" name="Picture 7" descr="300d33f0ab766f2dc568acc73071c8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620713"/>
            <a:ext cx="2652712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4" name="Rectangle 9"/>
          <p:cNvSpPr>
            <a:spLocks/>
          </p:cNvSpPr>
          <p:nvPr/>
        </p:nvSpPr>
        <p:spPr bwMode="auto">
          <a:xfrm>
            <a:off x="0" y="2133600"/>
            <a:ext cx="955675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47688" indent="-411163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None/>
            </a:pPr>
            <a:r>
              <a:rPr lang="ru-RU" altLang="ru-RU">
                <a:latin typeface="Times New Roman" pitchFamily="18" charset="0"/>
              </a:rPr>
              <a:t>                </a:t>
            </a:r>
          </a:p>
          <a:p>
            <a:pPr algn="just"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None/>
            </a:pPr>
            <a:r>
              <a:rPr lang="ru-RU" altLang="ru-RU">
                <a:latin typeface="Times New Roman" pitchFamily="18" charset="0"/>
              </a:rPr>
              <a:t>              Объем бюджетных ассигнований дорожного фонда муниципального образования - Ершичский район Смоленской области  утверждается решением о бюджете на очередной финансовый год и плановый период в размере не менее прогнозируемого объема:</a:t>
            </a:r>
          </a:p>
          <a:p>
            <a:pPr algn="just"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None/>
            </a:pPr>
            <a:r>
              <a:rPr lang="ru-RU" altLang="ru-RU">
                <a:latin typeface="Times New Roman" pitchFamily="18" charset="0"/>
              </a:rPr>
              <a:t>              1) доходов бюджета от акцизов на автомобильный и прямогонный бензин, дизельное топливо, моторные масла для дизельных и (или) карбюраторных (инжекторных) двигателей, производимые на территории Российской Федерации и подлежащих зачислению по дифференцированным нормативам отчислений в местный бюджет муниципального образования - Ершичский район Смоленской области;</a:t>
            </a:r>
          </a:p>
          <a:p>
            <a:pPr algn="just"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None/>
            </a:pPr>
            <a:r>
              <a:rPr lang="ru-RU" altLang="ru-RU">
                <a:latin typeface="Times New Roman" pitchFamily="18" charset="0"/>
              </a:rPr>
              <a:t>             2) поступлений в виде субсидий, субвенций и иных межбюджетных трансфертов из бюджетов бюджетной системы Российской Федерации на финансовое обеспечение дорожной деятельности в отношении автомобильных дорог общего пользования местного значения;</a:t>
            </a:r>
          </a:p>
          <a:p>
            <a:pPr algn="just"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None/>
            </a:pPr>
            <a:r>
              <a:rPr lang="ru-RU" altLang="ru-RU">
                <a:latin typeface="Times New Roman" pitchFamily="18" charset="0"/>
              </a:rPr>
              <a:t>             3) денежных средств, поступающих от уплаты неустоек (штрафов, пеней), а также от возмещения убытков муниципального заказчика, взысканных в установленном порядке в связи с нарушением исполнителем (подрядчиком) условий муниципального контракта или иных договоров, финансируемых за счет средств муниципального дорожного фонда, или в связи с уклонением от заключения таких контракта или иных договоров;</a:t>
            </a:r>
          </a:p>
          <a:p>
            <a:pPr algn="just"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None/>
            </a:pPr>
            <a:r>
              <a:rPr lang="ru-RU" altLang="ru-RU">
                <a:latin typeface="Times New Roman" pitchFamily="18" charset="0"/>
              </a:rPr>
              <a:t>             4) безвозмездных поступлений от физических и юридических лиц на финансовое обеспечение дорожной деятельности, в том числе добровольных пожертвований, в отношении автомобильных дорог общего пользования местного значения.</a:t>
            </a:r>
          </a:p>
        </p:txBody>
      </p:sp>
    </p:spTree>
    <p:extLst>
      <p:ext uri="{BB962C8B-B14F-4D97-AF65-F5344CB8AC3E}">
        <p14:creationId xmlns:p14="http://schemas.microsoft.com/office/powerpoint/2010/main" val="226261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Номер слайда 6"/>
          <p:cNvSpPr txBox="1">
            <a:spLocks noGrp="1"/>
          </p:cNvSpPr>
          <p:nvPr/>
        </p:nvSpPr>
        <p:spPr bwMode="auto">
          <a:xfrm>
            <a:off x="8585200" y="6416675"/>
            <a:ext cx="8255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b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2C74A9E3-B459-40A4-9B45-2992A2809BF2}" type="slidenum">
              <a:rPr lang="ru-RU" altLang="ru-RU" sz="1200">
                <a:solidFill>
                  <a:srgbClr val="000000"/>
                </a:solidFill>
                <a:latin typeface="Constantia" pitchFamily="18" charset="0"/>
              </a:rPr>
              <a:pPr algn="r" eaLnBrk="1" hangingPunct="1"/>
              <a:t>36</a:t>
            </a:fld>
            <a:endParaRPr lang="ru-RU" altLang="ru-RU" sz="1200">
              <a:solidFill>
                <a:srgbClr val="000000"/>
              </a:solidFill>
              <a:latin typeface="Constantia" pitchFamily="18" charset="0"/>
            </a:endParaRPr>
          </a:p>
        </p:txBody>
      </p:sp>
      <p:graphicFrame>
        <p:nvGraphicFramePr>
          <p:cNvPr id="37891" name="Object 5"/>
          <p:cNvGraphicFramePr>
            <a:graphicFrameLocks noGrp="1" noChangeAspect="1"/>
          </p:cNvGraphicFramePr>
          <p:nvPr>
            <p:ph type="chart" sz="half" idx="4294967295"/>
            <p:extLst>
              <p:ext uri="{D42A27DB-BD31-4B8C-83A1-F6EECF244321}">
                <p14:modId xmlns:p14="http://schemas.microsoft.com/office/powerpoint/2010/main" val="4293729954"/>
              </p:ext>
            </p:extLst>
          </p:nvPr>
        </p:nvGraphicFramePr>
        <p:xfrm>
          <a:off x="776288" y="700088"/>
          <a:ext cx="3657600" cy="317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11" name="Лист" r:id="rId4" imgW="4219534" imgH="3667159" progId="Excel.Sheet.8">
                  <p:embed/>
                </p:oleObj>
              </mc:Choice>
              <mc:Fallback>
                <p:oleObj name="Лист" r:id="rId4" imgW="4219534" imgH="3667159" progId="Excel.Sheet.8">
                  <p:embed/>
                  <p:pic>
                    <p:nvPicPr>
                      <p:cNvPr id="0" name="Picture 10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6288" y="700088"/>
                        <a:ext cx="3657600" cy="3178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Заголовок 1"/>
          <p:cNvSpPr txBox="1">
            <a:spLocks/>
          </p:cNvSpPr>
          <p:nvPr/>
        </p:nvSpPr>
        <p:spPr>
          <a:xfrm>
            <a:off x="3657600" y="333375"/>
            <a:ext cx="1247775" cy="358775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/>
          <a:p>
            <a:pPr eaLnBrk="1" hangingPunct="1">
              <a:lnSpc>
                <a:spcPct val="130000"/>
              </a:lnSpc>
              <a:defRPr/>
            </a:pPr>
            <a:r>
              <a:rPr lang="ru-RU" altLang="ru-RU" sz="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4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50000"/>
              </a:lnSpc>
              <a:defRPr/>
            </a:pPr>
            <a:r>
              <a:rPr lang="ru-RU" alt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тыс.рублей</a:t>
            </a:r>
          </a:p>
          <a:p>
            <a:pPr eaLnBrk="1" hangingPunct="1">
              <a:lnSpc>
                <a:spcPct val="60000"/>
              </a:lnSpc>
              <a:defRPr/>
            </a:pPr>
            <a:endParaRPr lang="ru-RU" altLang="ru-RU" sz="16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60000"/>
              </a:lnSpc>
              <a:defRPr/>
            </a:pPr>
            <a:r>
              <a:rPr lang="ru-RU" altLang="ru-RU" sz="40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ru-RU" altLang="ru-RU" sz="400">
                <a:solidFill>
                  <a:srgbClr val="000000"/>
                </a:solidFill>
                <a:latin typeface="Calibri" pitchFamily="34" charset="0"/>
              </a:rPr>
            </a:br>
            <a:endParaRPr lang="ru-RU" altLang="ru-RU" sz="400">
              <a:solidFill>
                <a:srgbClr val="000000"/>
              </a:solidFill>
              <a:latin typeface="Calibri" pitchFamily="34" charset="0"/>
            </a:endParaRPr>
          </a:p>
        </p:txBody>
      </p:sp>
      <p:graphicFrame>
        <p:nvGraphicFramePr>
          <p:cNvPr id="3789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1052487"/>
              </p:ext>
            </p:extLst>
          </p:nvPr>
        </p:nvGraphicFramePr>
        <p:xfrm>
          <a:off x="625475" y="3783013"/>
          <a:ext cx="3551238" cy="2511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12" name="Worksheet" r:id="rId7" imgW="3343397" imgH="2371648" progId="Excel.Sheet.8">
                  <p:embed/>
                </p:oleObj>
              </mc:Choice>
              <mc:Fallback>
                <p:oleObj name="Worksheet" r:id="rId7" imgW="3343397" imgH="2371648" progId="Excel.Sheet.8">
                  <p:embed/>
                  <p:pic>
                    <p:nvPicPr>
                      <p:cNvPr id="0" name="Picture 1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475" y="3783013"/>
                        <a:ext cx="3551238" cy="2511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5" name="Rectangle 9"/>
          <p:cNvSpPr>
            <a:spLocks noChangeArrowheads="1"/>
          </p:cNvSpPr>
          <p:nvPr/>
        </p:nvSpPr>
        <p:spPr bwMode="auto">
          <a:xfrm>
            <a:off x="1281113" y="620713"/>
            <a:ext cx="21605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1800" b="1">
                <a:solidFill>
                  <a:srgbClr val="0000FF"/>
                </a:solidFill>
              </a:rPr>
              <a:t>в части доходов</a:t>
            </a:r>
          </a:p>
        </p:txBody>
      </p:sp>
      <p:sp>
        <p:nvSpPr>
          <p:cNvPr id="37896" name="Rectangle 9"/>
          <p:cNvSpPr>
            <a:spLocks noChangeArrowheads="1"/>
          </p:cNvSpPr>
          <p:nvPr/>
        </p:nvSpPr>
        <p:spPr bwMode="auto">
          <a:xfrm>
            <a:off x="920750" y="3500438"/>
            <a:ext cx="2305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1800" b="1">
                <a:solidFill>
                  <a:srgbClr val="0000FF"/>
                </a:solidFill>
              </a:rPr>
              <a:t>в части расходов</a:t>
            </a:r>
          </a:p>
        </p:txBody>
      </p:sp>
      <p:sp>
        <p:nvSpPr>
          <p:cNvPr id="10" name="Rectangle 3"/>
          <p:cNvSpPr txBox="1">
            <a:spLocks/>
          </p:cNvSpPr>
          <p:nvPr/>
        </p:nvSpPr>
        <p:spPr>
          <a:xfrm>
            <a:off x="4665663" y="260350"/>
            <a:ext cx="4745037" cy="6597650"/>
          </a:xfrm>
          <a:prstGeom prst="rect">
            <a:avLst/>
          </a:prstGeom>
        </p:spPr>
        <p:txBody>
          <a:bodyPr/>
          <a:lstStyle>
            <a:lvl1pPr marL="547688" indent="-411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65000"/>
              <a:buFont typeface="Wingdings 2" pitchFamily="18" charset="2"/>
              <a:buChar char="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363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 2" pitchFamily="18" charset="2"/>
              <a:buChar char="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itchFamily="2" charset="2"/>
              <a:buChar char="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25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463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80000"/>
              </a:lnSpc>
              <a:buFont typeface="Wingdings 2" pitchFamily="18" charset="2"/>
              <a:buNone/>
            </a:pPr>
            <a:r>
              <a:rPr lang="ru-RU" altLang="ru-RU" sz="600" smtClean="0">
                <a:latin typeface="Times New Roman" pitchFamily="18" charset="0"/>
              </a:rPr>
              <a:t>                                  </a:t>
            </a:r>
            <a:r>
              <a:rPr lang="ru-RU" altLang="ru-RU" sz="1400" smtClean="0">
                <a:latin typeface="Times New Roman" pitchFamily="18" charset="0"/>
              </a:rPr>
              <a:t>Бюджетные ассигнования дорожного фонда направляются на:</a:t>
            </a:r>
          </a:p>
          <a:p>
            <a:pPr algn="just">
              <a:lnSpc>
                <a:spcPct val="80000"/>
              </a:lnSpc>
              <a:buFont typeface="Wingdings 2" pitchFamily="18" charset="2"/>
              <a:buNone/>
            </a:pPr>
            <a:r>
              <a:rPr lang="ru-RU" altLang="ru-RU" sz="1400" smtClean="0">
                <a:latin typeface="Times New Roman" pitchFamily="18" charset="0"/>
              </a:rPr>
              <a:t>               1) содержание автомобильных дорог общего пользования местного значения, относящихся к собственности муниципального района (далее – автомобильные дороги);</a:t>
            </a:r>
          </a:p>
          <a:p>
            <a:pPr algn="just">
              <a:lnSpc>
                <a:spcPct val="80000"/>
              </a:lnSpc>
              <a:buFont typeface="Wingdings 2" pitchFamily="18" charset="2"/>
              <a:buNone/>
            </a:pPr>
            <a:r>
              <a:rPr lang="ru-RU" altLang="ru-RU" sz="1400" smtClean="0">
                <a:latin typeface="Times New Roman" pitchFamily="18" charset="0"/>
              </a:rPr>
              <a:t>               2) ремонт автомобильных дорог;</a:t>
            </a:r>
          </a:p>
          <a:p>
            <a:pPr algn="just">
              <a:lnSpc>
                <a:spcPct val="80000"/>
              </a:lnSpc>
              <a:buFont typeface="Wingdings 2" pitchFamily="18" charset="2"/>
              <a:buNone/>
            </a:pPr>
            <a:r>
              <a:rPr lang="ru-RU" altLang="ru-RU" sz="1400" smtClean="0">
                <a:latin typeface="Times New Roman" pitchFamily="18" charset="0"/>
              </a:rPr>
              <a:t>               3) капитальный ремонт автомобильных дорог;</a:t>
            </a:r>
          </a:p>
          <a:p>
            <a:pPr algn="just">
              <a:lnSpc>
                <a:spcPct val="80000"/>
              </a:lnSpc>
              <a:buFont typeface="Wingdings 2" pitchFamily="18" charset="2"/>
              <a:buNone/>
            </a:pPr>
            <a:r>
              <a:rPr lang="ru-RU" altLang="ru-RU" sz="1400" smtClean="0">
                <a:latin typeface="Times New Roman" pitchFamily="18" charset="0"/>
              </a:rPr>
              <a:t>               4) реконструкцию автомобильных дорог;</a:t>
            </a:r>
          </a:p>
          <a:p>
            <a:pPr algn="just">
              <a:lnSpc>
                <a:spcPct val="80000"/>
              </a:lnSpc>
              <a:buFont typeface="Wingdings 2" pitchFamily="18" charset="2"/>
              <a:buNone/>
            </a:pPr>
            <a:r>
              <a:rPr lang="ru-RU" altLang="ru-RU" sz="1400" smtClean="0">
                <a:latin typeface="Times New Roman" pitchFamily="18" charset="0"/>
              </a:rPr>
              <a:t>               5) строительство автомобильных дорог;</a:t>
            </a:r>
          </a:p>
          <a:p>
            <a:pPr algn="just">
              <a:lnSpc>
                <a:spcPct val="80000"/>
              </a:lnSpc>
              <a:buFont typeface="Wingdings 2" pitchFamily="18" charset="2"/>
              <a:buNone/>
            </a:pPr>
            <a:r>
              <a:rPr lang="ru-RU" altLang="ru-RU" sz="1400" smtClean="0">
                <a:latin typeface="Times New Roman" pitchFamily="18" charset="0"/>
              </a:rPr>
              <a:t>               6) проектирование автомобильных дорог;</a:t>
            </a:r>
          </a:p>
          <a:p>
            <a:pPr algn="just">
              <a:lnSpc>
                <a:spcPct val="80000"/>
              </a:lnSpc>
              <a:buFont typeface="Wingdings 2" pitchFamily="18" charset="2"/>
              <a:buNone/>
            </a:pPr>
            <a:r>
              <a:rPr lang="ru-RU" altLang="ru-RU" sz="1400" smtClean="0">
                <a:latin typeface="Times New Roman" pitchFamily="18" charset="0"/>
              </a:rPr>
              <a:t>               7) приобретение дорожной техники и  иной техники, используемой в целях обеспечения деятельности по капитальному ремонту, ремонту и содержанию автомобильных дорог.</a:t>
            </a:r>
          </a:p>
          <a:p>
            <a:pPr algn="just">
              <a:lnSpc>
                <a:spcPct val="80000"/>
              </a:lnSpc>
              <a:buFont typeface="Wingdings 2" pitchFamily="18" charset="2"/>
              <a:buNone/>
            </a:pPr>
            <a:r>
              <a:rPr lang="ru-RU" altLang="ru-RU" sz="1400" smtClean="0">
                <a:latin typeface="Times New Roman" pitchFamily="18" charset="0"/>
              </a:rPr>
              <a:t>               8) предоставление иных межбюджетных трансфертов сельским поселениям муниципального образования – Ершичский район Смоленской области на цели, связанные с финансированием деятельности по проектированию, строительству, реконструкции, капитальному ремонту, ремонту и содержанию автомобильных дорог местного значения, в соответствии с решением о бюджете на очередной финансовый год и плановый период.</a:t>
            </a:r>
          </a:p>
          <a:p>
            <a:pPr algn="just">
              <a:lnSpc>
                <a:spcPct val="80000"/>
              </a:lnSpc>
              <a:buFont typeface="Wingdings 2" pitchFamily="18" charset="2"/>
              <a:buNone/>
            </a:pPr>
            <a:r>
              <a:rPr lang="ru-RU" altLang="ru-RU" sz="1400" smtClean="0">
                <a:latin typeface="Times New Roman" pitchFamily="18" charset="0"/>
              </a:rPr>
              <a:t>               Бюджетные ассигнования дорожного фонда не могут быть использованы на цели, не соответствующие их назначению.</a:t>
            </a:r>
          </a:p>
          <a:p>
            <a:pPr algn="just">
              <a:lnSpc>
                <a:spcPct val="80000"/>
              </a:lnSpc>
              <a:buFont typeface="Wingdings 2" pitchFamily="18" charset="2"/>
              <a:buNone/>
            </a:pPr>
            <a:r>
              <a:rPr lang="ru-RU" altLang="ru-RU" sz="1400" smtClean="0">
                <a:latin typeface="Times New Roman" pitchFamily="18" charset="0"/>
              </a:rPr>
              <a:t>               Бюджетные ассигнования дорожного фонда, не использованные в текущем финансовом году, направляются на увеличение бюджетных ассигнований дорожного фонда в очередном финансовом году.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endParaRPr lang="ru-RU" altLang="ru-RU" sz="140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endParaRPr lang="ru-RU" altLang="ru-RU" sz="80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endParaRPr lang="ru-RU" altLang="ru-RU" sz="80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endParaRPr lang="ru-RU" altLang="ru-RU" sz="80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endParaRPr lang="ru-RU" altLang="ru-RU" sz="80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endParaRPr lang="ru-RU" altLang="ru-RU" sz="800" dirty="0" smtClean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5146CFC-B812-44A8-BA6F-61B50EC205E4}" type="slidenum">
              <a:rPr lang="ru-RU" altLang="ru-RU" smtClean="0"/>
              <a:pPr/>
              <a:t>37</a:t>
            </a:fld>
            <a:endParaRPr lang="ru-RU" altLang="ru-RU" smtClean="0"/>
          </a:p>
        </p:txBody>
      </p:sp>
      <p:sp>
        <p:nvSpPr>
          <p:cNvPr id="46083" name="AutoShape 6"/>
          <p:cNvSpPr>
            <a:spLocks noChangeArrowheads="1"/>
          </p:cNvSpPr>
          <p:nvPr/>
        </p:nvSpPr>
        <p:spPr bwMode="auto">
          <a:xfrm>
            <a:off x="344488" y="0"/>
            <a:ext cx="9215437" cy="593725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altLang="ru-RU" sz="2800" b="1">
                <a:solidFill>
                  <a:srgbClr val="0066FF"/>
                </a:solidFill>
                <a:latin typeface="Times New Roman" pitchFamily="18" charset="0"/>
              </a:rPr>
              <a:t>Расходы местного бюджета</a:t>
            </a:r>
          </a:p>
        </p:txBody>
      </p:sp>
      <p:graphicFrame>
        <p:nvGraphicFramePr>
          <p:cNvPr id="259133" name="Group 61"/>
          <p:cNvGraphicFramePr>
            <a:graphicFrameLocks noGrp="1"/>
          </p:cNvGraphicFramePr>
          <p:nvPr>
            <p:ph idx="1"/>
          </p:nvPr>
        </p:nvGraphicFramePr>
        <p:xfrm>
          <a:off x="415925" y="1125538"/>
          <a:ext cx="8915400" cy="5734051"/>
        </p:xfrm>
        <a:graphic>
          <a:graphicData uri="http://schemas.openxmlformats.org/drawingml/2006/table">
            <a:tbl>
              <a:tblPr/>
              <a:tblGrid>
                <a:gridCol w="8915400"/>
              </a:tblGrid>
              <a:tr h="480979"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 Разделы классификации расходов бюджета</a:t>
                      </a:r>
                    </a:p>
                  </a:txBody>
                  <a:tcPr marT="45716" marB="45716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5597"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 Структура расходов бюджета муниципального образования – Ершичский район Смоленской области</a:t>
                      </a:r>
                    </a:p>
                  </a:txBody>
                  <a:tcPr marT="45716" marB="45716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1032"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 Перечень муниципальных программ и непрограммных направлений деятельности</a:t>
                      </a:r>
                    </a:p>
                  </a:txBody>
                  <a:tcPr marT="45716" marB="45716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9565"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 Расходы бюджета муниципального образования – </a:t>
                      </a:r>
                      <a:r>
                        <a:rPr kumimoji="0" lang="ru-RU" alt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Ершичский</a:t>
                      </a: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 район Смоленской области на образование в </a:t>
                      </a: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2024 </a:t>
                      </a: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году</a:t>
                      </a:r>
                    </a:p>
                  </a:txBody>
                  <a:tcPr marT="45716" marB="45716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6404"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 Расходы бюджета муниципального образования – </a:t>
                      </a:r>
                      <a:r>
                        <a:rPr kumimoji="0" lang="ru-RU" alt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Ершичский</a:t>
                      </a: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 район Смоленской области на культуру, физическую культуру и спорт в </a:t>
                      </a: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2024 </a:t>
                      </a: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году</a:t>
                      </a:r>
                    </a:p>
                  </a:txBody>
                  <a:tcPr marT="45716" marB="45716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5597"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 Расходы бюджета муниципального образования – </a:t>
                      </a:r>
                      <a:r>
                        <a:rPr kumimoji="0" lang="ru-RU" alt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Ершичский</a:t>
                      </a: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 район Смоленской области на социальную политику в </a:t>
                      </a: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2024 </a:t>
                      </a: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году</a:t>
                      </a:r>
                    </a:p>
                  </a:txBody>
                  <a:tcPr marT="45716" marB="45716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1032"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 Показатели бюджета муниципального образования – Ершичский район Смоленской в расчете на 1 жителя</a:t>
                      </a:r>
                    </a:p>
                  </a:txBody>
                  <a:tcPr marT="45716" marB="45716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45"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 Динамика объема муниципального долга</a:t>
                      </a:r>
                    </a:p>
                  </a:txBody>
                  <a:tcPr marT="45716" marB="45716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9645" name="Picture 62" descr="3d-clipart-choice-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77188" y="765175"/>
            <a:ext cx="1624012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48F66E4-338E-41FC-8E25-C68F178ADC9C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38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graphicFrame>
        <p:nvGraphicFramePr>
          <p:cNvPr id="14" name="Схема 13"/>
          <p:cNvGraphicFramePr/>
          <p:nvPr/>
        </p:nvGraphicFramePr>
        <p:xfrm>
          <a:off x="202850" y="1341421"/>
          <a:ext cx="9517453" cy="5285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Заголовок 1"/>
          <p:cNvSpPr txBox="1">
            <a:spLocks/>
          </p:cNvSpPr>
          <p:nvPr/>
        </p:nvSpPr>
        <p:spPr>
          <a:xfrm>
            <a:off x="6590253" y="6047268"/>
            <a:ext cx="2184597" cy="65581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88900">
              <a:schemeClr val="accent6">
                <a:lumMod val="75000"/>
                <a:alpha val="40000"/>
              </a:schemeClr>
            </a:glow>
          </a:effec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1100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  Физическая культура и спорт </a:t>
            </a:r>
            <a:r>
              <a:rPr lang="ru-RU" altLang="ru-RU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400,0 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тыс. руб.</a:t>
            </a:r>
            <a:endParaRPr lang="ru-RU" altLang="ru-RU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88504" y="5301208"/>
            <a:ext cx="2184681" cy="443563"/>
          </a:xfrm>
          <a:prstGeom prst="rect">
            <a:avLst/>
          </a:prstGeom>
          <a:solidFill>
            <a:schemeClr val="bg1"/>
          </a:solidFill>
          <a:ln w="38100">
            <a:solidFill>
              <a:srgbClr val="8AAC46"/>
            </a:solidFill>
          </a:ln>
          <a:effectLst>
            <a:glow rad="177800">
              <a:srgbClr val="8AAC46">
                <a:alpha val="40000"/>
              </a:srgbClr>
            </a:glow>
          </a:effec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0700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  Образование           </a:t>
            </a:r>
            <a:r>
              <a:rPr lang="ru-RU" altLang="ru-RU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133 536,2 тыс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. руб.</a:t>
            </a:r>
            <a:endParaRPr lang="ru-RU" altLang="ru-RU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064568" y="6093296"/>
            <a:ext cx="2184813" cy="599658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  <a:effectLst>
            <a:glow rad="127000">
              <a:srgbClr val="C00000">
                <a:alpha val="40000"/>
              </a:srgbClr>
            </a:glow>
          </a:effec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0800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  Культура, кинематография </a:t>
            </a:r>
            <a:r>
              <a:rPr lang="ru-RU" altLang="ru-RU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43 231,9 тыс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. </a:t>
            </a:r>
            <a:r>
              <a:rPr lang="ru-RU" altLang="ru-RU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руб</a:t>
            </a:r>
            <a:endParaRPr lang="ru-RU" altLang="ru-RU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28464" y="2564904"/>
            <a:ext cx="2174260" cy="826697"/>
          </a:xfrm>
          <a:prstGeom prst="rect">
            <a:avLst/>
          </a:prstGeom>
          <a:solidFill>
            <a:schemeClr val="bg1"/>
          </a:solidFill>
          <a:ln w="38100">
            <a:solidFill>
              <a:srgbClr val="2787A0"/>
            </a:solidFill>
          </a:ln>
          <a:effectLst>
            <a:glow rad="101600">
              <a:srgbClr val="2787A0">
                <a:alpha val="40000"/>
              </a:srgbClr>
            </a:glow>
          </a:effec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0400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  Национальная экономика </a:t>
            </a:r>
            <a:r>
              <a:rPr lang="ru-RU" altLang="ru-RU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 2 800,7 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тыс. руб.</a:t>
            </a:r>
            <a:endParaRPr lang="ru-RU" altLang="ru-RU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00472" y="4005064"/>
            <a:ext cx="2095934" cy="864096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  <a:effectLst>
            <a:glow rad="101600">
              <a:srgbClr val="7030A0">
                <a:alpha val="40000"/>
              </a:srgbClr>
            </a:glow>
          </a:effec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1400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  Межбюджетные трансферты общего характера </a:t>
            </a:r>
            <a:r>
              <a:rPr lang="ru-RU" altLang="ru-RU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24 917,2 тыс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. руб.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7617296" y="4725144"/>
            <a:ext cx="1949181" cy="81699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glow rad="101600">
              <a:srgbClr val="2787A0">
                <a:alpha val="40000"/>
              </a:srgbClr>
            </a:glow>
          </a:effec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>
                <a:latin typeface="Arial Narrow" panose="020B0606020202030204" pitchFamily="34" charset="0"/>
                <a:cs typeface="Times New Roman" panose="02020603050405020304" pitchFamily="18" charset="0"/>
              </a:rPr>
              <a:t>1300</a:t>
            </a:r>
            <a:r>
              <a:rPr lang="ru-RU" altLang="ru-RU">
                <a:latin typeface="Arial Narrow" panose="020B0606020202030204" pitchFamily="34" charset="0"/>
                <a:cs typeface="Times New Roman" panose="02020603050405020304" pitchFamily="18" charset="0"/>
              </a:rPr>
              <a:t>  Обслуживание государственного (муниципального) долга 3,6 тыс. руб.</a:t>
            </a:r>
            <a:endParaRPr lang="ru-RU" altLang="ru-RU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545288" y="2996952"/>
            <a:ext cx="2261546" cy="720080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0500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  Жилищно-коммунальное хозяйство </a:t>
            </a:r>
            <a:r>
              <a:rPr lang="ru-RU" altLang="ru-RU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73,2 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тыс. руб.</a:t>
            </a:r>
            <a:endParaRPr lang="ru-RU" altLang="ru-RU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666984" y="785794"/>
            <a:ext cx="2630574" cy="461336"/>
          </a:xfrm>
          <a:prstGeom prst="rect">
            <a:avLst/>
          </a:prstGeom>
          <a:solidFill>
            <a:schemeClr val="bg1"/>
          </a:solidFill>
          <a:ln w="38100">
            <a:solidFill>
              <a:srgbClr val="B00000"/>
            </a:solidFill>
          </a:ln>
          <a:effectLst>
            <a:glow rad="889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0100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  Общегосударственные вопросы </a:t>
            </a:r>
            <a:r>
              <a:rPr lang="ru-RU" altLang="ru-RU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45 916,3 тыс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. руб.</a:t>
            </a:r>
            <a:endParaRPr lang="ru-RU" altLang="ru-RU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920552" y="1340768"/>
            <a:ext cx="2184713" cy="68127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88900">
              <a:schemeClr val="accent6">
                <a:lumMod val="75000"/>
                <a:alpha val="40000"/>
              </a:schemeClr>
            </a:glow>
          </a:effec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1000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  Социальная политика </a:t>
            </a:r>
            <a:r>
              <a:rPr lang="ru-RU" altLang="ru-RU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13 600,0 тыс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. руб.</a:t>
            </a:r>
            <a:endParaRPr lang="ru-RU" altLang="ru-RU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967" name="Заголовок 1"/>
          <p:cNvSpPr txBox="1">
            <a:spLocks/>
          </p:cNvSpPr>
          <p:nvPr/>
        </p:nvSpPr>
        <p:spPr bwMode="auto">
          <a:xfrm>
            <a:off x="560388" y="188913"/>
            <a:ext cx="8893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ru-RU" altLang="ru-RU" sz="2400" b="1"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3996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488" y="5434013"/>
            <a:ext cx="6223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6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263" y="1773238"/>
            <a:ext cx="6350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0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663" y="3500438"/>
            <a:ext cx="649287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1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63" y="5734050"/>
            <a:ext cx="658812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2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6" r="18102"/>
          <a:stretch>
            <a:fillRect/>
          </a:stretch>
        </p:blipFill>
        <p:spPr bwMode="auto">
          <a:xfrm>
            <a:off x="5880100" y="5448300"/>
            <a:ext cx="627063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3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1628775"/>
            <a:ext cx="6667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4" name="Picture 1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3" r="12909"/>
          <a:stretch>
            <a:fillRect/>
          </a:stretch>
        </p:blipFill>
        <p:spPr bwMode="auto">
          <a:xfrm>
            <a:off x="3392488" y="1858963"/>
            <a:ext cx="5969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5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325" y="4581525"/>
            <a:ext cx="6492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6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575" y="3068638"/>
            <a:ext cx="6683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7" name="Рисунок 75" descr="sz_logo.p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00" y="2009775"/>
            <a:ext cx="5969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78" name="Заголовок 1"/>
          <p:cNvSpPr txBox="1">
            <a:spLocks noChangeArrowheads="1"/>
          </p:cNvSpPr>
          <p:nvPr/>
        </p:nvSpPr>
        <p:spPr bwMode="auto">
          <a:xfrm>
            <a:off x="9244013" y="6524625"/>
            <a:ext cx="66198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endParaRPr lang="ru-RU" altLang="ru-RU" b="1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9979" name="Picture 2" descr="http://www.lenagold.ru/fon/clipart/d/deng/deng85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075" y="4292600"/>
            <a:ext cx="935038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80" name="AutoShape 6"/>
          <p:cNvSpPr>
            <a:spLocks noChangeArrowheads="1"/>
          </p:cNvSpPr>
          <p:nvPr/>
        </p:nvSpPr>
        <p:spPr bwMode="auto">
          <a:xfrm>
            <a:off x="344488" y="188913"/>
            <a:ext cx="9199562" cy="425450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800" b="1">
                <a:solidFill>
                  <a:srgbClr val="0066FF"/>
                </a:solidFill>
                <a:latin typeface="Times New Roman" pitchFamily="18" charset="0"/>
              </a:rPr>
              <a:t>РАЗДЕЛЫ КЛАССИФИКАЦИИ РАСХОДОВ БЮДЖЕТА</a:t>
            </a:r>
          </a:p>
        </p:txBody>
      </p:sp>
      <p:sp>
        <p:nvSpPr>
          <p:cNvPr id="28" name="Заголовок 1"/>
          <p:cNvSpPr txBox="1">
            <a:spLocks/>
          </p:cNvSpPr>
          <p:nvPr/>
        </p:nvSpPr>
        <p:spPr>
          <a:xfrm>
            <a:off x="6825208" y="1340768"/>
            <a:ext cx="2270534" cy="946211"/>
          </a:xfrm>
          <a:prstGeom prst="rect">
            <a:avLst/>
          </a:prstGeom>
          <a:solidFill>
            <a:schemeClr val="bg1"/>
          </a:solidFill>
          <a:ln w="38100">
            <a:solidFill>
              <a:srgbClr val="B00000"/>
            </a:solidFill>
          </a:ln>
          <a:effectLst>
            <a:glow rad="889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0300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  Национальная безопасность и правоохранительная деятельность </a:t>
            </a:r>
            <a:r>
              <a:rPr lang="ru-RU" altLang="ru-RU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52,5 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тыс. руб.</a:t>
            </a:r>
            <a:endParaRPr lang="ru-RU" altLang="ru-RU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29"/>
          <p:cNvGrpSpPr/>
          <p:nvPr/>
        </p:nvGrpSpPr>
        <p:grpSpPr>
          <a:xfrm>
            <a:off x="6177136" y="2276872"/>
            <a:ext cx="1013088" cy="1013088"/>
            <a:chOff x="2978284" y="3897545"/>
            <a:chExt cx="1013088" cy="1013088"/>
          </a:xfrm>
          <a:scene3d>
            <a:camera prst="orthographicFront"/>
            <a:lightRig rig="flat" dir="t"/>
          </a:scene3d>
        </p:grpSpPr>
        <p:sp>
          <p:nvSpPr>
            <p:cNvPr id="31" name="Овал 30"/>
            <p:cNvSpPr/>
            <p:nvPr/>
          </p:nvSpPr>
          <p:spPr>
            <a:xfrm>
              <a:off x="2978284" y="3897545"/>
              <a:ext cx="1013088" cy="1013088"/>
            </a:xfrm>
            <a:prstGeom prst="ellipse">
              <a:avLst/>
            </a:prstGeom>
            <a:solidFill>
              <a:srgbClr val="8AAC46"/>
            </a:solidFill>
            <a:sp3d prstMaterial="dkEdge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Овал 4"/>
            <p:cNvSpPr/>
            <p:nvPr/>
          </p:nvSpPr>
          <p:spPr>
            <a:xfrm>
              <a:off x="3126647" y="4045908"/>
              <a:ext cx="716362" cy="71636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4130" tIns="24130" rIns="24130" bIns="24130" spcCol="1270" anchor="ctr"/>
            <a:lstStyle/>
            <a:p>
              <a:pPr algn="ctr" defTabSz="844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900" dirty="0"/>
            </a:p>
          </p:txBody>
        </p:sp>
      </p:grpSp>
      <p:grpSp>
        <p:nvGrpSpPr>
          <p:cNvPr id="4" name="Группа 32"/>
          <p:cNvGrpSpPr/>
          <p:nvPr/>
        </p:nvGrpSpPr>
        <p:grpSpPr>
          <a:xfrm rot="1926538">
            <a:off x="5287070" y="2584601"/>
            <a:ext cx="430562" cy="297131"/>
            <a:chOff x="4529481" y="1157836"/>
            <a:chExt cx="430562" cy="297131"/>
          </a:xfrm>
          <a:solidFill>
            <a:schemeClr val="bg1"/>
          </a:solidFill>
          <a:scene3d>
            <a:camera prst="orthographicFront"/>
            <a:lightRig rig="flat" dir="t"/>
          </a:scene3d>
        </p:grpSpPr>
        <p:sp>
          <p:nvSpPr>
            <p:cNvPr id="34" name="Стрелка вправо 33"/>
            <p:cNvSpPr/>
            <p:nvPr/>
          </p:nvSpPr>
          <p:spPr>
            <a:xfrm rot="16260366">
              <a:off x="4596196" y="1091121"/>
              <a:ext cx="297131" cy="430562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Стрелка вправо 4"/>
            <p:cNvSpPr/>
            <p:nvPr/>
          </p:nvSpPr>
          <p:spPr>
            <a:xfrm rot="16260366">
              <a:off x="4639983" y="1221796"/>
              <a:ext cx="207992" cy="258338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800"/>
            </a:p>
          </p:txBody>
        </p:sp>
      </p:grpSp>
      <p:pic>
        <p:nvPicPr>
          <p:cNvPr id="39986" name="Picture 49" descr="http://www.russland.news/wp-content/uploads/2019/02/fsb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425" y="2492375"/>
            <a:ext cx="71913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Заголовок 1"/>
          <p:cNvSpPr txBox="1">
            <a:spLocks/>
          </p:cNvSpPr>
          <p:nvPr/>
        </p:nvSpPr>
        <p:spPr>
          <a:xfrm>
            <a:off x="5524504" y="785794"/>
            <a:ext cx="2357454" cy="461336"/>
          </a:xfrm>
          <a:prstGeom prst="rect">
            <a:avLst/>
          </a:prstGeom>
          <a:solidFill>
            <a:schemeClr val="bg1"/>
          </a:solidFill>
          <a:ln w="38100">
            <a:solidFill>
              <a:srgbClr val="B00000"/>
            </a:solidFill>
          </a:ln>
          <a:effectLst>
            <a:glow rad="889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0200</a:t>
            </a:r>
            <a:r>
              <a:rPr lang="ru-RU" altLang="ru-RU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  Национальная оборона 135,0 тыс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. руб.</a:t>
            </a:r>
            <a:endParaRPr lang="ru-RU" altLang="ru-RU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1000"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Номер слайда 3"/>
          <p:cNvSpPr txBox="1">
            <a:spLocks noGrp="1"/>
          </p:cNvSpPr>
          <p:nvPr/>
        </p:nvSpPr>
        <p:spPr bwMode="auto">
          <a:xfrm>
            <a:off x="8585200" y="6416675"/>
            <a:ext cx="8255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b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3F4AB7B9-9118-45BD-96A0-AA980211DF86}" type="slidenum">
              <a:rPr lang="ru-RU" altLang="ru-RU" sz="1200">
                <a:solidFill>
                  <a:srgbClr val="000000"/>
                </a:solidFill>
                <a:latin typeface="Constantia" pitchFamily="18" charset="0"/>
              </a:rPr>
              <a:pPr algn="r" eaLnBrk="1" hangingPunct="1"/>
              <a:t>39</a:t>
            </a:fld>
            <a:endParaRPr lang="ru-RU" altLang="ru-RU" sz="1200">
              <a:solidFill>
                <a:srgbClr val="000000"/>
              </a:solidFill>
              <a:latin typeface="Constantia" pitchFamily="18" charset="0"/>
            </a:endParaRPr>
          </a:p>
        </p:txBody>
      </p:sp>
      <p:graphicFrame>
        <p:nvGraphicFramePr>
          <p:cNvPr id="40963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3405689"/>
              </p:ext>
            </p:extLst>
          </p:nvPr>
        </p:nvGraphicFramePr>
        <p:xfrm>
          <a:off x="549275" y="663575"/>
          <a:ext cx="8921750" cy="540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5" name="Worksheet" r:id="rId4" imgW="8915400" imgH="5400772" progId="Excel.Sheet.8">
                  <p:embed/>
                </p:oleObj>
              </mc:Choice>
              <mc:Fallback>
                <p:oleObj name="Worksheet" r:id="rId4" imgW="8915400" imgH="5400772" progId="Excel.Sheet.8">
                  <p:embed/>
                  <p:pic>
                    <p:nvPicPr>
                      <p:cNvPr id="0" name="Picture 58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275" y="663575"/>
                        <a:ext cx="8921750" cy="540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4" name="Заголовок 1"/>
          <p:cNvSpPr txBox="1">
            <a:spLocks noChangeArrowheads="1"/>
          </p:cNvSpPr>
          <p:nvPr/>
        </p:nvSpPr>
        <p:spPr bwMode="auto">
          <a:xfrm>
            <a:off x="9244013" y="6524625"/>
            <a:ext cx="66198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endParaRPr lang="ru-RU" altLang="ru-RU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0965" name="AutoShape 6"/>
          <p:cNvSpPr>
            <a:spLocks noChangeArrowheads="1"/>
          </p:cNvSpPr>
          <p:nvPr/>
        </p:nvSpPr>
        <p:spPr bwMode="auto">
          <a:xfrm>
            <a:off x="333375" y="0"/>
            <a:ext cx="9572625" cy="66198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>
                <a:solidFill>
                  <a:srgbClr val="0066FF"/>
                </a:solidFill>
                <a:latin typeface="Times New Roman" pitchFamily="18" charset="0"/>
              </a:rPr>
              <a:t>СТРУКТУРА РАСХОДОВ БЮДЖЕТА МУНИЦИПАЛЬНОГО ОБРАЗОВАНИЯ – ЕРШИЧСКИЙ РАЙОН СМОЛЕНСКОЙ ОБЛАСТИ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Номер слайда 5"/>
          <p:cNvSpPr txBox="1">
            <a:spLocks noGrp="1"/>
          </p:cNvSpPr>
          <p:nvPr/>
        </p:nvSpPr>
        <p:spPr bwMode="auto">
          <a:xfrm>
            <a:off x="8585200" y="6416675"/>
            <a:ext cx="8255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b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73C640FA-26DD-483B-9314-CBECBDBA0C5A}" type="slidenum">
              <a:rPr lang="ru-RU" altLang="ru-RU" sz="1200">
                <a:solidFill>
                  <a:srgbClr val="000000"/>
                </a:solidFill>
                <a:latin typeface="Constantia" pitchFamily="18" charset="0"/>
              </a:rPr>
              <a:pPr algn="r" eaLnBrk="1" hangingPunct="1"/>
              <a:t>4</a:t>
            </a:fld>
            <a:endParaRPr lang="ru-RU" altLang="ru-RU" sz="120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263174" name="Rectangle 6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88950" y="-242888"/>
            <a:ext cx="8915400" cy="1385888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altLang="ru-RU">
                <a:solidFill>
                  <a:srgbClr val="0066FF"/>
                </a:solidFill>
                <a:latin typeface="Arial" panose="020B0604020202020204" pitchFamily="34" charset="0"/>
              </a:rPr>
              <a:t>Содержание</a:t>
            </a:r>
          </a:p>
        </p:txBody>
      </p:sp>
      <p:graphicFrame>
        <p:nvGraphicFramePr>
          <p:cNvPr id="263276" name="Group 108"/>
          <p:cNvGraphicFramePr>
            <a:graphicFrameLocks noGrp="1"/>
          </p:cNvGraphicFramePr>
          <p:nvPr>
            <p:ph idx="4294967295"/>
          </p:nvPr>
        </p:nvGraphicFramePr>
        <p:xfrm>
          <a:off x="200025" y="836613"/>
          <a:ext cx="9505950" cy="5905501"/>
        </p:xfrm>
        <a:graphic>
          <a:graphicData uri="http://schemas.openxmlformats.org/drawingml/2006/table">
            <a:tbl>
              <a:tblPr/>
              <a:tblGrid>
                <a:gridCol w="1220788"/>
                <a:gridCol w="5116512"/>
                <a:gridCol w="3168650"/>
              </a:tblGrid>
              <a:tr h="1301750"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I</a:t>
                      </a:r>
                      <a:endParaRPr kumimoji="0" lang="ru-RU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en-US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Вводная часть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ru-RU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</a:tr>
              <a:tr h="1290638"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en-US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en-US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II</a:t>
                      </a:r>
                      <a:endParaRPr kumimoji="0" lang="ru-RU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ru-RU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Общие характеристики бюджета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ru-RU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</a:tr>
              <a:tr h="942975"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en-US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en-US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III</a:t>
                      </a:r>
                      <a:endParaRPr kumimoji="0" lang="ru-RU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ru-RU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Доходы бюджета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ru-RU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</a:tr>
              <a:tr h="1217613"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en-US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en-US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IV</a:t>
                      </a:r>
                      <a:endParaRPr kumimoji="0" lang="ru-RU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ru-RU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Расходы бюджета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ru-RU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</a:tr>
              <a:tr h="1152525"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en-US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en-US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V</a:t>
                      </a:r>
                      <a:endParaRPr kumimoji="0" lang="ru-RU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ru-RU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Межбюджетные отношения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ru-RU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10264" name="Picture 57" descr="man-with-board-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25" y="981075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5" name="Picture 59" descr="2838021_stock-photo-3d-small-people---team-with-gea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688" y="2133600"/>
            <a:ext cx="2465387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6" name="Picture 60" descr="depositphotos_11234624-stock-photo-3d-person-statistics-improvem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25" y="3500438"/>
            <a:ext cx="14112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7" name="Picture 62" descr="depositphotos_21027973-stock-photo-3d-team-with-gear-mechanis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5" y="5589588"/>
            <a:ext cx="1284288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8" name="Picture 66" descr="3d-clipart-choice-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950" y="4508500"/>
            <a:ext cx="104775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49250" y="166688"/>
            <a:ext cx="1108075" cy="444500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pc="-10" dirty="0">
                <a:solidFill>
                  <a:srgbClr val="0000FF"/>
                </a:solidFill>
                <a:latin typeface="Times New Roman"/>
                <a:cs typeface="Times New Roman"/>
              </a:rPr>
              <a:t>Расходы</a:t>
            </a:r>
            <a:r>
              <a:rPr spc="-7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pc="-10" dirty="0">
                <a:solidFill>
                  <a:srgbClr val="0000FF"/>
                </a:solidFill>
                <a:latin typeface="Times New Roman"/>
                <a:cs typeface="Times New Roman"/>
              </a:rPr>
              <a:t>бюджета</a:t>
            </a:r>
            <a:endParaRPr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97013" y="115888"/>
            <a:ext cx="6912371" cy="290512"/>
          </a:xfrm>
          <a:prstGeom prst="rect">
            <a:avLst/>
          </a:prstGeom>
        </p:spPr>
        <p:txBody>
          <a:bodyPr wrap="square" lIns="0" tIns="13335" rIns="0" bIns="0">
            <a:spAutoFit/>
          </a:bodyPr>
          <a:lstStyle/>
          <a:p>
            <a:pPr marL="12700" algn="ctr">
              <a:spcBef>
                <a:spcPts val="105"/>
              </a:spcBef>
              <a:defRPr/>
            </a:pPr>
            <a:r>
              <a:rPr sz="1800" b="1" spc="-20" dirty="0">
                <a:solidFill>
                  <a:srgbClr val="FF6C09"/>
                </a:solidFill>
                <a:latin typeface="Times New Roman"/>
                <a:cs typeface="Times New Roman"/>
              </a:rPr>
              <a:t>Расходы</a:t>
            </a:r>
            <a:r>
              <a:rPr sz="1800" b="1" spc="-50" dirty="0">
                <a:solidFill>
                  <a:srgbClr val="FF6C09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FF6C09"/>
                </a:solidFill>
                <a:latin typeface="Times New Roman"/>
                <a:cs typeface="Times New Roman"/>
              </a:rPr>
              <a:t>бюджета</a:t>
            </a:r>
            <a:r>
              <a:rPr sz="1800" b="1" spc="-5" dirty="0">
                <a:solidFill>
                  <a:srgbClr val="FF6C09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FF6C09"/>
                </a:solidFill>
                <a:latin typeface="Times New Roman"/>
                <a:cs typeface="Times New Roman"/>
              </a:rPr>
              <a:t>по</a:t>
            </a:r>
            <a:r>
              <a:rPr sz="1800" b="1" spc="-5" dirty="0">
                <a:solidFill>
                  <a:srgbClr val="FF6C09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FF6C09"/>
                </a:solidFill>
                <a:latin typeface="Times New Roman"/>
                <a:cs typeface="Times New Roman"/>
              </a:rPr>
              <a:t>видам</a:t>
            </a:r>
            <a:r>
              <a:rPr sz="1800" b="1" spc="-20" dirty="0">
                <a:solidFill>
                  <a:srgbClr val="FF6C09"/>
                </a:solidFill>
                <a:latin typeface="Times New Roman"/>
                <a:cs typeface="Times New Roman"/>
              </a:rPr>
              <a:t> расходов,</a:t>
            </a:r>
            <a:r>
              <a:rPr sz="1800" b="1" spc="-60" dirty="0">
                <a:solidFill>
                  <a:srgbClr val="FF6C09"/>
                </a:solidFill>
                <a:latin typeface="Times New Roman"/>
                <a:cs typeface="Times New Roman"/>
              </a:rPr>
              <a:t> </a:t>
            </a:r>
            <a:r>
              <a:rPr lang="ru-RU" sz="1800" b="1" spc="-60" dirty="0">
                <a:solidFill>
                  <a:srgbClr val="FF6C09"/>
                </a:solidFill>
                <a:latin typeface="Times New Roman"/>
                <a:cs typeface="Times New Roman"/>
              </a:rPr>
              <a:t>тыс. </a:t>
            </a:r>
            <a:r>
              <a:rPr sz="1800" b="1" spc="-20" dirty="0" err="1">
                <a:solidFill>
                  <a:srgbClr val="FF6C09"/>
                </a:solidFill>
                <a:latin typeface="Times New Roman"/>
                <a:cs typeface="Times New Roman"/>
              </a:rPr>
              <a:t>руб</a:t>
            </a:r>
            <a:r>
              <a:rPr sz="1800" b="1" spc="-20" dirty="0">
                <a:solidFill>
                  <a:srgbClr val="FF6C09"/>
                </a:solidFill>
                <a:latin typeface="Times New Roman"/>
                <a:cs typeface="Times New Roman"/>
              </a:rPr>
              <a:t>.</a:t>
            </a:r>
            <a:endParaRPr sz="1800" dirty="0">
              <a:latin typeface="Times New Roman"/>
              <a:cs typeface="Times New Roman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9370153"/>
              </p:ext>
            </p:extLst>
          </p:nvPr>
        </p:nvGraphicFramePr>
        <p:xfrm>
          <a:off x="216584" y="764704"/>
          <a:ext cx="8336816" cy="3289161"/>
        </p:xfrm>
        <a:graphic>
          <a:graphicData uri="http://schemas.openxmlformats.org/drawingml/2006/table">
            <a:tbl>
              <a:tblPr/>
              <a:tblGrid>
                <a:gridCol w="4719955"/>
                <a:gridCol w="792088"/>
                <a:gridCol w="1080120"/>
                <a:gridCol w="1744653"/>
              </a:tblGrid>
              <a:tr h="432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г.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56506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8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2024г.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исполнение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125076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исполнение, %</a:t>
                      </a:r>
                      <a:endParaRPr kumimoji="0" lang="ru-RU" sz="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69839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466">
                <a:tc>
                  <a:txBody>
                    <a:bodyPr/>
                    <a:lstStyle/>
                    <a:p>
                      <a:pPr marL="682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РАСХОДЫ, ВСЕГО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76188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8F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270 759,1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76188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8F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264 666,6</a:t>
                      </a:r>
                    </a:p>
                  </a:txBody>
                  <a:tcPr marL="0" marR="0" marT="76188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8F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97,75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76188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8FFA"/>
                    </a:solidFill>
                  </a:tcPr>
                </a:tc>
              </a:tr>
              <a:tr h="223935">
                <a:tc gridSpan="4">
                  <a:txBody>
                    <a:bodyPr/>
                    <a:lstStyle/>
                    <a:p>
                      <a:pPr marL="682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числе:</a:t>
                      </a:r>
                    </a:p>
                  </a:txBody>
                  <a:tcPr marL="0" marR="0" marT="57776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8715">
                <a:tc>
                  <a:txBody>
                    <a:bodyPr/>
                    <a:lstStyle/>
                    <a:p>
                      <a:pPr marL="682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Социальное обеспечение  и иные  выплаты  населению</a:t>
                      </a:r>
                    </a:p>
                  </a:txBody>
                  <a:tcPr marL="0" marR="0" marT="84442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11 032,1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76188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10 996,9</a:t>
                      </a:r>
                    </a:p>
                  </a:txBody>
                  <a:tcPr marL="0" marR="0" marT="76188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99,68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76188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</a:tr>
              <a:tr h="286573">
                <a:tc>
                  <a:txBody>
                    <a:bodyPr/>
                    <a:lstStyle/>
                    <a:p>
                      <a:pPr marL="682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Капитальные вложения в объекты муниципальной собственности</a:t>
                      </a:r>
                    </a:p>
                  </a:txBody>
                  <a:tcPr marL="0" marR="0" marT="57141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1 441,7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117457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1 437,6</a:t>
                      </a:r>
                    </a:p>
                  </a:txBody>
                  <a:tcPr marL="0" marR="0" marT="117457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99,72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117457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6E7"/>
                    </a:solidFill>
                  </a:tcPr>
                </a:tc>
              </a:tr>
              <a:tr h="330784">
                <a:tc>
                  <a:txBody>
                    <a:bodyPr/>
                    <a:lstStyle/>
                    <a:p>
                      <a:pPr marL="682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 на выплаты персоналу государственных (муниципальных) органов</a:t>
                      </a:r>
                    </a:p>
                  </a:txBody>
                  <a:tcPr marL="0" marR="0" marT="56506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43 328,6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9999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43 146,2</a:t>
                      </a:r>
                    </a:p>
                  </a:txBody>
                  <a:tcPr marL="0" marR="0" marT="39999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99,58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9999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99"/>
                    </a:solidFill>
                  </a:tcPr>
                </a:tc>
              </a:tr>
              <a:tr h="331419">
                <a:tc>
                  <a:txBody>
                    <a:bodyPr/>
                    <a:lstStyle/>
                    <a:p>
                      <a:pPr marL="682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Закупка товаров, работ и услуг для  обеспечения государственных (муниципальных) нужд</a:t>
                      </a:r>
                    </a:p>
                  </a:txBody>
                  <a:tcPr marL="0" marR="0" marT="57141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9E5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16 915,6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117457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9E5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11 482,3</a:t>
                      </a:r>
                    </a:p>
                  </a:txBody>
                  <a:tcPr marL="0" marR="0" marT="117457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9E5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67,88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117457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9E58"/>
                    </a:solidFill>
                  </a:tcPr>
                </a:tc>
              </a:tr>
              <a:tr h="374288">
                <a:tc>
                  <a:txBody>
                    <a:bodyPr/>
                    <a:lstStyle/>
                    <a:p>
                      <a:pPr marL="682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Предоставление субсидий бюджетным , автономным  и иным некоммерческим  организациям</a:t>
                      </a:r>
                    </a:p>
                  </a:txBody>
                  <a:tcPr marL="0" marR="0" marT="57141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159 295,0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117457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159 294,9</a:t>
                      </a:r>
                    </a:p>
                  </a:txBody>
                  <a:tcPr marL="0" marR="0" marT="117457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100,00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117457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269834">
                <a:tc>
                  <a:txBody>
                    <a:bodyPr/>
                    <a:lstStyle/>
                    <a:p>
                      <a:pPr marL="682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Обслуживание государственного и муниципального долга</a:t>
                      </a:r>
                    </a:p>
                  </a:txBody>
                  <a:tcPr marL="0" marR="0" marT="57141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3,6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117457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3,6</a:t>
                      </a:r>
                    </a:p>
                  </a:txBody>
                  <a:tcPr marL="0" marR="0" marT="117457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100,00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117457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66"/>
                    </a:solidFill>
                  </a:tcPr>
                </a:tc>
              </a:tr>
              <a:tr h="351101">
                <a:tc>
                  <a:txBody>
                    <a:bodyPr/>
                    <a:lstStyle/>
                    <a:p>
                      <a:pPr marL="682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бюджетные расходы</a:t>
                      </a:r>
                    </a:p>
                  </a:txBody>
                  <a:tcPr marL="0" marR="0" marT="85077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B9D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38 742,5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76823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B9D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38 305,1</a:t>
                      </a:r>
                    </a:p>
                  </a:txBody>
                  <a:tcPr marL="0" marR="0" marT="76823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B9D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98,88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76823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B9D84"/>
                    </a:solidFill>
                  </a:tcPr>
                </a:tc>
              </a:tr>
            </a:tbl>
          </a:graphicData>
        </a:graphic>
      </p:graphicFrame>
      <p:grpSp>
        <p:nvGrpSpPr>
          <p:cNvPr id="23649" name="object 6"/>
          <p:cNvGrpSpPr>
            <a:grpSpLocks/>
          </p:cNvGrpSpPr>
          <p:nvPr/>
        </p:nvGrpSpPr>
        <p:grpSpPr bwMode="auto">
          <a:xfrm>
            <a:off x="2000250" y="4797425"/>
            <a:ext cx="717550" cy="717550"/>
            <a:chOff x="10073640" y="996696"/>
            <a:chExt cx="882650" cy="716280"/>
          </a:xfrm>
        </p:grpSpPr>
        <p:pic>
          <p:nvPicPr>
            <p:cNvPr id="23652" name="object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70820" y="996696"/>
              <a:ext cx="585216" cy="545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53" name="object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73640" y="1243584"/>
              <a:ext cx="463296" cy="469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651" name="object 19"/>
          <p:cNvSpPr txBox="1">
            <a:spLocks noChangeArrowheads="1"/>
          </p:cNvSpPr>
          <p:nvPr/>
        </p:nvSpPr>
        <p:spPr bwMode="auto">
          <a:xfrm>
            <a:off x="1065213" y="4149725"/>
            <a:ext cx="24352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065" rIns="0" bIns="0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ts val="100"/>
              </a:spcBef>
            </a:pPr>
            <a:r>
              <a:rPr lang="ru-RU" altLang="ru-RU" sz="1000" b="1" i="1">
                <a:latin typeface="Times New Roman" pitchFamily="18" charset="0"/>
                <a:cs typeface="Times New Roman" pitchFamily="18" charset="0"/>
              </a:rPr>
              <a:t>Доля расходов бюджета по видам расходов от всех</a:t>
            </a:r>
            <a:endParaRPr lang="ru-RU" altLang="ru-RU" sz="100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1000" b="1" i="1">
                <a:latin typeface="Times New Roman" pitchFamily="18" charset="0"/>
                <a:cs typeface="Times New Roman" pitchFamily="18" charset="0"/>
              </a:rPr>
              <a:t>расходов бюджета</a:t>
            </a:r>
            <a:endParaRPr lang="ru-RU" altLang="ru-RU" sz="100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788"/>
              </a:spcBef>
            </a:pPr>
            <a:endParaRPr lang="ru-RU" altLang="ru-RU" sz="160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2048730"/>
              </p:ext>
            </p:extLst>
          </p:nvPr>
        </p:nvGraphicFramePr>
        <p:xfrm>
          <a:off x="3656856" y="4149725"/>
          <a:ext cx="4457700" cy="25916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70" name="Диаграмма" r:id="rId6" imgW="5210134" imgH="4009993" progId="Excel.Chart.8">
                  <p:embed/>
                </p:oleObj>
              </mc:Choice>
              <mc:Fallback>
                <p:oleObj name="Диаграмма" r:id="rId6" imgW="5210134" imgH="4009993" progId="Excel.Chart.8">
                  <p:embed/>
                  <p:pic>
                    <p:nvPicPr>
                      <p:cNvPr id="0" name="Диаграмма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6856" y="4149725"/>
                        <a:ext cx="4457700" cy="25916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4953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864FC3F-7A51-4B51-B455-6EC65D491ABC}" type="slidenum">
              <a:rPr lang="ru-RU" altLang="ru-RU" smtClean="0"/>
              <a:pPr/>
              <a:t>41</a:t>
            </a:fld>
            <a:endParaRPr lang="ru-RU" altLang="ru-RU" smtClean="0"/>
          </a:p>
        </p:txBody>
      </p:sp>
      <p:graphicFrame>
        <p:nvGraphicFramePr>
          <p:cNvPr id="63624" name="Group 1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8690825"/>
              </p:ext>
            </p:extLst>
          </p:nvPr>
        </p:nvGraphicFramePr>
        <p:xfrm>
          <a:off x="200025" y="836613"/>
          <a:ext cx="9325007" cy="5337779"/>
        </p:xfrm>
        <a:graphic>
          <a:graphicData uri="http://schemas.openxmlformats.org/drawingml/2006/table">
            <a:tbl>
              <a:tblPr/>
              <a:tblGrid>
                <a:gridCol w="498475"/>
                <a:gridCol w="6540516"/>
                <a:gridCol w="1214446"/>
                <a:gridCol w="1071570"/>
              </a:tblGrid>
              <a:tr h="27468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N </a:t>
                      </a:r>
                      <a:r>
                        <a:rPr kumimoji="0" lang="ru-RU" alt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п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kumimoji="0" lang="ru-RU" alt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п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CB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Наименование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CB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план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CB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2024 исполнение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CBFF"/>
                    </a:solidFill>
                  </a:tcPr>
                </a:tc>
              </a:tr>
              <a:tr h="30153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T="45724" marB="45724" anchor="ctr" horzOverflow="overflow">
                    <a:lnL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«Развитие образования </a:t>
                      </a: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и молодежной политики в муниципальном образовании -</a:t>
                      </a:r>
                      <a:r>
                        <a:rPr kumimoji="0" lang="ru-RU" altLang="ru-RU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Ершичский</a:t>
                      </a: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 район Смоленской области</a:t>
                      </a: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»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139 008,6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138 946,2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</a:tr>
              <a:tr h="39629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T="45724" marB="45724" anchor="ctr" horzOverflow="overflow">
                    <a:lnL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Развитие культуры, физической культуры и  спорта в муниципальном образовании -</a:t>
                      </a:r>
                      <a:r>
                        <a:rPr kumimoji="0" lang="ru-RU" altLang="ru-RU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Ершичский</a:t>
                      </a: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 район Смоленской области"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42 223,9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42 223,9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</a:tr>
              <a:tr h="25183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T="45724" marB="45724" anchor="ctr" horzOverflow="overflow">
                    <a:lnL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"Управление муниципальными финансами в муниципальном образовании -</a:t>
                      </a:r>
                      <a:r>
                        <a:rPr kumimoji="0" lang="ru-RU" altLang="ru-RU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Ершичский</a:t>
                      </a: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 район Смоленской области"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32 240,7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32 210,7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</a:tr>
              <a:tr h="24386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T="45724" marB="45724" anchor="ctr" horzOverflow="overflow">
                    <a:lnL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"Развитие дорожно-транспортного комплекса в муниципальном образовании -</a:t>
                      </a:r>
                      <a:r>
                        <a:rPr kumimoji="0" lang="ru-RU" altLang="ru-RU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Ершичский</a:t>
                      </a: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 район Смоленской области"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6 513,1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1 293,3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</a:tr>
              <a:tr h="39627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T="45724" marB="45724" anchor="ctr" horzOverflow="overflow">
                    <a:lnL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"Создание условий для эффективного управления в муниципальном образовании -</a:t>
                      </a:r>
                      <a:r>
                        <a:rPr kumimoji="0" lang="ru-RU" altLang="ru-RU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Ершичский</a:t>
                      </a: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 район Смоленской области"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36 697,5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36 434,7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</a:tr>
              <a:tr h="39629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T="45724" marB="45724" anchor="ctr" horzOverflow="overflow">
                    <a:lnL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"Развитие малого и среднего предпринимательства на территории муниципального образования -</a:t>
                      </a:r>
                      <a:r>
                        <a:rPr kumimoji="0" lang="ru-RU" altLang="ru-RU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Ершичский</a:t>
                      </a: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 район Смоленской области"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1 257,1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820,0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</a:tr>
              <a:tr h="39627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T="45724" marB="45724" anchor="ctr" horzOverflow="overflow">
                    <a:lnL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 «Комплексные меры противодействия незаконному обороту наркотиков на территории муниципального образования – </a:t>
                      </a:r>
                      <a:r>
                        <a:rPr kumimoji="0" lang="ru-RU" altLang="ru-RU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Ершичский</a:t>
                      </a: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 район Смоленской области»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5,0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5,0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</a:tr>
              <a:tr h="2956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lang="ru-RU" altLang="ru-RU" sz="1000" dirty="0"/>
                        <a:t>8</a:t>
                      </a:r>
                    </a:p>
                  </a:txBody>
                  <a:tcPr marT="45724" marB="45724" anchor="ctr" horzOverflow="overflow">
                    <a:lnL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lang="ru-RU" altLang="ru-RU" sz="1000" dirty="0">
                          <a:latin typeface="Arial Narrow" pitchFamily="34" charset="0"/>
                        </a:rPr>
                        <a:t>«Охрана окружающей среды</a:t>
                      </a:r>
                      <a:r>
                        <a:rPr lang="ru-RU" altLang="ru-RU" sz="1000" baseline="0" dirty="0">
                          <a:latin typeface="Arial Narrow" pitchFamily="34" charset="0"/>
                        </a:rPr>
                        <a:t> в муниципальном образовании – </a:t>
                      </a:r>
                      <a:r>
                        <a:rPr lang="ru-RU" altLang="ru-RU" sz="1000" baseline="0" dirty="0" err="1">
                          <a:latin typeface="Arial Narrow" pitchFamily="34" charset="0"/>
                        </a:rPr>
                        <a:t>Ершичский</a:t>
                      </a:r>
                      <a:r>
                        <a:rPr lang="ru-RU" altLang="ru-RU" sz="1000" baseline="0" dirty="0">
                          <a:latin typeface="Arial Narrow" pitchFamily="34" charset="0"/>
                        </a:rPr>
                        <a:t> район Смоленской области»</a:t>
                      </a:r>
                      <a:endParaRPr lang="ru-RU" altLang="ru-RU" sz="1000" dirty="0">
                        <a:latin typeface="Arial Narrow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lang="ru-RU" altLang="ru-RU" sz="1000" dirty="0" smtClean="0">
                          <a:latin typeface="Arial" pitchFamily="34" charset="0"/>
                          <a:cs typeface="Arial" pitchFamily="34" charset="0"/>
                        </a:rPr>
                        <a:t>10,4</a:t>
                      </a:r>
                      <a:endParaRPr lang="ru-RU" altLang="ru-RU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lang="ru-RU" altLang="ru-RU" sz="1000" dirty="0" smtClean="0"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altLang="ru-RU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50195"/>
                      </a:srgbClr>
                    </a:solidFill>
                  </a:tcPr>
                </a:tc>
              </a:tr>
              <a:tr h="28579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T="45724" marB="45724" anchor="ctr" horzOverflow="overflow">
                    <a:lnL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Итого по муниципальным программам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257 956,3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251 933,8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39627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T="45724" marB="45724" anchor="ctr" horzOverflow="overflow">
                    <a:lnL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Обеспечение деятельности Администрации муниципального образования, депутатов представительного органа муниципального образования 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3 727,6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3 706,6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</a:tr>
              <a:tr h="279289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T="45724" marB="45724" anchor="ctr" horzOverflow="overflow">
                    <a:lnL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Обеспечение деятельности представительного органа местного самоуправления муниципального образования 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3 912,5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3 863,5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</a:tr>
              <a:tr h="24387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T="45724" marB="45724" anchor="ctr" horzOverflow="overflow">
                    <a:lnL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Прочие общегосударственные расходы 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226,9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226,9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</a:tr>
              <a:tr h="26023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T="45724" marB="45724" anchor="ctr" horzOverflow="overflow">
                    <a:lnL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Резервный фонд Администрации муниципального образования - </a:t>
                      </a:r>
                      <a:r>
                        <a:rPr kumimoji="0" lang="ru-RU" altLang="ru-RU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Ершичский</a:t>
                      </a: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 район Смоленской области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4 072,2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4 072,2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</a:tr>
              <a:tr h="24387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T="45724" marB="45724" anchor="ctr" horzOverflow="overflow">
                    <a:lnL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Непрограммные</a:t>
                      </a: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 расходы органов исполнительной власти муниципального образования 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863,6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863,6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9629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Итого по </a:t>
                      </a:r>
                      <a:r>
                        <a:rPr kumimoji="0" lang="ru-RU" alt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непрограммным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 направлениям деятельности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12 802,8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12 732,8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</a:tr>
              <a:tr h="279444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CB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ВСЕГО 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CB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270 759,1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CB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264 666,6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CBFF"/>
                    </a:solidFill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8337550" y="765175"/>
            <a:ext cx="1335088" cy="714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endParaRPr lang="ru-RU" altLang="ru-RU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71800" name="Заголовок 1"/>
          <p:cNvSpPr txBox="1">
            <a:spLocks noChangeArrowheads="1"/>
          </p:cNvSpPr>
          <p:nvPr/>
        </p:nvSpPr>
        <p:spPr bwMode="auto">
          <a:xfrm>
            <a:off x="9244013" y="6534150"/>
            <a:ext cx="661987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endParaRPr lang="ru-RU" altLang="ru-RU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1321" name="AutoShape 6"/>
          <p:cNvSpPr>
            <a:spLocks noChangeArrowheads="1"/>
          </p:cNvSpPr>
          <p:nvPr/>
        </p:nvSpPr>
        <p:spPr bwMode="auto">
          <a:xfrm>
            <a:off x="333375" y="0"/>
            <a:ext cx="9572625" cy="66198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altLang="ru-RU" sz="1600">
                <a:solidFill>
                  <a:srgbClr val="0066FF"/>
                </a:solidFill>
                <a:latin typeface="Times New Roman" pitchFamily="18" charset="0"/>
              </a:rPr>
              <a:t>ПЕРЕЧЕНЬ МУНИЦИПАЛЬНЫХ ПРОГРАММ и НЕПРОГРАММНЫХ НАПРАВЛЕНИЙ ДЕЯТЕЛЬНОСТИ</a:t>
            </a:r>
            <a:endParaRPr lang="ru-RU" altLang="ru-R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802" name="Rectangle 161"/>
          <p:cNvSpPr>
            <a:spLocks noChangeArrowheads="1"/>
          </p:cNvSpPr>
          <p:nvPr/>
        </p:nvSpPr>
        <p:spPr bwMode="auto">
          <a:xfrm>
            <a:off x="7689850" y="404813"/>
            <a:ext cx="14398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>
                <a:solidFill>
                  <a:srgbClr val="000000"/>
                </a:solidFill>
                <a:latin typeface="Times New Roman" pitchFamily="18" charset="0"/>
              </a:rPr>
              <a:t>тыс. рублей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6F98A90-085D-41D9-ABC9-20E2A413E203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42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43011" name="AutoShape 6"/>
          <p:cNvSpPr>
            <a:spLocks noChangeArrowheads="1"/>
          </p:cNvSpPr>
          <p:nvPr/>
        </p:nvSpPr>
        <p:spPr bwMode="auto">
          <a:xfrm>
            <a:off x="849313" y="0"/>
            <a:ext cx="9056687" cy="66198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>
                <a:solidFill>
                  <a:srgbClr val="0066FF"/>
                </a:solidFill>
                <a:latin typeface="Times New Roman" pitchFamily="18" charset="0"/>
              </a:rPr>
              <a:t>Муниципальная программа «Развитие образования и молодежной политики в муниципальном образовании -Ершичский район Смоленской области»</a:t>
            </a:r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50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73050" y="908050"/>
            <a:ext cx="9144000" cy="2305050"/>
          </a:xfrm>
          <a:prstGeom prst="rect">
            <a:avLst/>
          </a:prstGeom>
          <a:solidFill>
            <a:srgbClr val="FFFFF0"/>
          </a:solidFill>
          <a:ln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dirty="0">
                <a:latin typeface="Times New Roman" panose="02020603050405020304" pitchFamily="18" charset="0"/>
              </a:rPr>
              <a:t>   </a:t>
            </a:r>
            <a:r>
              <a:rPr lang="ru-RU" altLang="ru-RU" sz="900" dirty="0"/>
              <a:t>Региональные проекты и комплексы процессных мероприятий:</a:t>
            </a:r>
          </a:p>
          <a:p>
            <a:pPr>
              <a:defRPr/>
            </a:pPr>
            <a:r>
              <a:rPr lang="ru-RU" altLang="ru-RU" sz="900" dirty="0"/>
              <a:t>«Современная школа</a:t>
            </a:r>
            <a:r>
              <a:rPr lang="ru-RU" altLang="ru-RU" sz="900" dirty="0" smtClean="0"/>
              <a:t>»</a:t>
            </a:r>
          </a:p>
          <a:p>
            <a:pPr>
              <a:defRPr/>
            </a:pPr>
            <a:r>
              <a:rPr lang="ru-RU" sz="900" dirty="0" smtClean="0"/>
              <a:t>"Патриотическое воспитание граждан Российской Федерации"</a:t>
            </a:r>
            <a:endParaRPr lang="ru-RU" altLang="ru-RU" sz="900" dirty="0"/>
          </a:p>
          <a:p>
            <a:pPr>
              <a:defRPr/>
            </a:pPr>
            <a:r>
              <a:rPr lang="ru-RU" altLang="ru-RU" sz="900" dirty="0"/>
              <a:t>«Обеспечение организационных условий для реализации муниципальной программы»</a:t>
            </a:r>
          </a:p>
          <a:p>
            <a:pPr>
              <a:defRPr/>
            </a:pPr>
            <a:r>
              <a:rPr lang="ru-RU" altLang="ru-RU" sz="900" dirty="0"/>
              <a:t>«Развитие дошкольного образования» (расходы на обеспечение деятельности 1 детского сада и 1 дошкольной группы при школе). Всего дошкольным образованием в муниципальном образовании - </a:t>
            </a:r>
            <a:r>
              <a:rPr lang="ru-RU" altLang="ru-RU" sz="900" dirty="0" err="1"/>
              <a:t>Ершичский</a:t>
            </a:r>
            <a:r>
              <a:rPr lang="ru-RU" altLang="ru-RU" sz="900" dirty="0"/>
              <a:t> район Смоленской области  охвачены 103 ребенок , в том числе 8  – в дошкольной группе при сельской школе. </a:t>
            </a:r>
          </a:p>
          <a:p>
            <a:pPr>
              <a:defRPr/>
            </a:pPr>
            <a:r>
              <a:rPr lang="ru-RU" altLang="ru-RU" sz="900" dirty="0"/>
              <a:t>«Развитие общего образования» (расходы на обеспечение деятельности </a:t>
            </a:r>
            <a:r>
              <a:rPr lang="ru-RU" altLang="ru-RU" sz="900" b="1" dirty="0"/>
              <a:t>5</a:t>
            </a:r>
            <a:r>
              <a:rPr lang="ru-RU" altLang="ru-RU" sz="900" dirty="0"/>
              <a:t> общеобразовательных школ). Программами  общего образования в общеобразовательных школах охвачены 457 обучающихся. </a:t>
            </a:r>
          </a:p>
          <a:p>
            <a:pPr>
              <a:defRPr/>
            </a:pPr>
            <a:r>
              <a:rPr lang="ru-RU" altLang="ru-RU" sz="900" dirty="0"/>
              <a:t>«Развитие дополнительного образования» (расходы на обеспечение деятельности 1 учреждения дополнительного образования детей). Деятельность 21 детского творческого объединения , в которых занимались 355 детей, осуществлялось по четырем направлениям: техническое, физкультурно-спортивное, социально-педагогическое, художественное. </a:t>
            </a:r>
          </a:p>
          <a:p>
            <a:pPr>
              <a:defRPr/>
            </a:pPr>
            <a:r>
              <a:rPr lang="ru-RU" altLang="ru-RU" sz="900" dirty="0"/>
              <a:t>«Организация проведения мероприятий в сфере образования и молодежной политики»</a:t>
            </a:r>
          </a:p>
          <a:p>
            <a:pPr>
              <a:defRPr/>
            </a:pPr>
            <a:r>
              <a:rPr lang="ru-RU" altLang="ru-RU" sz="900" dirty="0"/>
              <a:t>«Проведение мероприятий по отдыху и оздоровлению детей»</a:t>
            </a:r>
          </a:p>
          <a:p>
            <a:pPr>
              <a:defRPr/>
            </a:pPr>
            <a:r>
              <a:rPr lang="ru-RU" altLang="ru-RU" sz="900" dirty="0"/>
              <a:t>«Педагогические кадры»</a:t>
            </a:r>
          </a:p>
          <a:p>
            <a:pPr>
              <a:defRPr/>
            </a:pPr>
            <a:r>
              <a:rPr lang="ru-RU" altLang="ru-RU" sz="900" dirty="0"/>
              <a:t>«Комплексные меры по профилактике правонарушений и усилению борьбы с преступностью в Смоленской области»</a:t>
            </a:r>
          </a:p>
          <a:p>
            <a:pPr>
              <a:defRPr/>
            </a:pPr>
            <a:r>
              <a:rPr lang="ru-RU" altLang="ru-RU" sz="900" dirty="0"/>
              <a:t>«Совершенствование системы устройства детей-сирот и детей, оставшихся без попечения родителей, на воспитание в семьи и сопровождение выпускников </a:t>
            </a:r>
            <a:r>
              <a:rPr lang="ru-RU" altLang="ru-RU" sz="900" dirty="0" err="1"/>
              <a:t>интернатных</a:t>
            </a:r>
            <a:r>
              <a:rPr lang="ru-RU" altLang="ru-RU" sz="900" dirty="0"/>
              <a:t> организаций»</a:t>
            </a:r>
          </a:p>
        </p:txBody>
      </p:sp>
      <p:graphicFrame>
        <p:nvGraphicFramePr>
          <p:cNvPr id="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5196029"/>
              </p:ext>
            </p:extLst>
          </p:nvPr>
        </p:nvGraphicFramePr>
        <p:xfrm>
          <a:off x="611188" y="3335338"/>
          <a:ext cx="8612187" cy="3471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44488" y="674688"/>
            <a:ext cx="9072562" cy="2994025"/>
          </a:xfrm>
          <a:prstGeom prst="rect">
            <a:avLst/>
          </a:prstGeom>
          <a:solidFill>
            <a:srgbClr val="FFFFF0"/>
          </a:solidFill>
          <a:ln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100" dirty="0" smtClean="0">
                <a:latin typeface="Times New Roman" pitchFamily="18" charset="0"/>
                <a:cs typeface="Times New Roman" pitchFamily="18" charset="0"/>
              </a:rPr>
              <a:t>Региональный проект «Современная школа»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100" dirty="0" smtClean="0">
                <a:latin typeface="Times New Roman" pitchFamily="18" charset="0"/>
                <a:cs typeface="Times New Roman" pitchFamily="18" charset="0"/>
              </a:rPr>
              <a:t> Региональный проект «Патриотическое воспитание граждан Российской Федерации»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100" dirty="0" smtClean="0">
                <a:latin typeface="Times New Roman" pitchFamily="18" charset="0"/>
                <a:cs typeface="Times New Roman" pitchFamily="18" charset="0"/>
              </a:rPr>
              <a:t> «Обеспечение организационных условий для реализации муниципальной программы»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1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ru-RU" sz="1100" dirty="0">
                <a:latin typeface="Times New Roman" pitchFamily="18" charset="0"/>
                <a:cs typeface="Times New Roman" pitchFamily="18" charset="0"/>
              </a:rPr>
              <a:t>Развитие общего образования» (расходы на обеспечение деятельности </a:t>
            </a:r>
            <a:r>
              <a:rPr lang="ru-RU" altLang="ru-RU" sz="11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altLang="ru-RU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100" dirty="0">
                <a:latin typeface="Times New Roman" pitchFamily="18" charset="0"/>
                <a:cs typeface="Times New Roman" pitchFamily="18" charset="0"/>
              </a:rPr>
              <a:t>общеобразовательных школ). Программами  общего образования в общеобразовательных школах охвачены 457 обучающихся. 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100" dirty="0">
                <a:latin typeface="Times New Roman" pitchFamily="18" charset="0"/>
                <a:cs typeface="Times New Roman" pitchFamily="18" charset="0"/>
              </a:rPr>
              <a:t>«Развитие дошкольного образования» (расходы на обеспечение деятельности 1 детского сада и 1 дошкольной группы при школе). Всего дошкольным образованием в муниципальном образовании - </a:t>
            </a:r>
            <a:r>
              <a:rPr lang="ru-RU" altLang="ru-RU" sz="1100" dirty="0" err="1">
                <a:latin typeface="Times New Roman" pitchFamily="18" charset="0"/>
                <a:cs typeface="Times New Roman" pitchFamily="18" charset="0"/>
              </a:rPr>
              <a:t>Ершичский</a:t>
            </a:r>
            <a:r>
              <a:rPr lang="ru-RU" altLang="ru-RU" sz="1100" dirty="0">
                <a:latin typeface="Times New Roman" pitchFamily="18" charset="0"/>
                <a:cs typeface="Times New Roman" pitchFamily="18" charset="0"/>
              </a:rPr>
              <a:t> район Смоленской области  охвачены 103 ребенок , в том числе 8  – в дошкольной группе при сельской школе. </a:t>
            </a:r>
            <a:endParaRPr lang="ru-RU" alt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1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altLang="ru-RU" sz="1100" dirty="0">
                <a:latin typeface="Times New Roman" pitchFamily="18" charset="0"/>
                <a:cs typeface="Times New Roman" pitchFamily="18" charset="0"/>
              </a:rPr>
              <a:t>Развитие дополнительного образования» (расходы на обеспечение деятельности 1 учреждения дополнительного образования детей). Деятельность 21 детского творческого объединения , в которых занимались 355 детей, осуществлялось по четырем направлениям: техническое, физкультурно-спортивное, социально-педагогическое, художественное. </a:t>
            </a:r>
            <a:endParaRPr lang="ru-RU" alt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100" dirty="0" smtClean="0">
                <a:latin typeface="Times New Roman" pitchFamily="18" charset="0"/>
                <a:cs typeface="Times New Roman" pitchFamily="18" charset="0"/>
              </a:rPr>
              <a:t> «Организация проведения мероприятий в сфере образования и молодежной политики»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100" dirty="0" smtClean="0">
                <a:latin typeface="Times New Roman" pitchFamily="18" charset="0"/>
                <a:cs typeface="Times New Roman" pitchFamily="18" charset="0"/>
              </a:rPr>
              <a:t> «Проведение мероприятий по отдыху и оздоровлению детей»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100" dirty="0" smtClean="0">
                <a:latin typeface="Times New Roman" pitchFamily="18" charset="0"/>
                <a:cs typeface="Times New Roman" pitchFamily="18" charset="0"/>
              </a:rPr>
              <a:t> «Педагогические кадры»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1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Комплексные меры по профилактике правонарушений и усилению борьбы с преступностью в Смоленской области»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1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Совершенствование системы устройства детей-сирот и детей, оставшихся без попечения родителей, на воспитание в семьи и сопровождение выпускников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интернатных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организаций»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20750" y="188913"/>
            <a:ext cx="8483600" cy="50323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ru-RU" altLang="ru-RU" sz="2800"/>
              <a:t>Цель муниципальной программы:</a:t>
            </a:r>
            <a:br>
              <a:rPr lang="ru-RU" altLang="ru-RU" sz="2800"/>
            </a:br>
            <a:endParaRPr lang="ru-RU" altLang="ru-RU" sz="2800"/>
          </a:p>
        </p:txBody>
      </p:sp>
      <p:sp>
        <p:nvSpPr>
          <p:cNvPr id="72707" name="Rectangle 3"/>
          <p:cNvSpPr>
            <a:spLocks noGrp="1"/>
          </p:cNvSpPr>
          <p:nvPr>
            <p:ph type="body" idx="1"/>
          </p:nvPr>
        </p:nvSpPr>
        <p:spPr>
          <a:xfrm>
            <a:off x="4016375" y="476250"/>
            <a:ext cx="5394325" cy="40322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1400" smtClean="0">
                <a:solidFill>
                  <a:srgbClr val="0000FF"/>
                </a:solidFill>
              </a:rPr>
              <a:t>Повышение доступности качественного образования и воспитания в соответствии с требованиями инновационного развития экономики и современными потребностями общества, реализация молодежной политики.</a:t>
            </a:r>
          </a:p>
          <a:p>
            <a:pPr>
              <a:lnSpc>
                <a:spcPct val="80000"/>
              </a:lnSpc>
            </a:pPr>
            <a:r>
              <a:rPr lang="ru-RU" altLang="ru-RU" sz="1400" smtClean="0">
                <a:solidFill>
                  <a:srgbClr val="0000FF"/>
                </a:solidFill>
              </a:rPr>
              <a:t>          Создание условий для достижения высоких качественных результатов образовательного процесса, обеспечение общедоступного качественного образования в соответствии с федеральными государственными образовательными стандартами, реализации инновационного потенциала педагогов и учащихся, обеспечения мер социальной поддержки участников образовательного процесса, способствующих эффективному развитию муниципальной системы образования; повышение  эффективности реализации молодёжной политики в муниципальном образовании - Ершичский район Смоленской  области </a:t>
            </a:r>
          </a:p>
          <a:p>
            <a:pPr>
              <a:lnSpc>
                <a:spcPct val="80000"/>
              </a:lnSpc>
            </a:pPr>
            <a:endParaRPr lang="ru-RU" altLang="ru-RU" sz="1400" smtClean="0">
              <a:solidFill>
                <a:srgbClr val="0000FF"/>
              </a:solidFill>
            </a:endParaRPr>
          </a:p>
        </p:txBody>
      </p:sp>
      <p:pic>
        <p:nvPicPr>
          <p:cNvPr id="72708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63" y="3789363"/>
            <a:ext cx="4824412" cy="234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2565400"/>
            <a:ext cx="3711575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0" name="Rectangle 7"/>
          <p:cNvSpPr>
            <a:spLocks noChangeArrowheads="1"/>
          </p:cNvSpPr>
          <p:nvPr/>
        </p:nvSpPr>
        <p:spPr bwMode="auto">
          <a:xfrm>
            <a:off x="273050" y="4581525"/>
            <a:ext cx="4535488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ru-RU" altLang="ru-RU" sz="1200">
                <a:solidFill>
                  <a:srgbClr val="0000FF"/>
                </a:solidFill>
                <a:latin typeface="Constantia" pitchFamily="18" charset="0"/>
              </a:rPr>
              <a:t>     Основные мероприятия вышеуказанных подпрограмм направлены на предоставление муниципальными учреждениями муниципальных услуг, уплату налогов и обеспечение бесперебойного функционирования систем жизнеобеспечения муниципальных учреждений, что позволит обеспечить доступное и качественное образование и воспитание в соответствии с требованиями инновационного развития экономики и современными потребностями общества, успешно реализовать молодежную политику, достигнуть запланированных целевых показателей муниципальной программы.</a:t>
            </a:r>
          </a:p>
        </p:txBody>
      </p:sp>
      <p:pic>
        <p:nvPicPr>
          <p:cNvPr id="72711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" y="476250"/>
            <a:ext cx="2663825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968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Скругленный прямоугольник 7"/>
          <p:cNvSpPr>
            <a:spLocks noChangeArrowheads="1"/>
          </p:cNvSpPr>
          <p:nvPr/>
        </p:nvSpPr>
        <p:spPr bwMode="auto">
          <a:xfrm>
            <a:off x="3038475" y="909638"/>
            <a:ext cx="1306513" cy="336550"/>
          </a:xfrm>
          <a:prstGeom prst="roundRect">
            <a:avLst>
              <a:gd name="adj" fmla="val 16667"/>
            </a:avLst>
          </a:prstGeom>
          <a:solidFill>
            <a:srgbClr val="0099FF"/>
          </a:solidFill>
          <a:ln w="9525" algn="ctr">
            <a:solidFill>
              <a:srgbClr val="0066FF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072428"/>
                </a:solidFill>
                <a:latin typeface="Book Antiqua" pitchFamily="18" charset="0"/>
              </a:rPr>
              <a:t>тыс. руб.</a:t>
            </a:r>
          </a:p>
        </p:txBody>
      </p:sp>
      <p:graphicFrame>
        <p:nvGraphicFramePr>
          <p:cNvPr id="45060" name="Диаграмма 12">
            <a:hlinkClick r:id="" action="ppaction://hlinkshowjump?jump=nextslide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8780760"/>
              </p:ext>
            </p:extLst>
          </p:nvPr>
        </p:nvGraphicFramePr>
        <p:xfrm>
          <a:off x="217487" y="1412776"/>
          <a:ext cx="5167313" cy="393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25" name="Лист" r:id="rId4" imgW="3971803" imgH="3028801" progId="Excel.Sheet.8">
                  <p:embed/>
                </p:oleObj>
              </mc:Choice>
              <mc:Fallback>
                <p:oleObj name="Лист" r:id="rId4" imgW="3971803" imgH="3028801" progId="Excel.Sheet.8">
                  <p:embed/>
                  <p:pic>
                    <p:nvPicPr>
                      <p:cNvPr id="0" name="Picture 62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487" y="1412776"/>
                        <a:ext cx="5167313" cy="3937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4171950" cy="6921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 w="19050">
            <a:noFill/>
          </a:ln>
        </p:spPr>
        <p:txBody>
          <a:bodyPr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3675" y="115888"/>
            <a:ext cx="39004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+mn-cs"/>
              </a:rPr>
              <a:t>МУНИЦИПАЛЬНАЯ  ПРОГРАММА</a:t>
            </a:r>
          </a:p>
        </p:txBody>
      </p:sp>
      <p:sp>
        <p:nvSpPr>
          <p:cNvPr id="20" name="object 4"/>
          <p:cNvSpPr/>
          <p:nvPr/>
        </p:nvSpPr>
        <p:spPr>
          <a:xfrm>
            <a:off x="4017963" y="0"/>
            <a:ext cx="5888037" cy="765175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                        </a:t>
            </a:r>
            <a:r>
              <a:rPr lang="ru-RU" altLang="ru-R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«</a:t>
            </a:r>
            <a:r>
              <a:rPr lang="ru-RU" altLang="ru-RU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Развитие образования и молодёжной политики в муниципальном образовании - Ершичский  район Смоленской области</a:t>
            </a:r>
            <a:r>
              <a:rPr lang="ru-RU" altLang="ru-RU">
                <a:solidFill>
                  <a:schemeClr val="bg1"/>
                </a:solidFill>
              </a:rPr>
              <a:t> </a:t>
            </a:r>
            <a:r>
              <a:rPr lang="ru-RU" altLang="ru-R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»</a:t>
            </a:r>
          </a:p>
        </p:txBody>
      </p:sp>
      <p:pic>
        <p:nvPicPr>
          <p:cNvPr id="45064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13" y="0"/>
            <a:ext cx="8636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Picture 6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112" y="2636838"/>
            <a:ext cx="2808288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Picture 6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160" y="4780062"/>
            <a:ext cx="2160587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457056" y="909638"/>
            <a:ext cx="4178300" cy="151125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altLang="ru-RU" sz="1200" u="sng" dirty="0">
                <a:solidFill>
                  <a:srgbClr val="000099"/>
                </a:solidFill>
                <a:latin typeface="Bookman Old Style" panose="02050604050505020204" pitchFamily="18" charset="0"/>
              </a:rPr>
              <a:t>Ожидаемые результаты:</a:t>
            </a:r>
          </a:p>
          <a:p>
            <a:pPr algn="just" eaLnBrk="1" hangingPunct="1">
              <a:defRPr/>
            </a:pPr>
            <a:r>
              <a:rPr lang="ru-RU" altLang="ru-RU" sz="1200" dirty="0">
                <a:solidFill>
                  <a:srgbClr val="000099"/>
                </a:solidFill>
                <a:latin typeface="Bookman Old Style" panose="02050604050505020204" pitchFamily="18" charset="0"/>
              </a:rPr>
              <a:t>-</a:t>
            </a:r>
            <a:r>
              <a:rPr lang="ru-RU" altLang="ru-RU" sz="1200" dirty="0">
                <a:solidFill>
                  <a:srgbClr val="0000FF"/>
                </a:solidFill>
                <a:latin typeface="Bookman Old Style" panose="02050604050505020204" pitchFamily="18" charset="0"/>
              </a:rPr>
              <a:t>п</a:t>
            </a:r>
            <a:r>
              <a:rPr lang="ru-RU" altLang="ru-RU" sz="1200" dirty="0">
                <a:solidFill>
                  <a:srgbClr val="0000FF"/>
                </a:solidFill>
              </a:rPr>
              <a:t>редоставление доступного и качественного образования и воспитания в соответствии с требованиями инновационного развития экономики и современными потребностями общества</a:t>
            </a:r>
            <a:r>
              <a:rPr lang="ru-RU" altLang="ru-RU" sz="1200" dirty="0">
                <a:solidFill>
                  <a:srgbClr val="000099"/>
                </a:solidFill>
                <a:latin typeface="Bookman Old Style" panose="02050604050505020204" pitchFamily="18" charset="0"/>
              </a:rPr>
              <a:t>;</a:t>
            </a:r>
          </a:p>
          <a:p>
            <a:pPr algn="just" eaLnBrk="1" hangingPunct="1">
              <a:defRPr/>
            </a:pPr>
            <a:r>
              <a:rPr lang="ru-RU" altLang="ru-RU" sz="1200" dirty="0">
                <a:solidFill>
                  <a:srgbClr val="000099"/>
                </a:solidFill>
                <a:latin typeface="Bookman Old Style" panose="02050604050505020204" pitchFamily="18" charset="0"/>
              </a:rPr>
              <a:t>-</a:t>
            </a:r>
            <a:r>
              <a:rPr lang="ru-RU" altLang="ru-RU" sz="1200" dirty="0">
                <a:solidFill>
                  <a:srgbClr val="0000FF"/>
                </a:solidFill>
              </a:rPr>
              <a:t>успешная реализация молодежной политики</a:t>
            </a:r>
            <a:r>
              <a:rPr lang="ru-RU" altLang="ru-RU" dirty="0"/>
              <a:t> </a:t>
            </a:r>
            <a:r>
              <a:rPr lang="ru-RU" altLang="ru-RU" sz="1200" dirty="0">
                <a:solidFill>
                  <a:srgbClr val="000099"/>
                </a:solidFill>
                <a:latin typeface="Bookman Old Style" panose="02050604050505020204" pitchFamily="18" charset="0"/>
              </a:rPr>
              <a:t>;</a:t>
            </a:r>
          </a:p>
          <a:p>
            <a:pPr algn="just" eaLnBrk="1" hangingPunct="1">
              <a:defRPr/>
            </a:pPr>
            <a:r>
              <a:rPr lang="ru-RU" altLang="ru-RU" sz="1200" dirty="0">
                <a:solidFill>
                  <a:srgbClr val="000099"/>
                </a:solidFill>
                <a:latin typeface="Bookman Old Style" panose="02050604050505020204" pitchFamily="18" charset="0"/>
              </a:rPr>
              <a:t>-</a:t>
            </a:r>
            <a:r>
              <a:rPr lang="ru-RU" altLang="ru-RU" sz="1200" dirty="0">
                <a:solidFill>
                  <a:srgbClr val="0000FF"/>
                </a:solidFill>
              </a:rPr>
              <a:t>достижение запланированных целевых показателей муниципальной программы</a:t>
            </a:r>
            <a:r>
              <a:rPr lang="ru-RU" altLang="ru-RU" sz="1200" dirty="0">
                <a:solidFill>
                  <a:srgbClr val="0000FF"/>
                </a:solidFill>
                <a:latin typeface="Bookman Old Style" panose="020506040505050202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4171950" cy="6921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3675" y="115888"/>
            <a:ext cx="39004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+mn-cs"/>
              </a:rPr>
              <a:t>МУНИЦИПАЛЬНАЯ  ПРОГРАММА</a:t>
            </a:r>
          </a:p>
        </p:txBody>
      </p:sp>
      <p:sp>
        <p:nvSpPr>
          <p:cNvPr id="20" name="object 4"/>
          <p:cNvSpPr/>
          <p:nvPr/>
        </p:nvSpPr>
        <p:spPr>
          <a:xfrm>
            <a:off x="4017963" y="0"/>
            <a:ext cx="5888037" cy="765175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                        </a:t>
            </a:r>
            <a:r>
              <a:rPr lang="ru-RU" altLang="ru-R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«</a:t>
            </a:r>
            <a:r>
              <a:rPr lang="ru-RU" altLang="ru-RU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Развитие образования и молодёжной политики в муниципальном образовании - Ершичский  район Смоленской области</a:t>
            </a:r>
            <a:r>
              <a:rPr lang="ru-RU" altLang="ru-RU">
                <a:solidFill>
                  <a:schemeClr val="bg1"/>
                </a:solidFill>
              </a:rPr>
              <a:t> </a:t>
            </a:r>
            <a:r>
              <a:rPr lang="ru-RU" altLang="ru-R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»</a:t>
            </a:r>
          </a:p>
        </p:txBody>
      </p:sp>
      <p:pic>
        <p:nvPicPr>
          <p:cNvPr id="73733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13" y="0"/>
            <a:ext cx="8636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0494" name="Group 1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8169603"/>
              </p:ext>
            </p:extLst>
          </p:nvPr>
        </p:nvGraphicFramePr>
        <p:xfrm>
          <a:off x="416496" y="765175"/>
          <a:ext cx="9145016" cy="5527391"/>
        </p:xfrm>
        <a:graphic>
          <a:graphicData uri="http://schemas.openxmlformats.org/drawingml/2006/table">
            <a:tbl>
              <a:tblPr/>
              <a:tblGrid>
                <a:gridCol w="6192242"/>
                <a:gridCol w="1440606"/>
                <a:gridCol w="1512168"/>
              </a:tblGrid>
              <a:tr h="57913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Региональные проекты и комплексы  процессных мероприятий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исполнено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</a:tr>
              <a:tr h="30479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счет средств областного бюджета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100 564,4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100 529,2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30479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счет средств местного бюджета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38 444,2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38 417,0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27431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kern="1200" dirty="0">
                          <a:solidFill>
                            <a:srgbClr val="0000FF"/>
                          </a:solidFill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Региональный проект "Современная школа"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040,5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040,5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962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rgbClr val="0000FF"/>
                          </a:solidFill>
                          <a:latin typeface="+mj-lt"/>
                          <a:ea typeface="+mn-ea"/>
                          <a:cs typeface="+mn-cs"/>
                        </a:rPr>
                        <a:t>Региональный проект </a:t>
                      </a:r>
                      <a:r>
                        <a:rPr lang="ru-RU" sz="1000" kern="1200" dirty="0" smtClean="0">
                          <a:solidFill>
                            <a:srgbClr val="0000FF"/>
                          </a:solidFill>
                          <a:latin typeface="+mj-lt"/>
                          <a:ea typeface="+mn-ea"/>
                          <a:cs typeface="+mn-cs"/>
                        </a:rPr>
                        <a:t>«Патриотическое воспитание граждан Российской Федерации»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502,0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502,0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962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kern="1200" dirty="0">
                          <a:solidFill>
                            <a:srgbClr val="0000FF"/>
                          </a:solidFill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Комплекс процессных мероприятий "Обеспечение организационных условий для реализации муниципальной программы"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6 932,7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6 905,6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962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kern="1200" dirty="0">
                          <a:solidFill>
                            <a:srgbClr val="0000FF"/>
                          </a:solidFill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Комплекс процессных мероприятий «Развитие дошкольного образования»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19 984,5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19 984,5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0479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kern="1200" dirty="0">
                          <a:solidFill>
                            <a:srgbClr val="0000FF"/>
                          </a:solidFill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Комплекс процессных мероприятий "Развитие общего образования"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94 713,2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94 713,1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962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kern="1200" dirty="0">
                          <a:solidFill>
                            <a:srgbClr val="0000FF"/>
                          </a:solidFill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Комплекс процессных мероприятий "Развитие дополнительного образования"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5 273,5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5 273,5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962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kern="1200" dirty="0">
                          <a:solidFill>
                            <a:srgbClr val="0000FF"/>
                          </a:solidFill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Комплекс процессных мероприятий "Организация проведения мероприятий в сфере образования и молодежной политики"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175,6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175,6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962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kern="1200" dirty="0">
                          <a:solidFill>
                            <a:srgbClr val="0000FF"/>
                          </a:solidFill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Комплекс процессных мероприятий "Проведение мероприятий по отдыху и оздоровлению детей"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256,6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256,6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0479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kern="120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Комплекс процессных мероприятий "Педагогические кадры"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2 836,9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836,9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44033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kern="120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Комплекс процессных мероприятий "Комплексные меры по профилактике правонарушений и усилению борьбы с преступностью в Смоленской области"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1 271,8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271,8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kern="120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Комплекс процессных мероприятий "Совершенствование системы устройства детей-сирот и детей, оставшихся без попечения родителей, на воспитание в семьи и сопровождение выпускников </a:t>
                      </a:r>
                      <a:r>
                        <a:rPr lang="ru-RU" sz="1000" kern="1200" dirty="0" err="1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интернатных</a:t>
                      </a:r>
                      <a:r>
                        <a:rPr lang="ru-RU" sz="1000" kern="120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 организаций"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4 021,3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3 986,1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787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6270992-87EF-4046-9D6E-F351292461B9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46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47107" name="AutoShape 6"/>
          <p:cNvSpPr>
            <a:spLocks noChangeArrowheads="1"/>
          </p:cNvSpPr>
          <p:nvPr/>
        </p:nvSpPr>
        <p:spPr bwMode="auto">
          <a:xfrm>
            <a:off x="776288" y="0"/>
            <a:ext cx="9129712" cy="66198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>
                <a:solidFill>
                  <a:srgbClr val="0066FF"/>
                </a:solidFill>
                <a:latin typeface="Times New Roman" pitchFamily="18" charset="0"/>
              </a:rPr>
              <a:t>Муниципальная программа «Развитие культуры, физической культуры и спорта </a:t>
            </a:r>
          </a:p>
          <a:p>
            <a:pPr algn="ctr" eaLnBrk="1" hangingPunct="1"/>
            <a:r>
              <a:rPr lang="ru-RU" altLang="ru-RU" sz="1600">
                <a:solidFill>
                  <a:srgbClr val="0066FF"/>
                </a:solidFill>
                <a:latin typeface="Times New Roman" pitchFamily="18" charset="0"/>
              </a:rPr>
              <a:t>в муниципальном образовании - Ершичский район  Смоленской области»</a:t>
            </a:r>
          </a:p>
        </p:txBody>
      </p:sp>
      <p:pic>
        <p:nvPicPr>
          <p:cNvPr id="47108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51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3690226"/>
              </p:ext>
            </p:extLst>
          </p:nvPr>
        </p:nvGraphicFramePr>
        <p:xfrm>
          <a:off x="682625" y="3119438"/>
          <a:ext cx="8683625" cy="3181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992560" y="765175"/>
            <a:ext cx="8280920" cy="2092325"/>
          </a:xfrm>
          <a:prstGeom prst="rect">
            <a:avLst/>
          </a:prstGeom>
          <a:solidFill>
            <a:srgbClr val="FFFFF0"/>
          </a:solidFill>
          <a:ln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                                 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Региональный проект «Творческие люди» 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Обеспечение организационных условий для реализации муниципальной программы»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Развитие системы дополнительного образования детей в сфере культуры»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Организация библиотечного обслуживания населения»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культурно-досуговой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деятельности»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Развитие физической культуры и массового спорта»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Организация хозяйственного обслуживания учреждений культуры»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Стимулирование и поддержка труда граждан творческих профессий»</a:t>
            </a:r>
          </a:p>
          <a:p>
            <a:pPr algn="just" eaLnBrk="1" hangingPunct="1">
              <a:defRPr/>
            </a:pPr>
            <a:endParaRPr lang="ru-RU" altLang="ru-RU" dirty="0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20750" y="188913"/>
            <a:ext cx="8483600" cy="50323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ru-RU" altLang="ru-RU" sz="2800"/>
              <a:t>Цель муниципальной программы:</a:t>
            </a:r>
            <a:br>
              <a:rPr lang="ru-RU" altLang="ru-RU" sz="2800"/>
            </a:br>
            <a:endParaRPr lang="ru-RU" altLang="ru-RU" sz="2800"/>
          </a:p>
        </p:txBody>
      </p:sp>
      <p:sp>
        <p:nvSpPr>
          <p:cNvPr id="74755" name="Rectangle 3"/>
          <p:cNvSpPr>
            <a:spLocks noGrp="1"/>
          </p:cNvSpPr>
          <p:nvPr>
            <p:ph type="body" idx="1"/>
          </p:nvPr>
        </p:nvSpPr>
        <p:spPr>
          <a:xfrm>
            <a:off x="4016375" y="476250"/>
            <a:ext cx="5394325" cy="18732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2000" dirty="0" smtClean="0">
                <a:solidFill>
                  <a:srgbClr val="0000FF"/>
                </a:solidFill>
              </a:rPr>
              <a:t>        Сохранение и развитие национальной духовной культуры. </a:t>
            </a:r>
          </a:p>
          <a:p>
            <a:pPr>
              <a:lnSpc>
                <a:spcPct val="90000"/>
              </a:lnSpc>
            </a:pPr>
            <a:r>
              <a:rPr lang="ru-RU" altLang="ru-RU" sz="2000" dirty="0" smtClean="0">
                <a:solidFill>
                  <a:srgbClr val="0000FF"/>
                </a:solidFill>
              </a:rPr>
              <a:t>          Формирование единого культурного пространства района в его неразрывной связи  с культурной жизнью области, страны. </a:t>
            </a:r>
          </a:p>
        </p:txBody>
      </p:sp>
      <p:sp>
        <p:nvSpPr>
          <p:cNvPr id="74756" name="Rectangle 6"/>
          <p:cNvSpPr>
            <a:spLocks noChangeArrowheads="1"/>
          </p:cNvSpPr>
          <p:nvPr/>
        </p:nvSpPr>
        <p:spPr bwMode="auto">
          <a:xfrm>
            <a:off x="273050" y="4948238"/>
            <a:ext cx="45354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ru-RU" altLang="ru-RU" sz="1200">
                <a:solidFill>
                  <a:srgbClr val="0000FF"/>
                </a:solidFill>
                <a:latin typeface="Constantia" pitchFamily="18" charset="0"/>
              </a:rPr>
              <a:t>     </a:t>
            </a:r>
            <a:r>
              <a:rPr lang="ru-RU" altLang="ru-RU">
                <a:solidFill>
                  <a:srgbClr val="0000FF"/>
                </a:solidFill>
                <a:latin typeface="Times New Roman" pitchFamily="18" charset="0"/>
              </a:rPr>
              <a:t>Реализация программы позволит привлечь к систематическим занятиям физической культурой и спортом и приобщить к здоровому образу жизни широкие массы населения, что окажет положительное влияние на улучшение качества жизни жителей района.</a:t>
            </a:r>
          </a:p>
        </p:txBody>
      </p:sp>
      <p:pic>
        <p:nvPicPr>
          <p:cNvPr id="74757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338" y="2708275"/>
            <a:ext cx="4465637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3" y="2852738"/>
            <a:ext cx="3113087" cy="207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9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404813"/>
            <a:ext cx="3471862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67589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Скругленный прямоугольник 7"/>
          <p:cNvSpPr>
            <a:spLocks noChangeArrowheads="1"/>
          </p:cNvSpPr>
          <p:nvPr/>
        </p:nvSpPr>
        <p:spPr bwMode="auto">
          <a:xfrm>
            <a:off x="3008313" y="1196975"/>
            <a:ext cx="1363662" cy="336550"/>
          </a:xfrm>
          <a:prstGeom prst="roundRect">
            <a:avLst>
              <a:gd name="adj" fmla="val 16667"/>
            </a:avLst>
          </a:prstGeom>
          <a:solidFill>
            <a:srgbClr val="0099FF"/>
          </a:solidFill>
          <a:ln w="9525" algn="ctr">
            <a:solidFill>
              <a:srgbClr val="0066FF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072428"/>
                </a:solidFill>
                <a:latin typeface="Book Antiqua" pitchFamily="18" charset="0"/>
              </a:rPr>
              <a:t>тыс. руб.</a:t>
            </a:r>
          </a:p>
        </p:txBody>
      </p:sp>
      <p:graphicFrame>
        <p:nvGraphicFramePr>
          <p:cNvPr id="49156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2027894"/>
              </p:ext>
            </p:extLst>
          </p:nvPr>
        </p:nvGraphicFramePr>
        <p:xfrm>
          <a:off x="9525" y="1976438"/>
          <a:ext cx="5024438" cy="4078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21" name="Лист" r:id="rId4" imgW="3924462" imgH="3190821" progId="Excel.Sheet.8">
                  <p:embed/>
                </p:oleObj>
              </mc:Choice>
              <mc:Fallback>
                <p:oleObj name="Лист" r:id="rId4" imgW="3924462" imgH="3190821" progId="Excel.Sheet.8">
                  <p:embed/>
                  <p:pic>
                    <p:nvPicPr>
                      <p:cNvPr id="0" name="Picture 62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" y="1976438"/>
                        <a:ext cx="5024438" cy="4078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4171950" cy="6921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 w="19050">
            <a:noFill/>
          </a:ln>
        </p:spPr>
        <p:txBody>
          <a:bodyPr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3675" y="115888"/>
            <a:ext cx="39004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+mn-cs"/>
              </a:rPr>
              <a:t>МУНИЦИПАЛЬНАЯ  ПРОГРАММА</a:t>
            </a:r>
          </a:p>
        </p:txBody>
      </p:sp>
      <p:sp>
        <p:nvSpPr>
          <p:cNvPr id="20" name="object 4"/>
          <p:cNvSpPr/>
          <p:nvPr/>
        </p:nvSpPr>
        <p:spPr>
          <a:xfrm>
            <a:off x="4232274" y="0"/>
            <a:ext cx="5673725" cy="765175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     </a:t>
            </a:r>
            <a:r>
              <a:rPr lang="ru-RU" alt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«</a:t>
            </a:r>
            <a:r>
              <a:rPr lang="ru-RU" alt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Развитие культуры, физической культуры и спорта в</a:t>
            </a:r>
          </a:p>
          <a:p>
            <a:pPr>
              <a:defRPr/>
            </a:pPr>
            <a:r>
              <a:rPr lang="ru-RU" alt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муниципальном </a:t>
            </a:r>
            <a:r>
              <a:rPr lang="ru-RU" alt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образовании – </a:t>
            </a:r>
            <a:r>
              <a:rPr lang="ru-RU" alt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Ершичский</a:t>
            </a:r>
            <a:r>
              <a:rPr lang="ru-RU" alt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район </a:t>
            </a:r>
            <a:endParaRPr lang="ru-RU" alt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ru-RU" alt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Смоленской </a:t>
            </a:r>
            <a:r>
              <a:rPr lang="ru-RU" alt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области</a:t>
            </a:r>
            <a:r>
              <a:rPr lang="ru-RU" altLang="ru-RU" dirty="0">
                <a:solidFill>
                  <a:schemeClr val="bg1"/>
                </a:solidFill>
              </a:rPr>
              <a:t> </a:t>
            </a:r>
            <a:r>
              <a:rPr lang="ru-RU" alt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»</a:t>
            </a:r>
          </a:p>
        </p:txBody>
      </p:sp>
      <p:pic>
        <p:nvPicPr>
          <p:cNvPr id="49160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13" y="0"/>
            <a:ext cx="1008062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1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463" y="2852738"/>
            <a:ext cx="3025775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2" name="Picture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63" y="4964113"/>
            <a:ext cx="2665412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649788" y="836712"/>
            <a:ext cx="5256212" cy="1800225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altLang="ru-RU" sz="1200" u="sng" dirty="0">
                <a:solidFill>
                  <a:srgbClr val="000099"/>
                </a:solidFill>
                <a:latin typeface="Bookman Old Style" panose="02050604050505020204" pitchFamily="18" charset="0"/>
              </a:rPr>
              <a:t>Ожидаемые результаты:</a:t>
            </a:r>
          </a:p>
          <a:p>
            <a:pPr algn="just" eaLnBrk="1" hangingPunct="1">
              <a:defRPr/>
            </a:pPr>
            <a:r>
              <a:rPr lang="ru-RU" altLang="ru-RU" sz="1200" dirty="0">
                <a:solidFill>
                  <a:srgbClr val="000099"/>
                </a:solidFill>
                <a:latin typeface="Bookman Old Style" panose="02050604050505020204" pitchFamily="18" charset="0"/>
              </a:rPr>
              <a:t>-</a:t>
            </a:r>
            <a:r>
              <a:rPr lang="ru-RU" altLang="ru-RU" sz="1200" dirty="0">
                <a:solidFill>
                  <a:srgbClr val="0000FF"/>
                </a:solidFill>
              </a:rPr>
              <a:t>создание и обеспечение условий для сохранения и развития культуры и спорта района;</a:t>
            </a:r>
          </a:p>
          <a:p>
            <a:pPr algn="just" eaLnBrk="1" hangingPunct="1">
              <a:defRPr/>
            </a:pPr>
            <a:r>
              <a:rPr lang="ru-RU" altLang="ru-RU" sz="1200" dirty="0">
                <a:solidFill>
                  <a:srgbClr val="000099"/>
                </a:solidFill>
                <a:latin typeface="Bookman Old Style" panose="02050604050505020204" pitchFamily="18" charset="0"/>
              </a:rPr>
              <a:t>-</a:t>
            </a:r>
            <a:r>
              <a:rPr lang="ru-RU" altLang="ru-RU" sz="1200" dirty="0">
                <a:solidFill>
                  <a:srgbClr val="0000FF"/>
                </a:solidFill>
              </a:rPr>
              <a:t>обеспечение широкого доступа населения </a:t>
            </a:r>
            <a:r>
              <a:rPr lang="ru-RU" altLang="ru-RU" sz="1200" dirty="0" err="1">
                <a:solidFill>
                  <a:srgbClr val="0000FF"/>
                </a:solidFill>
              </a:rPr>
              <a:t>Ершичского</a:t>
            </a:r>
            <a:r>
              <a:rPr lang="ru-RU" altLang="ru-RU" sz="1200" dirty="0">
                <a:solidFill>
                  <a:srgbClr val="0000FF"/>
                </a:solidFill>
              </a:rPr>
              <a:t> района к ценностям традиционной и современной культуры и спорту</a:t>
            </a:r>
            <a:r>
              <a:rPr lang="ru-RU" altLang="ru-RU" sz="1200" dirty="0">
                <a:solidFill>
                  <a:srgbClr val="000099"/>
                </a:solidFill>
                <a:latin typeface="Bookman Old Style" panose="02050604050505020204" pitchFamily="18" charset="0"/>
              </a:rPr>
              <a:t>;</a:t>
            </a:r>
          </a:p>
          <a:p>
            <a:pPr algn="just" eaLnBrk="1" hangingPunct="1">
              <a:defRPr/>
            </a:pPr>
            <a:r>
              <a:rPr lang="ru-RU" altLang="ru-RU" sz="1200" dirty="0">
                <a:solidFill>
                  <a:srgbClr val="000099"/>
                </a:solidFill>
                <a:latin typeface="Bookman Old Style" panose="02050604050505020204" pitchFamily="18" charset="0"/>
              </a:rPr>
              <a:t>-</a:t>
            </a:r>
            <a:r>
              <a:rPr lang="ru-RU" altLang="ru-RU" sz="1200" dirty="0">
                <a:solidFill>
                  <a:srgbClr val="0000FF"/>
                </a:solidFill>
              </a:rPr>
              <a:t>повышение качества </a:t>
            </a:r>
            <a:r>
              <a:rPr lang="ru-RU" altLang="ru-RU" sz="1200" dirty="0" err="1">
                <a:solidFill>
                  <a:srgbClr val="0000FF"/>
                </a:solidFill>
              </a:rPr>
              <a:t>культурно-досугового</a:t>
            </a:r>
            <a:r>
              <a:rPr lang="ru-RU" altLang="ru-RU" sz="1200" dirty="0">
                <a:solidFill>
                  <a:srgbClr val="0000FF"/>
                </a:solidFill>
              </a:rPr>
              <a:t> и спортивного обслуживания населения;</a:t>
            </a:r>
          </a:p>
          <a:p>
            <a:pPr algn="just" eaLnBrk="1" hangingPunct="1">
              <a:defRPr/>
            </a:pPr>
            <a:r>
              <a:rPr lang="ru-RU" altLang="ru-RU" sz="1200" dirty="0">
                <a:solidFill>
                  <a:srgbClr val="0000FF"/>
                </a:solidFill>
              </a:rPr>
              <a:t>-повышение статуса и профессионализма работников культуры; </a:t>
            </a:r>
          </a:p>
          <a:p>
            <a:pPr algn="just" eaLnBrk="1" hangingPunct="1">
              <a:defRPr/>
            </a:pPr>
            <a:r>
              <a:rPr lang="ru-RU" altLang="ru-RU" sz="1200" dirty="0">
                <a:solidFill>
                  <a:srgbClr val="0000FF"/>
                </a:solidFill>
              </a:rPr>
              <a:t>-создание привлекательного имиджа муниципального образования - </a:t>
            </a:r>
            <a:r>
              <a:rPr lang="ru-RU" altLang="ru-RU" sz="1200" dirty="0" err="1">
                <a:solidFill>
                  <a:srgbClr val="0000FF"/>
                </a:solidFill>
              </a:rPr>
              <a:t>Ершичский</a:t>
            </a:r>
            <a:r>
              <a:rPr lang="ru-RU" altLang="ru-RU" sz="1200" dirty="0">
                <a:solidFill>
                  <a:srgbClr val="0000FF"/>
                </a:solidFill>
              </a:rPr>
              <a:t> район Смоленской области.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4171950" cy="6921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3675" y="115888"/>
            <a:ext cx="39004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+mn-cs"/>
              </a:rPr>
              <a:t>МУНИЦИПАЛЬНАЯ  ПРОГРАММА</a:t>
            </a:r>
          </a:p>
        </p:txBody>
      </p:sp>
      <p:sp>
        <p:nvSpPr>
          <p:cNvPr id="20" name="object 4"/>
          <p:cNvSpPr/>
          <p:nvPr/>
        </p:nvSpPr>
        <p:spPr>
          <a:xfrm>
            <a:off x="4291013" y="0"/>
            <a:ext cx="5614987" cy="765175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     </a:t>
            </a:r>
            <a:r>
              <a:rPr lang="ru-RU" alt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«</a:t>
            </a:r>
            <a:r>
              <a:rPr lang="ru-RU" alt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Развитие культуры, физической культуры и спорта в</a:t>
            </a:r>
          </a:p>
          <a:p>
            <a:pPr>
              <a:defRPr/>
            </a:pPr>
            <a:r>
              <a:rPr lang="ru-RU" alt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муниципальном </a:t>
            </a:r>
            <a:r>
              <a:rPr lang="ru-RU" alt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образовании – </a:t>
            </a:r>
            <a:r>
              <a:rPr lang="ru-RU" alt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Ершичский</a:t>
            </a:r>
            <a:r>
              <a:rPr lang="ru-RU" alt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район </a:t>
            </a:r>
            <a:r>
              <a:rPr lang="ru-RU" alt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defRPr/>
            </a:pPr>
            <a:r>
              <a:rPr lang="ru-RU" alt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alt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Смоленской </a:t>
            </a:r>
            <a:r>
              <a:rPr lang="ru-RU" alt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области</a:t>
            </a:r>
            <a:r>
              <a:rPr lang="ru-RU" altLang="ru-RU" dirty="0">
                <a:solidFill>
                  <a:schemeClr val="bg1"/>
                </a:solidFill>
              </a:rPr>
              <a:t> </a:t>
            </a:r>
            <a:r>
              <a:rPr lang="ru-RU" alt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»</a:t>
            </a:r>
          </a:p>
        </p:txBody>
      </p:sp>
      <p:pic>
        <p:nvPicPr>
          <p:cNvPr id="75781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13" y="0"/>
            <a:ext cx="1008062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4694" name="Group 2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0611474"/>
              </p:ext>
            </p:extLst>
          </p:nvPr>
        </p:nvGraphicFramePr>
        <p:xfrm>
          <a:off x="128588" y="857250"/>
          <a:ext cx="9216900" cy="4353543"/>
        </p:xfrm>
        <a:graphic>
          <a:graphicData uri="http://schemas.openxmlformats.org/drawingml/2006/table">
            <a:tbl>
              <a:tblPr/>
              <a:tblGrid>
                <a:gridCol w="6624612"/>
                <a:gridCol w="1368152"/>
                <a:gridCol w="1224136"/>
              </a:tblGrid>
              <a:tr h="36575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Комплексы процессных мероприятий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05" marB="45705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05" marB="45705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исполнено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05" marB="45705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</a:tr>
              <a:tr h="365714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счет средств областного бюджета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05" marB="45705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451,1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05" marB="45705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451,1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05" marB="45705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365714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счет средств местного бюджета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05" marB="45705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41 772,8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05" marB="45705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41 772,8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05" marB="45705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304757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Региональный проект «Творческие люди»</a:t>
                      </a:r>
                      <a:endParaRPr lang="ru-RU" sz="1200" dirty="0">
                        <a:solidFill>
                          <a:srgbClr val="0000FF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1" marR="68581" marT="0" marB="0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121,7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05" marB="45705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121,7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05" marB="45705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91414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Комплекс процессных мероприятий "Обеспечение организационных условий для реализации муниципальной программы"</a:t>
                      </a:r>
                      <a:endParaRPr lang="ru-RU" sz="1200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1" marR="68581" marT="0" marB="0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3 203,9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05" marB="45705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3 203,9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05" marB="45705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457199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Комплекс процессных мероприятий "Развитие системы дополнительного образования детей в сфере культуры"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05" marB="45705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2 585,6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05" marB="45705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2 585,6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05" marB="45705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2766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Комплекс процессных мероприятий "Организация библиотечного обслуживания населения"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05" marB="45705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8 694,6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05" marB="45705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8 694,6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05" marB="45705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0475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Комплекс процессных мероприятий "Развитие </a:t>
                      </a:r>
                      <a:r>
                        <a:rPr lang="ru-RU" sz="1200" kern="1200" dirty="0" err="1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культурно-досуговой</a:t>
                      </a:r>
                      <a:r>
                        <a:rPr lang="ru-RU" sz="1200" kern="12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деятельности"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05" marB="45705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19 555,6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05" marB="45705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19 555,6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05" marB="45705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0475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rgbClr val="0000FF"/>
                          </a:solidFill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Комплекс процессных мероприятий "Развитие физической культуры </a:t>
                      </a:r>
                      <a:r>
                        <a:rPr lang="ru-RU" sz="1200" kern="1200" dirty="0" smtClean="0">
                          <a:solidFill>
                            <a:srgbClr val="0000FF"/>
                          </a:solidFill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и массового </a:t>
                      </a:r>
                      <a:r>
                        <a:rPr lang="ru-RU" sz="1200" kern="1200" dirty="0">
                          <a:solidFill>
                            <a:srgbClr val="0000FF"/>
                          </a:solidFill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спорта"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05" marB="45705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400,0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05" marB="45705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400,0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05" marB="45705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45714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rgbClr val="0000FF"/>
                          </a:solidFill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Комплекс процессных мероприятий "Организация хозяйственного обслуживания учреждений культуры"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05" marB="45705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7 650,5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05" marB="45705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7 650,5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05" marB="45705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45714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Комплекс процессных мероприятий "Стимулирование и поддержка труда граждан творческих профессий"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05" marB="45705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12,0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05" marB="45705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12,0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05" marB="45705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</a:tbl>
          </a:graphicData>
        </a:graphic>
      </p:graphicFrame>
      <p:pic>
        <p:nvPicPr>
          <p:cNvPr id="75849" name="Picture 2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5300663"/>
            <a:ext cx="2336800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632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Номер слайда 5"/>
          <p:cNvSpPr txBox="1">
            <a:spLocks noGrp="1"/>
          </p:cNvSpPr>
          <p:nvPr/>
        </p:nvSpPr>
        <p:spPr bwMode="auto">
          <a:xfrm>
            <a:off x="8585200" y="6416675"/>
            <a:ext cx="8255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b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A9139CF8-7457-49DB-B04D-369FC22B64D7}" type="slidenum">
              <a:rPr lang="ru-RU" altLang="ru-RU" sz="1200">
                <a:solidFill>
                  <a:srgbClr val="000000"/>
                </a:solidFill>
                <a:latin typeface="Constantia" pitchFamily="18" charset="0"/>
              </a:rPr>
              <a:pPr algn="r" eaLnBrk="1" hangingPunct="1"/>
              <a:t>5</a:t>
            </a:fld>
            <a:endParaRPr lang="ru-RU" altLang="ru-RU" sz="120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198660" name="Rectangle 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95300" y="0"/>
            <a:ext cx="8915400" cy="836613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altLang="ru-RU">
                <a:solidFill>
                  <a:srgbClr val="0066FF"/>
                </a:solidFill>
                <a:latin typeface="Arial" panose="020B0604020202020204" pitchFamily="34" charset="0"/>
              </a:rPr>
              <a:t>Вводная часть</a:t>
            </a:r>
          </a:p>
        </p:txBody>
      </p:sp>
      <p:graphicFrame>
        <p:nvGraphicFramePr>
          <p:cNvPr id="198682" name="Group 26"/>
          <p:cNvGraphicFramePr>
            <a:graphicFrameLocks noGrp="1"/>
          </p:cNvGraphicFramePr>
          <p:nvPr>
            <p:ph idx="4294967295"/>
          </p:nvPr>
        </p:nvGraphicFramePr>
        <p:xfrm>
          <a:off x="488950" y="1628775"/>
          <a:ext cx="8915400" cy="4708526"/>
        </p:xfrm>
        <a:graphic>
          <a:graphicData uri="http://schemas.openxmlformats.org/drawingml/2006/table">
            <a:tbl>
              <a:tblPr/>
              <a:tblGrid>
                <a:gridCol w="8915400"/>
              </a:tblGrid>
              <a:tr h="1177925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Что такое бюджет?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76338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Межбюджетные трансферты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77925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Основные направления бюджетной политики на </a:t>
                      </a: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год и на плановый период </a:t>
                      </a: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и </a:t>
                      </a: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</a:t>
                      </a: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годов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76338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Этапы формирования проекта бюджета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73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725" y="765175"/>
            <a:ext cx="2605088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A5C683D-7D96-4C18-AE89-0631B175FF09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50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51203" name="AutoShape 6"/>
          <p:cNvSpPr>
            <a:spLocks noChangeArrowheads="1"/>
          </p:cNvSpPr>
          <p:nvPr/>
        </p:nvSpPr>
        <p:spPr bwMode="auto">
          <a:xfrm>
            <a:off x="776288" y="0"/>
            <a:ext cx="9129712" cy="66198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>
                <a:solidFill>
                  <a:srgbClr val="0066FF"/>
                </a:solidFill>
                <a:latin typeface="Times New Roman" pitchFamily="18" charset="0"/>
              </a:rPr>
              <a:t>Муниципальная программа </a:t>
            </a:r>
            <a:r>
              <a:rPr lang="ru-RU" altLang="ru-RU" sz="1600">
                <a:solidFill>
                  <a:srgbClr val="0066FF"/>
                </a:solidFill>
              </a:rPr>
              <a:t>«Управление муниципальными финансами в муниципальном образовании –Ершичский район Смоленской области»</a:t>
            </a:r>
            <a:endParaRPr lang="ru-RU" altLang="ru-RU" sz="1600">
              <a:solidFill>
                <a:srgbClr val="0066FF"/>
              </a:solidFill>
              <a:latin typeface="Times New Roman" pitchFamily="18" charset="0"/>
            </a:endParaRPr>
          </a:p>
        </p:txBody>
      </p:sp>
      <p:graphicFrame>
        <p:nvGraphicFramePr>
          <p:cNvPr id="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8196982"/>
              </p:ext>
            </p:extLst>
          </p:nvPr>
        </p:nvGraphicFramePr>
        <p:xfrm>
          <a:off x="668338" y="2759075"/>
          <a:ext cx="8770937" cy="3643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120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36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96888" y="1060450"/>
            <a:ext cx="9361487" cy="1512888"/>
          </a:xfrm>
          <a:prstGeom prst="rect">
            <a:avLst/>
          </a:prstGeom>
          <a:solidFill>
            <a:srgbClr val="FFFFF0"/>
          </a:solidFill>
          <a:ln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altLang="ru-RU" dirty="0" smtClean="0">
                <a:latin typeface="Times New Roman" panose="02020603050405020304" pitchFamily="18" charset="0"/>
              </a:rPr>
              <a:t>Комплексы процессных мероприятий: 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dirty="0" smtClean="0">
                <a:latin typeface="Times New Roman" panose="02020603050405020304" pitchFamily="18" charset="0"/>
              </a:rPr>
              <a:t> «</a:t>
            </a:r>
            <a:r>
              <a:rPr lang="ru-RU" dirty="0" smtClean="0"/>
              <a:t>Обеспечение организационных условий для реализации муниципальной программы»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dirty="0" smtClean="0">
                <a:latin typeface="Times New Roman" panose="02020603050405020304" pitchFamily="18" charset="0"/>
              </a:rPr>
              <a:t> «</a:t>
            </a:r>
            <a:r>
              <a:rPr lang="ru-RU" dirty="0" smtClean="0"/>
              <a:t>Управление муниципальным долгом»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dirty="0" smtClean="0">
                <a:latin typeface="Times New Roman" panose="02020603050405020304" pitchFamily="18" charset="0"/>
              </a:rPr>
              <a:t> «</a:t>
            </a:r>
            <a:r>
              <a:rPr lang="ru-RU" dirty="0" smtClean="0"/>
              <a:t>Выравнивание бюджетной обеспеченности сельских поселений муниципального образования - </a:t>
            </a:r>
            <a:r>
              <a:rPr lang="ru-RU" dirty="0" err="1" smtClean="0"/>
              <a:t>Ершичский</a:t>
            </a:r>
            <a:r>
              <a:rPr lang="ru-RU" dirty="0" smtClean="0"/>
              <a:t> район Смоленской области»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dirty="0" smtClean="0">
                <a:latin typeface="Times New Roman" panose="02020603050405020304" pitchFamily="18" charset="0"/>
              </a:rPr>
              <a:t> «</a:t>
            </a:r>
            <a:r>
              <a:rPr lang="ru-RU" dirty="0" smtClean="0"/>
              <a:t>Осуществление мер по обеспечению сбалансированности бюджетов сельских поселений муниципального образования –</a:t>
            </a:r>
            <a:r>
              <a:rPr lang="ru-RU" dirty="0" err="1" smtClean="0"/>
              <a:t>Ершичский</a:t>
            </a:r>
            <a:r>
              <a:rPr lang="ru-RU" dirty="0" smtClean="0"/>
              <a:t> район Смоленской области»</a:t>
            </a:r>
            <a:endParaRPr lang="ru-RU" altLang="ru-RU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20750" y="188913"/>
            <a:ext cx="8483600" cy="50323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ru-RU" altLang="ru-RU" sz="2800"/>
              <a:t>Цель муниципальной программы:</a:t>
            </a:r>
            <a:br>
              <a:rPr lang="ru-RU" altLang="ru-RU" sz="2800"/>
            </a:br>
            <a:endParaRPr lang="ru-RU" altLang="ru-RU" sz="2800"/>
          </a:p>
        </p:txBody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>
          <a:xfrm>
            <a:off x="4016375" y="476250"/>
            <a:ext cx="5545138" cy="237648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1800" smtClean="0">
                <a:solidFill>
                  <a:srgbClr val="0000FF"/>
                </a:solidFill>
              </a:rPr>
              <a:t>обеспечение долгосрочной сбалансированности и устойчивости бюджетной системы; </a:t>
            </a:r>
          </a:p>
          <a:p>
            <a:pPr>
              <a:lnSpc>
                <a:spcPct val="80000"/>
              </a:lnSpc>
            </a:pPr>
            <a:r>
              <a:rPr lang="ru-RU" altLang="ru-RU" sz="1800" smtClean="0">
                <a:solidFill>
                  <a:srgbClr val="0000FF"/>
                </a:solidFill>
              </a:rPr>
              <a:t>создание условий для эффективного выполнения полномочий органами местного самоуправления;</a:t>
            </a:r>
          </a:p>
          <a:p>
            <a:pPr>
              <a:lnSpc>
                <a:spcPct val="80000"/>
              </a:lnSpc>
            </a:pPr>
            <a:r>
              <a:rPr lang="ru-RU" altLang="ru-RU" sz="1800" smtClean="0">
                <a:solidFill>
                  <a:srgbClr val="0000FF"/>
                </a:solidFill>
              </a:rPr>
              <a:t>повышение качества управления муниципальными финансами муниципального образования –Ершичский район  Смоленской области</a:t>
            </a:r>
            <a:r>
              <a:rPr lang="ru-RU" altLang="ru-RU" sz="1800" smtClean="0"/>
              <a:t>  </a:t>
            </a:r>
            <a:r>
              <a:rPr lang="ru-RU" altLang="ru-RU" sz="1800" smtClean="0">
                <a:solidFill>
                  <a:srgbClr val="0000FF"/>
                </a:solidFill>
              </a:rPr>
              <a:t>        </a:t>
            </a:r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273050" y="3933825"/>
            <a:ext cx="4535488" cy="231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ru-RU" altLang="ru-RU">
                <a:solidFill>
                  <a:srgbClr val="0000FF"/>
                </a:solidFill>
                <a:latin typeface="Times New Roman" pitchFamily="18" charset="0"/>
              </a:rPr>
              <a:t>    </a:t>
            </a:r>
            <a:r>
              <a:rPr lang="ru-RU" altLang="ru-RU" sz="1200">
                <a:solidFill>
                  <a:srgbClr val="0000FF"/>
                </a:solidFill>
              </a:rPr>
              <a:t>В целях соблюдения единых подходов при составлении бюджета муниципального района Ершичским финансовым управлением ежегодно  утверждается  Методика расчета бюджетных ассигнований местного бюджета, необходимых для исполнения бюджетов действующих и принимаемых обязательств на очередной финансовый год и плановый период, в основе которой лежат сценарные условия, основные параметры прогноза социально-экономического развития муниципального образования – Ершичский район Смоленской области и предельные уровни цен (тарифов) на услуги компаний инфраструктурного сектора на очередной финансовый год и плановый период.</a:t>
            </a:r>
          </a:p>
        </p:txBody>
      </p:sp>
      <p:pic>
        <p:nvPicPr>
          <p:cNvPr id="76805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268413"/>
            <a:ext cx="3697288" cy="205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997200"/>
            <a:ext cx="4649788" cy="348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639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Скругленный прямоугольник 7"/>
          <p:cNvSpPr>
            <a:spLocks noChangeArrowheads="1"/>
          </p:cNvSpPr>
          <p:nvPr/>
        </p:nvSpPr>
        <p:spPr bwMode="auto">
          <a:xfrm>
            <a:off x="3008313" y="1196975"/>
            <a:ext cx="1363662" cy="336550"/>
          </a:xfrm>
          <a:prstGeom prst="roundRect">
            <a:avLst>
              <a:gd name="adj" fmla="val 16667"/>
            </a:avLst>
          </a:prstGeom>
          <a:solidFill>
            <a:srgbClr val="0099FF"/>
          </a:solidFill>
          <a:ln w="9525" algn="ctr">
            <a:solidFill>
              <a:srgbClr val="0066FF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072428"/>
                </a:solidFill>
                <a:latin typeface="Book Antiqua" pitchFamily="18" charset="0"/>
              </a:rPr>
              <a:t>тыс. руб.</a:t>
            </a:r>
          </a:p>
        </p:txBody>
      </p:sp>
      <p:graphicFrame>
        <p:nvGraphicFramePr>
          <p:cNvPr id="53251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0186514"/>
              </p:ext>
            </p:extLst>
          </p:nvPr>
        </p:nvGraphicFramePr>
        <p:xfrm>
          <a:off x="201613" y="1731963"/>
          <a:ext cx="5005387" cy="4100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15" name="Лист" r:id="rId4" imgW="3933866" imgH="3219336" progId="Excel.Sheet.8">
                  <p:embed/>
                </p:oleObj>
              </mc:Choice>
              <mc:Fallback>
                <p:oleObj name="Лист" r:id="rId4" imgW="3933866" imgH="3219336" progId="Excel.Sheet.8">
                  <p:embed/>
                  <p:pic>
                    <p:nvPicPr>
                      <p:cNvPr id="0" name="Picture 60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613" y="1731963"/>
                        <a:ext cx="5005387" cy="41005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4171950" cy="6921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 w="19050">
            <a:noFill/>
          </a:ln>
        </p:spPr>
        <p:txBody>
          <a:bodyPr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3675" y="115888"/>
            <a:ext cx="39004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+mn-cs"/>
              </a:rPr>
              <a:t>МУНИЦИПАЛЬНАЯ  ПРОГРАММА</a:t>
            </a:r>
          </a:p>
        </p:txBody>
      </p:sp>
      <p:sp>
        <p:nvSpPr>
          <p:cNvPr id="20" name="object 4"/>
          <p:cNvSpPr/>
          <p:nvPr/>
        </p:nvSpPr>
        <p:spPr>
          <a:xfrm>
            <a:off x="4202113" y="0"/>
            <a:ext cx="5703887" cy="765175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     </a:t>
            </a:r>
            <a:r>
              <a:rPr lang="ru-RU" alt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«</a:t>
            </a:r>
            <a:r>
              <a:rPr lang="ru-RU" altLang="ru-RU" dirty="0">
                <a:solidFill>
                  <a:schemeClr val="bg1"/>
                </a:solidFill>
              </a:rPr>
              <a:t>Управление муниципальными финансами в муниципальном образовании –</a:t>
            </a:r>
            <a:r>
              <a:rPr lang="ru-RU" altLang="ru-RU" dirty="0" err="1">
                <a:solidFill>
                  <a:schemeClr val="bg1"/>
                </a:solidFill>
              </a:rPr>
              <a:t>Ершичский</a:t>
            </a:r>
            <a:r>
              <a:rPr lang="ru-RU" altLang="ru-RU" dirty="0">
                <a:solidFill>
                  <a:schemeClr val="bg1"/>
                </a:solidFill>
              </a:rPr>
              <a:t> район Смоленской области</a:t>
            </a:r>
            <a:r>
              <a:rPr lang="ru-RU" alt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»</a:t>
            </a:r>
          </a:p>
        </p:txBody>
      </p:sp>
      <p:pic>
        <p:nvPicPr>
          <p:cNvPr id="53255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6"/>
          <a:stretch>
            <a:fillRect/>
          </a:stretch>
        </p:blipFill>
        <p:spPr bwMode="auto">
          <a:xfrm>
            <a:off x="3008313" y="476250"/>
            <a:ext cx="11938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368925" y="836613"/>
            <a:ext cx="4537075" cy="6021387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altLang="ru-RU" sz="1100" u="sng" dirty="0">
                <a:solidFill>
                  <a:srgbClr val="000099"/>
                </a:solidFill>
                <a:latin typeface="Bookman Old Style" panose="02050604050505020204" pitchFamily="18" charset="0"/>
              </a:rPr>
              <a:t>Ожидаемые результаты:</a:t>
            </a:r>
          </a:p>
          <a:p>
            <a:pPr algn="just" eaLnBrk="1" hangingPunct="1">
              <a:defRPr/>
            </a:pPr>
            <a:r>
              <a:rPr lang="ru-RU" altLang="ru-RU" sz="1100" dirty="0">
                <a:solidFill>
                  <a:srgbClr val="000099"/>
                </a:solidFill>
                <a:latin typeface="Bookman Old Style" panose="02050604050505020204" pitchFamily="18" charset="0"/>
              </a:rPr>
              <a:t>-</a:t>
            </a:r>
            <a:r>
              <a:rPr lang="ru-RU" altLang="ru-RU" sz="1100" dirty="0">
                <a:solidFill>
                  <a:srgbClr val="0000FF"/>
                </a:solidFill>
              </a:rPr>
              <a:t>перевод большей части расходов местного бюджета на    принципы программно-целевого планирования;</a:t>
            </a:r>
            <a:r>
              <a:rPr lang="ru-RU" altLang="ru-RU" sz="1100" dirty="0"/>
              <a:t> </a:t>
            </a:r>
          </a:p>
          <a:p>
            <a:pPr algn="just" eaLnBrk="1" hangingPunct="1">
              <a:defRPr/>
            </a:pPr>
            <a:r>
              <a:rPr lang="ru-RU" altLang="ru-RU" sz="1100" dirty="0">
                <a:solidFill>
                  <a:srgbClr val="000099"/>
                </a:solidFill>
                <a:latin typeface="Bookman Old Style" panose="02050604050505020204" pitchFamily="18" charset="0"/>
              </a:rPr>
              <a:t>-</a:t>
            </a:r>
            <a:r>
              <a:rPr lang="ru-RU" altLang="ru-RU" sz="1100" dirty="0">
                <a:solidFill>
                  <a:srgbClr val="0000FF"/>
                </a:solidFill>
              </a:rPr>
              <a:t>повышение эффективности бюджетных расходов, формирование бюджетных параметров исходя из необходимости безусловного исполнения действующих расходных обязательств осуществления взвешенного подхода к принятию новых расходных обязательств;</a:t>
            </a:r>
          </a:p>
          <a:p>
            <a:pPr algn="just" eaLnBrk="1" hangingPunct="1">
              <a:defRPr/>
            </a:pPr>
            <a:r>
              <a:rPr lang="ru-RU" altLang="ru-RU" sz="1100" dirty="0"/>
              <a:t> </a:t>
            </a:r>
            <a:r>
              <a:rPr lang="ru-RU" altLang="ru-RU" sz="1100" dirty="0">
                <a:solidFill>
                  <a:srgbClr val="000099"/>
                </a:solidFill>
                <a:latin typeface="Bookman Old Style" panose="02050604050505020204" pitchFamily="18" charset="0"/>
              </a:rPr>
              <a:t>-</a:t>
            </a:r>
            <a:r>
              <a:rPr lang="ru-RU" altLang="ru-RU" sz="1100" dirty="0">
                <a:solidFill>
                  <a:srgbClr val="0000FF"/>
                </a:solidFill>
              </a:rPr>
              <a:t>обеспечение прозрачности (открытости) и публичности процесса управления общественными финансами, гарантирующих обществу право на доступ к открытым муниципальным  данным  на официальном сайте Администрации муниципального образования – </a:t>
            </a:r>
            <a:r>
              <a:rPr lang="ru-RU" altLang="ru-RU" sz="1100" dirty="0" err="1">
                <a:solidFill>
                  <a:srgbClr val="0000FF"/>
                </a:solidFill>
              </a:rPr>
              <a:t>Ершичский</a:t>
            </a:r>
            <a:r>
              <a:rPr lang="ru-RU" altLang="ru-RU" sz="1100" dirty="0">
                <a:solidFill>
                  <a:srgbClr val="0000FF"/>
                </a:solidFill>
              </a:rPr>
              <a:t> район Смоленской области, размещение основных положений решения  о бюджете в формате «Бюджет для граждан»;</a:t>
            </a:r>
          </a:p>
          <a:p>
            <a:pPr algn="just" eaLnBrk="1" hangingPunct="1">
              <a:defRPr/>
            </a:pPr>
            <a:r>
              <a:rPr lang="ru-RU" altLang="ru-RU" sz="1100" dirty="0"/>
              <a:t> </a:t>
            </a:r>
            <a:r>
              <a:rPr lang="ru-RU" altLang="ru-RU" sz="1100" dirty="0">
                <a:solidFill>
                  <a:srgbClr val="0000FF"/>
                </a:solidFill>
              </a:rPr>
              <a:t>-эффективная организация исполнения местного  бюджета; </a:t>
            </a:r>
          </a:p>
          <a:p>
            <a:pPr algn="just" eaLnBrk="1" hangingPunct="1">
              <a:defRPr/>
            </a:pPr>
            <a:r>
              <a:rPr lang="ru-RU" altLang="ru-RU" sz="1100" dirty="0">
                <a:solidFill>
                  <a:srgbClr val="0000FF"/>
                </a:solidFill>
              </a:rPr>
              <a:t>-обеспечение объема муниципального долга муниципального образования –</a:t>
            </a:r>
            <a:r>
              <a:rPr lang="ru-RU" altLang="ru-RU" sz="1100" dirty="0" err="1">
                <a:solidFill>
                  <a:srgbClr val="0000FF"/>
                </a:solidFill>
              </a:rPr>
              <a:t>Ершичский</a:t>
            </a:r>
            <a:r>
              <a:rPr lang="ru-RU" altLang="ru-RU" sz="1100" dirty="0">
                <a:solidFill>
                  <a:srgbClr val="0000FF"/>
                </a:solidFill>
              </a:rPr>
              <a:t> район Смоленской области на экономически безопасном уровне; </a:t>
            </a:r>
          </a:p>
          <a:p>
            <a:pPr algn="just" eaLnBrk="1" hangingPunct="1">
              <a:defRPr/>
            </a:pPr>
            <a:r>
              <a:rPr lang="ru-RU" altLang="ru-RU" sz="1100" dirty="0">
                <a:solidFill>
                  <a:srgbClr val="0000FF"/>
                </a:solidFill>
              </a:rPr>
              <a:t>-обеспечение оптимизации расходов на обслуживание муниципального  долга муниципального образования –</a:t>
            </a:r>
            <a:r>
              <a:rPr lang="ru-RU" altLang="ru-RU" sz="1100" dirty="0" err="1">
                <a:solidFill>
                  <a:srgbClr val="0000FF"/>
                </a:solidFill>
              </a:rPr>
              <a:t>Ершичский</a:t>
            </a:r>
            <a:r>
              <a:rPr lang="ru-RU" altLang="ru-RU" sz="1100" dirty="0">
                <a:solidFill>
                  <a:srgbClr val="0000FF"/>
                </a:solidFill>
              </a:rPr>
              <a:t> район Смоленской области;</a:t>
            </a:r>
          </a:p>
          <a:p>
            <a:pPr algn="just" eaLnBrk="1" hangingPunct="1">
              <a:defRPr/>
            </a:pPr>
            <a:r>
              <a:rPr lang="ru-RU" altLang="ru-RU" sz="1100" dirty="0">
                <a:solidFill>
                  <a:srgbClr val="0000FF"/>
                </a:solidFill>
              </a:rPr>
              <a:t>-отсутствие выплат из местного бюджета, связанных с несвоевременным исполнением долговых обязательств; </a:t>
            </a:r>
          </a:p>
          <a:p>
            <a:pPr algn="just" eaLnBrk="1" hangingPunct="1">
              <a:defRPr/>
            </a:pPr>
            <a:r>
              <a:rPr lang="ru-RU" altLang="ru-RU" sz="1100" dirty="0">
                <a:solidFill>
                  <a:srgbClr val="0000FF"/>
                </a:solidFill>
              </a:rPr>
              <a:t>-создание условий для устойчивого исполнения бюджетов сельских поселений муниципального образования - </a:t>
            </a:r>
            <a:r>
              <a:rPr lang="ru-RU" altLang="ru-RU" sz="1100" dirty="0" err="1">
                <a:solidFill>
                  <a:srgbClr val="0000FF"/>
                </a:solidFill>
              </a:rPr>
              <a:t>Ершичский</a:t>
            </a:r>
            <a:r>
              <a:rPr lang="ru-RU" altLang="ru-RU" sz="1100" dirty="0">
                <a:solidFill>
                  <a:srgbClr val="0000FF"/>
                </a:solidFill>
              </a:rPr>
              <a:t> район Смоленской области;</a:t>
            </a:r>
          </a:p>
          <a:p>
            <a:pPr>
              <a:defRPr/>
            </a:pPr>
            <a:r>
              <a:rPr lang="ru-RU" altLang="ru-RU" sz="1100" dirty="0">
                <a:solidFill>
                  <a:srgbClr val="0000FF"/>
                </a:solidFill>
              </a:rPr>
              <a:t>-повышение прозрачности процедур предоставления финансовой помощи бюджетам сельских поселений;</a:t>
            </a:r>
          </a:p>
          <a:p>
            <a:pPr>
              <a:defRPr/>
            </a:pPr>
            <a:r>
              <a:rPr lang="ru-RU" altLang="ru-RU" sz="1100" dirty="0">
                <a:solidFill>
                  <a:srgbClr val="0000FF"/>
                </a:solidFill>
              </a:rPr>
              <a:t>-соблюдение требований бюджетного законодательства участниками бюджетного процесса на местном уровне; </a:t>
            </a:r>
          </a:p>
          <a:p>
            <a:pPr>
              <a:defRPr/>
            </a:pPr>
            <a:r>
              <a:rPr lang="ru-RU" altLang="ru-RU" sz="1100" dirty="0">
                <a:solidFill>
                  <a:srgbClr val="0000FF"/>
                </a:solidFill>
              </a:rPr>
              <a:t>-отсутствие просроченной кредиторской задолженности</a:t>
            </a:r>
            <a:r>
              <a:rPr lang="ru-RU" altLang="ru-RU" dirty="0">
                <a:solidFill>
                  <a:srgbClr val="0000FF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4171950" cy="6921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3675" y="115888"/>
            <a:ext cx="39004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+mn-cs"/>
              </a:rPr>
              <a:t>МУНИЦИПАЛЬНАЯ  ПРОГРАММА</a:t>
            </a:r>
          </a:p>
        </p:txBody>
      </p:sp>
      <p:sp>
        <p:nvSpPr>
          <p:cNvPr id="20" name="object 4"/>
          <p:cNvSpPr/>
          <p:nvPr/>
        </p:nvSpPr>
        <p:spPr>
          <a:xfrm>
            <a:off x="4665663" y="0"/>
            <a:ext cx="5240337" cy="69215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ru-RU" alt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</a:t>
            </a:r>
            <a:r>
              <a:rPr lang="ru-RU" altLang="ru-RU" dirty="0">
                <a:solidFill>
                  <a:schemeClr val="bg1"/>
                </a:solidFill>
              </a:rPr>
              <a:t>Управление муниципальными финансами в муниципальном образовании –</a:t>
            </a:r>
            <a:r>
              <a:rPr lang="ru-RU" altLang="ru-RU" dirty="0" err="1">
                <a:solidFill>
                  <a:schemeClr val="bg1"/>
                </a:solidFill>
              </a:rPr>
              <a:t>Ершичский</a:t>
            </a:r>
            <a:r>
              <a:rPr lang="ru-RU" altLang="ru-RU" dirty="0">
                <a:solidFill>
                  <a:schemeClr val="bg1"/>
                </a:solidFill>
              </a:rPr>
              <a:t> </a:t>
            </a:r>
            <a:r>
              <a:rPr lang="ru-RU" altLang="ru-RU" dirty="0" smtClean="0">
                <a:solidFill>
                  <a:schemeClr val="bg1"/>
                </a:solidFill>
              </a:rPr>
              <a:t>район</a:t>
            </a:r>
            <a:r>
              <a:rPr lang="en-US" altLang="ru-RU" dirty="0" smtClean="0">
                <a:solidFill>
                  <a:schemeClr val="bg1"/>
                </a:solidFill>
              </a:rPr>
              <a:t>    </a:t>
            </a:r>
            <a:r>
              <a:rPr lang="ru-RU" altLang="ru-RU" dirty="0" smtClean="0">
                <a:solidFill>
                  <a:schemeClr val="bg1"/>
                </a:solidFill>
              </a:rPr>
              <a:t> </a:t>
            </a:r>
            <a:r>
              <a:rPr lang="ru-RU" altLang="ru-RU" dirty="0">
                <a:solidFill>
                  <a:schemeClr val="bg1"/>
                </a:solidFill>
              </a:rPr>
              <a:t>Смоленской области</a:t>
            </a:r>
            <a:r>
              <a:rPr lang="ru-RU" alt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»</a:t>
            </a:r>
          </a:p>
          <a:p>
            <a:pPr algn="ctr">
              <a:defRPr/>
            </a:pPr>
            <a:endParaRPr lang="ru-RU" alt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54277" name="Picture 5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6"/>
          <a:stretch>
            <a:fillRect/>
          </a:stretch>
        </p:blipFill>
        <p:spPr bwMode="auto">
          <a:xfrm>
            <a:off x="3297238" y="0"/>
            <a:ext cx="133667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7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3" y="4508500"/>
            <a:ext cx="3455987" cy="190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7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4581525"/>
            <a:ext cx="3011488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Group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8866755"/>
              </p:ext>
            </p:extLst>
          </p:nvPr>
        </p:nvGraphicFramePr>
        <p:xfrm>
          <a:off x="344488" y="946150"/>
          <a:ext cx="9001000" cy="3396397"/>
        </p:xfrm>
        <a:graphic>
          <a:graphicData uri="http://schemas.openxmlformats.org/drawingml/2006/table">
            <a:tbl>
              <a:tblPr/>
              <a:tblGrid>
                <a:gridCol w="6336704"/>
                <a:gridCol w="1224136"/>
                <a:gridCol w="1440160"/>
              </a:tblGrid>
              <a:tr h="365694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Комплексы процессных мероприятий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1" marB="4570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план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1" marB="4570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исполнено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1" marB="4570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</a:tr>
              <a:tr h="36656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счет средств областного бюджета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1" marB="4570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966,0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1" marB="4570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966,0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1" marB="4570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365694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счет средств местного бюджета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1" marB="4570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31 274,7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1" marB="4570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31 244,7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1" marB="4570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52063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Комплекс процессных мероприятий "Обеспечение организационных условий для реализации муниципальной программы"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1" marB="4570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7 319,9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1" marB="4570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7 289,9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1" marB="4570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0185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rgbClr val="0000FF"/>
                          </a:solidFill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Комплекс процессных мероприятий "Управление муниципальным долгом"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1" marB="4570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1" marB="4570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1" marB="4570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49280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Комплекс процессных мероприятий "Выравнивание бюджетной обеспеченности сельских поселений муниципального образования - </a:t>
                      </a:r>
                      <a:r>
                        <a:rPr lang="ru-RU" sz="1200" kern="1200" dirty="0" err="1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Ершичский</a:t>
                      </a:r>
                      <a:r>
                        <a:rPr lang="ru-RU" sz="1200" kern="12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район Смоленской области"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1" marB="4570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17 404,0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1" marB="4570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17 404,0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1" marB="4570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64490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Комплекс процессных мероприятий </a:t>
                      </a:r>
                      <a:r>
                        <a:rPr lang="ru-RU" sz="1200" kern="12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«Осуществление мер по обеспечению сбалансированности бюджетов сельских поселений муниципального образования – </a:t>
                      </a:r>
                      <a:r>
                        <a:rPr lang="ru-RU" sz="1200" kern="120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Ершичский</a:t>
                      </a:r>
                      <a:r>
                        <a:rPr lang="ru-RU" sz="1200" kern="12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район Смоленской области"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1" marB="4570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7 513,2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1" marB="4570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7 513,2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1" marB="4570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07CC1E6-6B94-4925-9750-124829AE43CF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54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55299" name="AutoShape 6"/>
          <p:cNvSpPr>
            <a:spLocks noChangeArrowheads="1"/>
          </p:cNvSpPr>
          <p:nvPr/>
        </p:nvSpPr>
        <p:spPr bwMode="auto">
          <a:xfrm>
            <a:off x="776288" y="0"/>
            <a:ext cx="9129712" cy="66198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>
                <a:solidFill>
                  <a:srgbClr val="0066FF"/>
                </a:solidFill>
                <a:latin typeface="Times New Roman" pitchFamily="18" charset="0"/>
              </a:rPr>
              <a:t>Муниципальная программа «Развитие дорожно-транспортного комплекса в муниципальном образовании - Ершичский район Смоленской области»</a:t>
            </a:r>
            <a:endParaRPr lang="ru-RU" altLang="ru-RU" sz="1600">
              <a:latin typeface="Times New Roman" pitchFamily="18" charset="0"/>
            </a:endParaRPr>
          </a:p>
        </p:txBody>
      </p:sp>
      <p:graphicFrame>
        <p:nvGraphicFramePr>
          <p:cNvPr id="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6856348"/>
              </p:ext>
            </p:extLst>
          </p:nvPr>
        </p:nvGraphicFramePr>
        <p:xfrm>
          <a:off x="755650" y="887413"/>
          <a:ext cx="8297863" cy="2995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530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75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3933825"/>
            <a:ext cx="3503613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AutoShape 13"/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55304" name="AutoShape 15"/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55305" name="AutoShape 17"/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55306" name="AutoShape 19"/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55307" name="AutoShape 21"/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55308" name="AutoShape 23"/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55309" name="AutoShape 25"/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/>
          </a:p>
        </p:txBody>
      </p:sp>
      <p:pic>
        <p:nvPicPr>
          <p:cNvPr id="55310" name="Picture 2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3860800"/>
            <a:ext cx="3719513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20750" y="188913"/>
            <a:ext cx="8483600" cy="50323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ru-RU" altLang="ru-RU" sz="2800"/>
              <a:t>Цель муниципальной программы:</a:t>
            </a:r>
            <a:br>
              <a:rPr lang="ru-RU" altLang="ru-RU" sz="2800"/>
            </a:br>
            <a:endParaRPr lang="ru-RU" altLang="ru-RU" sz="2800"/>
          </a:p>
        </p:txBody>
      </p:sp>
      <p:sp>
        <p:nvSpPr>
          <p:cNvPr id="78851" name="Rectangle 3"/>
          <p:cNvSpPr>
            <a:spLocks noGrp="1"/>
          </p:cNvSpPr>
          <p:nvPr>
            <p:ph type="body" idx="1"/>
          </p:nvPr>
        </p:nvSpPr>
        <p:spPr>
          <a:xfrm>
            <a:off x="4016375" y="476250"/>
            <a:ext cx="5761038" cy="489743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1400" smtClean="0"/>
              <a:t>Повышение доступности услуг  пассажирского транспорта для населения муниципального образования – Ершичский район Смоленской области</a:t>
            </a:r>
            <a:r>
              <a:rPr lang="ru-RU" altLang="ru-RU" sz="1400" smtClean="0">
                <a:solidFill>
                  <a:srgbClr val="0000FF"/>
                </a:solidFill>
              </a:rPr>
              <a:t>.</a:t>
            </a:r>
          </a:p>
          <a:p>
            <a:pPr>
              <a:lnSpc>
                <a:spcPct val="80000"/>
              </a:lnSpc>
            </a:pPr>
            <a:r>
              <a:rPr lang="ru-RU" altLang="ru-RU" sz="1400" smtClean="0"/>
              <a:t>Реализация муниципальной политики по обеспечению населения муниципального образования - Ершичский район Смоленской области современными автомобильными дорогами.</a:t>
            </a:r>
          </a:p>
          <a:p>
            <a:pPr>
              <a:lnSpc>
                <a:spcPct val="80000"/>
              </a:lnSpc>
            </a:pPr>
            <a:r>
              <a:rPr lang="ru-RU" altLang="ru-RU" sz="1400" smtClean="0">
                <a:solidFill>
                  <a:srgbClr val="0000FF"/>
                </a:solidFill>
              </a:rPr>
              <a:t> </a:t>
            </a:r>
            <a:r>
              <a:rPr lang="ru-RU" altLang="ru-RU" sz="1400" smtClean="0"/>
              <a:t>Создание условий для развития транспортной инфраструктуры, обеспечение населения связью с сетью дорог общего пользования по дорогам с твердым покрытием.</a:t>
            </a:r>
          </a:p>
          <a:p>
            <a:pPr>
              <a:lnSpc>
                <a:spcPct val="80000"/>
              </a:lnSpc>
            </a:pPr>
            <a:r>
              <a:rPr lang="ru-RU" altLang="ru-RU" sz="1400" smtClean="0"/>
              <a:t>Улучшение условий жизни населения муниципального образования - Ершичский район Смоленской области на основе вновь построенных, капитально-отремонтированных, реконструированных дорог и улично-дорожной сети. </a:t>
            </a:r>
          </a:p>
          <a:p>
            <a:pPr>
              <a:lnSpc>
                <a:spcPct val="80000"/>
              </a:lnSpc>
            </a:pPr>
            <a:r>
              <a:rPr lang="ru-RU" altLang="ru-RU" sz="1400" smtClean="0"/>
              <a:t>Сокращение числа погибших в результате ДТП, снижение показателей ДТП и пострадавших в них.</a:t>
            </a:r>
          </a:p>
          <a:p>
            <a:pPr>
              <a:lnSpc>
                <a:spcPct val="80000"/>
              </a:lnSpc>
            </a:pPr>
            <a:r>
              <a:rPr lang="ru-RU" altLang="ru-RU" sz="1400" smtClean="0"/>
              <a:t> Формирование у участников дорожного движения стереотипов законопослушного поведения и негативного отношения к правонарушениям в сфере дорожного движения, предупреждение их опасного поведения на дорогах.</a:t>
            </a:r>
          </a:p>
          <a:p>
            <a:pPr>
              <a:lnSpc>
                <a:spcPct val="80000"/>
              </a:lnSpc>
            </a:pPr>
            <a:r>
              <a:rPr lang="ru-RU" altLang="ru-RU" sz="1400" smtClean="0"/>
              <a:t> Повышение эффективности работы по профилактике детского дорожно-транспортного травматизма.</a:t>
            </a:r>
          </a:p>
          <a:p>
            <a:pPr>
              <a:lnSpc>
                <a:spcPct val="80000"/>
              </a:lnSpc>
            </a:pPr>
            <a:r>
              <a:rPr lang="ru-RU" altLang="ru-RU" sz="1400" smtClean="0"/>
              <a:t> Совершенствование системы организации дорожного движения в Ершичском районе.</a:t>
            </a:r>
          </a:p>
        </p:txBody>
      </p:sp>
      <p:sp>
        <p:nvSpPr>
          <p:cNvPr id="78852" name="Rectangle 4"/>
          <p:cNvSpPr>
            <a:spLocks noChangeArrowheads="1"/>
          </p:cNvSpPr>
          <p:nvPr/>
        </p:nvSpPr>
        <p:spPr bwMode="auto">
          <a:xfrm>
            <a:off x="273050" y="4365625"/>
            <a:ext cx="3959225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ru-RU" altLang="ru-RU">
                <a:solidFill>
                  <a:srgbClr val="0000FF"/>
                </a:solidFill>
              </a:rPr>
              <a:t>Программой предусматривается комплексное решение проблем дорог общего пользования местного значения и улично-дорожной сети населенных пунктов на территории муниципального образования – Ершичский район и как следствие решение социальных и экономических задач территории. </a:t>
            </a:r>
          </a:p>
        </p:txBody>
      </p:sp>
      <p:sp>
        <p:nvSpPr>
          <p:cNvPr id="78853" name="AutoShape 9"/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/>
          </a:p>
        </p:txBody>
      </p:sp>
      <p:pic>
        <p:nvPicPr>
          <p:cNvPr id="78854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341438"/>
            <a:ext cx="40005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010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Скругленный прямоугольник 7"/>
          <p:cNvSpPr>
            <a:spLocks noChangeArrowheads="1"/>
          </p:cNvSpPr>
          <p:nvPr/>
        </p:nvSpPr>
        <p:spPr bwMode="auto">
          <a:xfrm>
            <a:off x="3008313" y="1196975"/>
            <a:ext cx="1363662" cy="336550"/>
          </a:xfrm>
          <a:prstGeom prst="roundRect">
            <a:avLst>
              <a:gd name="adj" fmla="val 16667"/>
            </a:avLst>
          </a:prstGeom>
          <a:solidFill>
            <a:srgbClr val="0099FF"/>
          </a:solidFill>
          <a:ln w="9525" algn="ctr">
            <a:solidFill>
              <a:srgbClr val="0066FF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072428"/>
                </a:solidFill>
                <a:latin typeface="Book Antiqua" pitchFamily="18" charset="0"/>
              </a:rPr>
              <a:t>тыс. руб.</a:t>
            </a:r>
          </a:p>
        </p:txBody>
      </p:sp>
      <p:graphicFrame>
        <p:nvGraphicFramePr>
          <p:cNvPr id="57347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4317042"/>
              </p:ext>
            </p:extLst>
          </p:nvPr>
        </p:nvGraphicFramePr>
        <p:xfrm>
          <a:off x="192088" y="1916113"/>
          <a:ext cx="4919662" cy="410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12" name="Лист" r:id="rId4" imgW="3924462" imgH="3276691" progId="Excel.Sheet.8">
                  <p:embed/>
                </p:oleObj>
              </mc:Choice>
              <mc:Fallback>
                <p:oleObj name="Лист" r:id="rId4" imgW="3924462" imgH="3276691" progId="Excel.Sheet.8">
                  <p:embed/>
                  <p:pic>
                    <p:nvPicPr>
                      <p:cNvPr id="0" name="Picture 61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088" y="1916113"/>
                        <a:ext cx="4919662" cy="4102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4171950" cy="6921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 w="19050">
            <a:noFill/>
          </a:ln>
        </p:spPr>
        <p:txBody>
          <a:bodyPr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3675" y="115888"/>
            <a:ext cx="39004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+mn-cs"/>
              </a:rPr>
              <a:t>МУНИЦИПАЛЬНАЯ  ПРОГРАММА</a:t>
            </a:r>
          </a:p>
        </p:txBody>
      </p:sp>
      <p:sp>
        <p:nvSpPr>
          <p:cNvPr id="20" name="object 4"/>
          <p:cNvSpPr/>
          <p:nvPr/>
        </p:nvSpPr>
        <p:spPr>
          <a:xfrm>
            <a:off x="4521200" y="0"/>
            <a:ext cx="5384800" cy="765175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dirty="0">
                <a:solidFill>
                  <a:schemeClr val="bg1"/>
                </a:solidFill>
              </a:rPr>
              <a:t>«Развитие дорожно-транспортного комплекса в </a:t>
            </a:r>
            <a:r>
              <a:rPr lang="en-US" altLang="ru-RU" dirty="0" smtClean="0">
                <a:solidFill>
                  <a:schemeClr val="bg1"/>
                </a:solidFill>
              </a:rPr>
              <a:t>        </a:t>
            </a:r>
            <a:r>
              <a:rPr lang="ru-RU" altLang="ru-RU" dirty="0" smtClean="0">
                <a:solidFill>
                  <a:schemeClr val="bg1"/>
                </a:solidFill>
              </a:rPr>
              <a:t>муниципальном </a:t>
            </a:r>
            <a:r>
              <a:rPr lang="ru-RU" altLang="ru-RU" dirty="0">
                <a:solidFill>
                  <a:schemeClr val="bg1"/>
                </a:solidFill>
              </a:rPr>
              <a:t>образование - </a:t>
            </a:r>
            <a:r>
              <a:rPr lang="ru-RU" altLang="ru-RU" dirty="0" err="1">
                <a:solidFill>
                  <a:schemeClr val="bg1"/>
                </a:solidFill>
              </a:rPr>
              <a:t>Ершичский</a:t>
            </a:r>
            <a:r>
              <a:rPr lang="ru-RU" altLang="ru-RU" dirty="0">
                <a:solidFill>
                  <a:schemeClr val="bg1"/>
                </a:solidFill>
              </a:rPr>
              <a:t> район </a:t>
            </a:r>
            <a:r>
              <a:rPr lang="en-US" altLang="ru-RU" dirty="0" smtClean="0">
                <a:solidFill>
                  <a:schemeClr val="bg1"/>
                </a:solidFill>
              </a:rPr>
              <a:t>        </a:t>
            </a:r>
            <a:r>
              <a:rPr lang="ru-RU" altLang="ru-RU" dirty="0" smtClean="0">
                <a:solidFill>
                  <a:schemeClr val="bg1"/>
                </a:solidFill>
              </a:rPr>
              <a:t>Смоленской </a:t>
            </a:r>
            <a:r>
              <a:rPr lang="ru-RU" altLang="ru-RU" dirty="0">
                <a:solidFill>
                  <a:schemeClr val="bg1"/>
                </a:solidFill>
              </a:rPr>
              <a:t>области»</a:t>
            </a:r>
          </a:p>
        </p:txBody>
      </p:sp>
      <p:pic>
        <p:nvPicPr>
          <p:cNvPr id="57351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423863"/>
            <a:ext cx="10795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063" y="4005263"/>
            <a:ext cx="3094037" cy="193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168900" y="836613"/>
            <a:ext cx="4537075" cy="2663825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altLang="ru-RU" sz="1100" u="sng">
                <a:solidFill>
                  <a:srgbClr val="000099"/>
                </a:solidFill>
                <a:latin typeface="Bookman Old Style" panose="02050604050505020204" pitchFamily="18" charset="0"/>
              </a:rPr>
              <a:t>Ожидаемые результаты: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/>
              <a:t> </a:t>
            </a:r>
            <a:r>
              <a:rPr lang="ru-RU" altLang="ru-RU" sz="1200">
                <a:solidFill>
                  <a:srgbClr val="0000FF"/>
                </a:solidFill>
              </a:rPr>
              <a:t>повышение доступности услуг  пассажирского транспорта для населения муниципального образования – Ершичский район Смоленской области;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sz="1100">
                <a:solidFill>
                  <a:srgbClr val="000099"/>
                </a:solidFill>
                <a:latin typeface="Bookman Old Style" panose="02050604050505020204" pitchFamily="18" charset="0"/>
              </a:rPr>
              <a:t> </a:t>
            </a:r>
            <a:r>
              <a:rPr lang="ru-RU" altLang="ru-RU" sz="1200">
                <a:solidFill>
                  <a:srgbClr val="0000FF"/>
                </a:solidFill>
              </a:rPr>
              <a:t>обеспечение населения Ершичского района качественной автотранспортной связью по дорогам с твердым покрытием и привести в нормативное состояние улично-дорожную сеть населенных пунктов;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/>
              <a:t> </a:t>
            </a:r>
            <a:r>
              <a:rPr lang="ru-RU" altLang="ru-RU" sz="1200">
                <a:solidFill>
                  <a:srgbClr val="0000FF"/>
                </a:solidFill>
              </a:rPr>
              <a:t>улучшение экологической обстановки на территории муниципального образования - Ершичский район Смоленской области; 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sz="1200">
                <a:solidFill>
                  <a:srgbClr val="0000FF"/>
                </a:solidFill>
              </a:rPr>
              <a:t> совершенствование системы организации дорожного движения в Ершичском районе.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4171950" cy="6921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3675" y="115888"/>
            <a:ext cx="39004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+mn-cs"/>
              </a:rPr>
              <a:t>МУНИЦИПАЛЬНАЯ  ПРОГРАММА</a:t>
            </a:r>
          </a:p>
        </p:txBody>
      </p:sp>
      <p:sp>
        <p:nvSpPr>
          <p:cNvPr id="20" name="object 4"/>
          <p:cNvSpPr/>
          <p:nvPr/>
        </p:nvSpPr>
        <p:spPr>
          <a:xfrm>
            <a:off x="4665663" y="0"/>
            <a:ext cx="5240337" cy="69215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dirty="0">
                <a:solidFill>
                  <a:schemeClr val="bg1"/>
                </a:solidFill>
              </a:rPr>
              <a:t>«Развитие дорожно-транспортного комплекса в муниципальном образование - </a:t>
            </a:r>
            <a:r>
              <a:rPr lang="ru-RU" altLang="ru-RU" dirty="0" err="1">
                <a:solidFill>
                  <a:schemeClr val="bg1"/>
                </a:solidFill>
              </a:rPr>
              <a:t>Ершичский</a:t>
            </a:r>
            <a:r>
              <a:rPr lang="ru-RU" altLang="ru-RU" dirty="0">
                <a:solidFill>
                  <a:schemeClr val="bg1"/>
                </a:solidFill>
              </a:rPr>
              <a:t> район </a:t>
            </a:r>
            <a:r>
              <a:rPr lang="en-US" altLang="ru-RU" dirty="0" smtClean="0">
                <a:solidFill>
                  <a:schemeClr val="bg1"/>
                </a:solidFill>
              </a:rPr>
              <a:t>   </a:t>
            </a:r>
            <a:r>
              <a:rPr lang="ru-RU" altLang="ru-RU" dirty="0" smtClean="0">
                <a:solidFill>
                  <a:schemeClr val="bg1"/>
                </a:solidFill>
              </a:rPr>
              <a:t>Смоленской </a:t>
            </a:r>
            <a:r>
              <a:rPr lang="ru-RU" altLang="ru-RU" dirty="0">
                <a:solidFill>
                  <a:schemeClr val="bg1"/>
                </a:solidFill>
              </a:rPr>
              <a:t>области»</a:t>
            </a:r>
          </a:p>
          <a:p>
            <a:pPr algn="ctr">
              <a:defRPr/>
            </a:pPr>
            <a:endParaRPr lang="ru-RU" alt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58374" name="Picture 5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3933825"/>
            <a:ext cx="3960813" cy="264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Picture 5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4005263"/>
            <a:ext cx="388778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Group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1474735"/>
              </p:ext>
            </p:extLst>
          </p:nvPr>
        </p:nvGraphicFramePr>
        <p:xfrm>
          <a:off x="704850" y="981075"/>
          <a:ext cx="8568630" cy="2229898"/>
        </p:xfrm>
        <a:graphic>
          <a:graphicData uri="http://schemas.openxmlformats.org/drawingml/2006/table">
            <a:tbl>
              <a:tblPr/>
              <a:tblGrid>
                <a:gridCol w="5256262"/>
                <a:gridCol w="1440160"/>
                <a:gridCol w="1872208"/>
              </a:tblGrid>
              <a:tr h="36585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Комплексы процессных мероприятий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2" marB="4573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план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2" marB="4573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исполнено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2" marB="4573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</a:tr>
              <a:tr h="36585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счет средств местного бюджета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2" marB="4573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6 513,1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2" marB="4573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1 293,3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32" marB="4573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4920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rgbClr val="0000FF"/>
                          </a:solidFill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Комплекс процессных мероприятий "Развитие сети автомобильных дорог общего пользования муниципального образования"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</a:txBody>
                  <a:tcPr marT="45732" marB="4573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5 868,1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2" marB="4573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660,3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2" marB="4573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1006109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457200" marR="0" lvl="1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Комплекс процессных мероприятий "Создание условий для обеспечения транспортного обслуживания населения в </a:t>
                      </a:r>
                      <a:r>
                        <a:rPr lang="ru-RU" sz="1200" kern="1200" dirty="0" err="1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внутримуниципальном</a:t>
                      </a:r>
                      <a:r>
                        <a:rPr lang="ru-RU" sz="1200" kern="12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автомобильном сообщении на территории муниципального образования - </a:t>
                      </a:r>
                      <a:r>
                        <a:rPr lang="ru-RU" sz="1200" kern="1200" dirty="0" err="1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Ершичский</a:t>
                      </a:r>
                      <a:r>
                        <a:rPr lang="ru-RU" sz="1200" kern="12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район Смоленской области"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2" marB="4573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645,0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2" marB="4573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633,0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2" marB="4573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10B1A78F-59EE-472D-A83C-DC5B2FE5C245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58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59395" name="AutoShape 6"/>
          <p:cNvSpPr>
            <a:spLocks noChangeArrowheads="1"/>
          </p:cNvSpPr>
          <p:nvPr/>
        </p:nvSpPr>
        <p:spPr bwMode="auto">
          <a:xfrm>
            <a:off x="776288" y="0"/>
            <a:ext cx="9129712" cy="66198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>
                <a:solidFill>
                  <a:srgbClr val="0066FF"/>
                </a:solidFill>
                <a:latin typeface="Times New Roman" pitchFamily="18" charset="0"/>
              </a:rPr>
              <a:t>Муниципальная программа </a:t>
            </a:r>
            <a:r>
              <a:rPr lang="ru-RU" altLang="ru-RU" sz="1600">
                <a:solidFill>
                  <a:srgbClr val="0066FF"/>
                </a:solidFill>
              </a:rPr>
              <a:t>«Создание условий для эффективного управления в  муниципальном образовании –Ершичский район Смоленской области»</a:t>
            </a:r>
            <a:endParaRPr lang="ru-RU" altLang="ru-RU" sz="1600">
              <a:solidFill>
                <a:srgbClr val="0066FF"/>
              </a:solidFill>
              <a:latin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3050" y="908720"/>
            <a:ext cx="9432925" cy="3024188"/>
          </a:xfrm>
          <a:prstGeom prst="rect">
            <a:avLst/>
          </a:prstGeom>
          <a:solidFill>
            <a:srgbClr val="FFFFF0"/>
          </a:solidFill>
          <a:ln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altLang="ru-RU" dirty="0">
                <a:latin typeface="Times New Roman" panose="02020603050405020304" pitchFamily="18" charset="0"/>
              </a:rPr>
              <a:t>                                 </a:t>
            </a:r>
            <a:r>
              <a:rPr lang="ru-RU" altLang="ru-RU" sz="1200" dirty="0">
                <a:latin typeface="Times New Roman" panose="02020603050405020304" pitchFamily="18" charset="0"/>
              </a:rPr>
              <a:t>Комплексы процессных мероприятий</a:t>
            </a:r>
            <a:r>
              <a:rPr lang="ru-RU" altLang="ru-RU" sz="1200" dirty="0" smtClean="0">
                <a:latin typeface="Times New Roman" panose="02020603050405020304" pitchFamily="18" charset="0"/>
              </a:rPr>
              <a:t>:</a:t>
            </a:r>
            <a:endParaRPr lang="ru-RU" altLang="ru-RU" sz="1200" dirty="0">
              <a:latin typeface="Times New Roman" panose="02020603050405020304" pitchFamily="18" charset="0"/>
            </a:endParaRP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200" dirty="0">
                <a:latin typeface="Times New Roman" panose="02020603050405020304" pitchFamily="18" charset="0"/>
              </a:rPr>
              <a:t> «</a:t>
            </a:r>
            <a:r>
              <a:rPr lang="ru-RU" altLang="ru-RU" sz="1200" dirty="0"/>
              <a:t>Обеспечение организационных условий для реализации муниципальной программы»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200" dirty="0"/>
              <a:t> «Создание благоприятных условий для деятельности социально-ориентированных некоммерческих организаций»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200" dirty="0"/>
              <a:t> «Оказание мер социальной поддержки отдельным категориям граждан»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200" dirty="0"/>
              <a:t> «Развитие системы профессионального и дополнительного профессионального образования работников органов местного самоуправления муниципальных образований Смоленской области»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200" dirty="0"/>
              <a:t> «Обеспечение обслуживания, содержания и распоряжения объектами муниципальной собственности и земельными участками, государственная собственность на которые не разграничена</a:t>
            </a:r>
            <a:r>
              <a:rPr lang="ru-RU" altLang="ru-RU" sz="1200" dirty="0" smtClean="0"/>
              <a:t>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200" dirty="0"/>
              <a:t> </a:t>
            </a:r>
            <a:r>
              <a:rPr lang="ru-RU" altLang="ru-RU" sz="1200" dirty="0" smtClean="0"/>
              <a:t>«Совершенствование мобилизационной подготовки в муниципальном образовании – </a:t>
            </a:r>
            <a:r>
              <a:rPr lang="ru-RU" altLang="ru-RU" sz="1200" dirty="0" err="1" smtClean="0"/>
              <a:t>Ершичский</a:t>
            </a:r>
            <a:r>
              <a:rPr lang="ru-RU" altLang="ru-RU" sz="1200" dirty="0" smtClean="0"/>
              <a:t> район Смоленской области»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200" dirty="0"/>
              <a:t> </a:t>
            </a:r>
            <a:r>
              <a:rPr lang="ru-RU" altLang="ru-RU" sz="1200" dirty="0" smtClean="0"/>
              <a:t>«Осуществление градостроительной деятельности на территории муниципального образования – </a:t>
            </a:r>
            <a:r>
              <a:rPr lang="ru-RU" altLang="ru-RU" sz="1200" dirty="0" err="1" smtClean="0"/>
              <a:t>Ершичский</a:t>
            </a:r>
            <a:r>
              <a:rPr lang="ru-RU" altLang="ru-RU" sz="1200" dirty="0" smtClean="0"/>
              <a:t> район Смоленской области»</a:t>
            </a:r>
            <a:endParaRPr lang="en-US" altLang="ru-RU" sz="1200" dirty="0" smtClean="0"/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en-US" altLang="ru-RU" sz="1200" dirty="0"/>
              <a:t> </a:t>
            </a:r>
            <a:r>
              <a:rPr lang="ru-RU" altLang="ru-RU" sz="1200" dirty="0" smtClean="0"/>
              <a:t>«</a:t>
            </a:r>
            <a:r>
              <a:rPr lang="ru-RU" sz="1200" dirty="0" smtClean="0"/>
              <a:t>Обеспечение </a:t>
            </a:r>
            <a:r>
              <a:rPr lang="ru-RU" sz="1200" dirty="0"/>
              <a:t>защиты жилищных прав детей-сирот и детей, оставшихся без попечения родителей, и лиц из их </a:t>
            </a:r>
            <a:r>
              <a:rPr lang="ru-RU" sz="1200" dirty="0" smtClean="0"/>
              <a:t>числа</a:t>
            </a:r>
            <a:r>
              <a:rPr lang="ru-RU" altLang="ru-RU" sz="1200" dirty="0" smtClean="0"/>
              <a:t>»</a:t>
            </a:r>
            <a:endParaRPr lang="en-US" altLang="ru-RU" sz="1200" dirty="0" smtClean="0"/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200" dirty="0" smtClean="0"/>
              <a:t> «</a:t>
            </a:r>
            <a:r>
              <a:rPr lang="ru-RU" altLang="ru-RU" sz="1200" dirty="0"/>
              <a:t>Поддержка жилищного хозяйства»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200" dirty="0"/>
              <a:t> </a:t>
            </a:r>
            <a:r>
              <a:rPr lang="ru-RU" altLang="ru-RU" sz="1200" dirty="0" smtClean="0"/>
              <a:t>««</a:t>
            </a:r>
            <a:r>
              <a:rPr lang="ru-RU" altLang="ru-RU" sz="1200" dirty="0"/>
              <a:t>Снижение рисков и смягчение последствий чрезвычайных ситуаций природного и техногенного характера в муниципальном образовании - </a:t>
            </a:r>
            <a:r>
              <a:rPr lang="ru-RU" altLang="ru-RU" sz="1200" dirty="0" err="1"/>
              <a:t>Ершичский</a:t>
            </a:r>
            <a:r>
              <a:rPr lang="ru-RU" altLang="ru-RU" sz="1200" dirty="0"/>
              <a:t> район Смоленской области»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200" dirty="0"/>
              <a:t> «Противодействие терроризму и экстремизму в муниципальном образовании - </a:t>
            </a:r>
            <a:r>
              <a:rPr lang="ru-RU" altLang="ru-RU" sz="1200" dirty="0" err="1"/>
              <a:t>Ершичский</a:t>
            </a:r>
            <a:r>
              <a:rPr lang="ru-RU" altLang="ru-RU" sz="1200" dirty="0"/>
              <a:t> район Смоленской области</a:t>
            </a:r>
            <a:r>
              <a:rPr lang="ru-RU" altLang="ru-RU" sz="1200" dirty="0" smtClean="0"/>
              <a:t>»</a:t>
            </a:r>
            <a:endParaRPr lang="en-US" altLang="ru-RU" sz="1200" dirty="0" smtClean="0"/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200" dirty="0" smtClean="0"/>
              <a:t> </a:t>
            </a:r>
            <a:r>
              <a:rPr lang="ru-RU" altLang="ru-RU" sz="1200" dirty="0"/>
              <a:t>«Комплексные меры по профилактике правонарушений и усилению борьбы с преступностью в Смоленской области»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200" dirty="0"/>
              <a:t> </a:t>
            </a:r>
            <a:r>
              <a:rPr lang="ru-RU" altLang="ru-RU" sz="1200" dirty="0" smtClean="0"/>
              <a:t>«</a:t>
            </a:r>
            <a:r>
              <a:rPr lang="ru-RU" sz="1200" dirty="0"/>
              <a:t>Развитие архивного дела в муниципальном образовании - </a:t>
            </a:r>
            <a:r>
              <a:rPr lang="ru-RU" sz="1200" dirty="0" err="1"/>
              <a:t>Ершичский</a:t>
            </a:r>
            <a:r>
              <a:rPr lang="ru-RU" sz="1200" dirty="0"/>
              <a:t> район Смоленской области</a:t>
            </a:r>
            <a:r>
              <a:rPr lang="ru-RU" altLang="ru-RU" sz="1200" dirty="0" smtClean="0"/>
              <a:t>»</a:t>
            </a:r>
            <a:endParaRPr lang="ru-RU" altLang="ru-RU" sz="1200" dirty="0"/>
          </a:p>
        </p:txBody>
      </p:sp>
      <p:pic>
        <p:nvPicPr>
          <p:cNvPr id="59397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677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113" y="4365625"/>
            <a:ext cx="21590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63" y="4292600"/>
            <a:ext cx="3087687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Номер слайда 3"/>
          <p:cNvSpPr txBox="1">
            <a:spLocks noGrp="1"/>
          </p:cNvSpPr>
          <p:nvPr/>
        </p:nvSpPr>
        <p:spPr bwMode="auto">
          <a:xfrm>
            <a:off x="8585200" y="6416675"/>
            <a:ext cx="8255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b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A2A34F4A-E85D-4C26-B335-22CFB88273B8}" type="slidenum">
              <a:rPr lang="ru-RU" altLang="ru-RU" sz="1200">
                <a:solidFill>
                  <a:srgbClr val="000000"/>
                </a:solidFill>
                <a:latin typeface="Constantia" pitchFamily="18" charset="0"/>
              </a:rPr>
              <a:pPr algn="r" eaLnBrk="1" hangingPunct="1"/>
              <a:t>59</a:t>
            </a:fld>
            <a:endParaRPr lang="ru-RU" altLang="ru-RU" sz="120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60419" name="AutoShape 6"/>
          <p:cNvSpPr>
            <a:spLocks noChangeArrowheads="1"/>
          </p:cNvSpPr>
          <p:nvPr/>
        </p:nvSpPr>
        <p:spPr bwMode="auto">
          <a:xfrm>
            <a:off x="776288" y="0"/>
            <a:ext cx="9129712" cy="66198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>
                <a:solidFill>
                  <a:srgbClr val="0066FF"/>
                </a:solidFill>
                <a:latin typeface="Times New Roman" pitchFamily="18" charset="0"/>
              </a:rPr>
              <a:t>Муниципальная программа </a:t>
            </a:r>
            <a:r>
              <a:rPr lang="ru-RU" altLang="ru-RU" sz="1600">
                <a:solidFill>
                  <a:srgbClr val="0066FF"/>
                </a:solidFill>
              </a:rPr>
              <a:t>«Создание условий для эффективного управления в  муниципальном образовании –Ершичский район Смоленской области»</a:t>
            </a:r>
            <a:endParaRPr lang="ru-RU" altLang="ru-RU" sz="1600">
              <a:solidFill>
                <a:srgbClr val="0066FF"/>
              </a:solidFill>
              <a:latin typeface="Times New Roman" pitchFamily="18" charset="0"/>
            </a:endParaRPr>
          </a:p>
        </p:txBody>
      </p:sp>
      <p:graphicFrame>
        <p:nvGraphicFramePr>
          <p:cNvPr id="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3930522"/>
              </p:ext>
            </p:extLst>
          </p:nvPr>
        </p:nvGraphicFramePr>
        <p:xfrm>
          <a:off x="682625" y="1247775"/>
          <a:ext cx="8194675" cy="4651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0421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677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5"/>
          <p:cNvSpPr txBox="1">
            <a:spLocks noChangeArrowheads="1"/>
          </p:cNvSpPr>
          <p:nvPr/>
        </p:nvSpPr>
        <p:spPr bwMode="auto">
          <a:xfrm>
            <a:off x="428625" y="2420938"/>
            <a:ext cx="9126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ru-RU" altLang="ru-RU" sz="5400" b="1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12291" name="Прямоугольник 4"/>
          <p:cNvSpPr>
            <a:spLocks noChangeArrowheads="1"/>
          </p:cNvSpPr>
          <p:nvPr/>
        </p:nvSpPr>
        <p:spPr bwMode="auto">
          <a:xfrm>
            <a:off x="2476500" y="1444625"/>
            <a:ext cx="49530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 sz="1800">
              <a:latin typeface="Trebuchet MS" pitchFamily="34" charset="0"/>
            </a:endParaRPr>
          </a:p>
          <a:p>
            <a:pPr eaLnBrk="1" hangingPunct="1"/>
            <a:endParaRPr lang="ru-RU" altLang="ru-RU" sz="1800">
              <a:latin typeface="Trebuchet MS" pitchFamily="34" charset="0"/>
            </a:endParaRPr>
          </a:p>
          <a:p>
            <a:pPr eaLnBrk="1" hangingPunct="1"/>
            <a:endParaRPr lang="ru-RU" altLang="ru-RU" sz="1800" i="1">
              <a:latin typeface="Trebuchet MS" pitchFamily="34" charset="0"/>
            </a:endParaRPr>
          </a:p>
        </p:txBody>
      </p:sp>
      <p:sp>
        <p:nvSpPr>
          <p:cNvPr id="12292" name="Прямоугольник 6"/>
          <p:cNvSpPr>
            <a:spLocks noChangeArrowheads="1"/>
          </p:cNvSpPr>
          <p:nvPr/>
        </p:nvSpPr>
        <p:spPr bwMode="auto">
          <a:xfrm>
            <a:off x="2457450" y="765175"/>
            <a:ext cx="7234238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buFontTx/>
              <a:buChar char="-"/>
            </a:pPr>
            <a:r>
              <a:rPr lang="ru-RU" altLang="ru-RU" sz="2000">
                <a:solidFill>
                  <a:srgbClr val="0000CC"/>
                </a:solidFill>
                <a:latin typeface="Bookman Old Style" pitchFamily="18" charset="0"/>
              </a:rPr>
              <a:t>повышение финансовой грамотности населения;</a:t>
            </a:r>
          </a:p>
          <a:p>
            <a:pPr algn="just" eaLnBrk="1" hangingPunct="1">
              <a:buFontTx/>
              <a:buChar char="-"/>
            </a:pPr>
            <a:r>
              <a:rPr lang="ru-RU" altLang="ru-RU" sz="2000">
                <a:solidFill>
                  <a:srgbClr val="0000CC"/>
                </a:solidFill>
                <a:latin typeface="Bookman Old Style" pitchFamily="18" charset="0"/>
              </a:rPr>
              <a:t> раскрытие информации о бюджете муниципального района и деятельности органов власти;</a:t>
            </a:r>
          </a:p>
          <a:p>
            <a:pPr algn="just" eaLnBrk="1" hangingPunct="1">
              <a:buFontTx/>
              <a:buChar char="-"/>
            </a:pPr>
            <a:r>
              <a:rPr lang="ru-RU" altLang="ru-RU" sz="2000">
                <a:solidFill>
                  <a:srgbClr val="0000CC"/>
                </a:solidFill>
                <a:latin typeface="Bookman Old Style" pitchFamily="18" charset="0"/>
              </a:rPr>
              <a:t>расширение возможностей  взаимодействия органов власти и граждан.</a:t>
            </a:r>
          </a:p>
        </p:txBody>
      </p:sp>
      <p:sp>
        <p:nvSpPr>
          <p:cNvPr id="10" name="Овал 9"/>
          <p:cNvSpPr/>
          <p:nvPr/>
        </p:nvSpPr>
        <p:spPr>
          <a:xfrm>
            <a:off x="-242" y="1340768"/>
            <a:ext cx="2184859" cy="576064"/>
          </a:xfrm>
          <a:prstGeom prst="ellipse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33CC"/>
            </a:solidFill>
          </a:ln>
          <a:effectLst>
            <a:outerShdw blurRad="50800" dist="50800" dir="5400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/>
          </a:p>
        </p:txBody>
      </p:sp>
      <p:sp>
        <p:nvSpPr>
          <p:cNvPr id="12296" name="TextBox 10"/>
          <p:cNvSpPr txBox="1">
            <a:spLocks noChangeArrowheads="1"/>
          </p:cNvSpPr>
          <p:nvPr/>
        </p:nvSpPr>
        <p:spPr bwMode="auto">
          <a:xfrm>
            <a:off x="271463" y="1341438"/>
            <a:ext cx="17954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800">
                <a:latin typeface="Monotype Corsiva" pitchFamily="66" charset="0"/>
              </a:rPr>
              <a:t>Цели: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1952" y="3238376"/>
            <a:ext cx="2418517" cy="576064"/>
          </a:xfrm>
          <a:prstGeom prst="ellipse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33CC"/>
            </a:solidFill>
          </a:ln>
          <a:effectLst>
            <a:outerShdw blurRad="50800" dist="50800" dir="5400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/>
          </a:p>
        </p:txBody>
      </p:sp>
      <p:sp>
        <p:nvSpPr>
          <p:cNvPr id="12300" name="TextBox 13"/>
          <p:cNvSpPr txBox="1">
            <a:spLocks noChangeArrowheads="1"/>
          </p:cNvSpPr>
          <p:nvPr/>
        </p:nvSpPr>
        <p:spPr bwMode="auto">
          <a:xfrm>
            <a:off x="661988" y="3213100"/>
            <a:ext cx="17954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800">
                <a:latin typeface="Monotype Corsiva" pitchFamily="66" charset="0"/>
              </a:rPr>
              <a:t>Задачи :</a:t>
            </a:r>
          </a:p>
        </p:txBody>
      </p:sp>
      <p:sp>
        <p:nvSpPr>
          <p:cNvPr id="12301" name="Прямоугольник 14"/>
          <p:cNvSpPr>
            <a:spLocks noChangeArrowheads="1"/>
          </p:cNvSpPr>
          <p:nvPr/>
        </p:nvSpPr>
        <p:spPr bwMode="auto">
          <a:xfrm>
            <a:off x="2649538" y="1628775"/>
            <a:ext cx="4953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 sz="1800">
              <a:latin typeface="Trebuchet MS" pitchFamily="34" charset="0"/>
            </a:endParaRPr>
          </a:p>
          <a:p>
            <a:pPr eaLnBrk="1" hangingPunct="1"/>
            <a:endParaRPr lang="ru-RU" altLang="ru-RU" sz="1800">
              <a:latin typeface="Trebuchet MS" pitchFamily="34" charset="0"/>
            </a:endParaRPr>
          </a:p>
          <a:p>
            <a:pPr eaLnBrk="1" hangingPunct="1"/>
            <a:endParaRPr lang="ru-RU" altLang="ru-RU" sz="1800" i="1">
              <a:latin typeface="Trebuchet MS" pitchFamily="34" charset="0"/>
            </a:endParaRPr>
          </a:p>
        </p:txBody>
      </p:sp>
      <p:sp>
        <p:nvSpPr>
          <p:cNvPr id="12302" name="TextBox 15"/>
          <p:cNvSpPr txBox="1">
            <a:spLocks noChangeArrowheads="1"/>
          </p:cNvSpPr>
          <p:nvPr/>
        </p:nvSpPr>
        <p:spPr bwMode="auto">
          <a:xfrm>
            <a:off x="3314700" y="2781300"/>
            <a:ext cx="6319838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ru-RU" altLang="ru-RU" sz="2000">
                <a:solidFill>
                  <a:srgbClr val="0000CC"/>
                </a:solidFill>
                <a:latin typeface="Bookman Old Style" pitchFamily="18" charset="0"/>
              </a:rPr>
              <a:t>доступность и понятность информации для широкого круга граждан;</a:t>
            </a:r>
          </a:p>
          <a:p>
            <a:pPr eaLnBrk="1" hangingPunct="1">
              <a:buFontTx/>
              <a:buChar char="-"/>
            </a:pPr>
            <a:r>
              <a:rPr lang="ru-RU" altLang="ru-RU" sz="2000">
                <a:solidFill>
                  <a:srgbClr val="0000CC"/>
                </a:solidFill>
                <a:latin typeface="Bookman Old Style" pitchFamily="18" charset="0"/>
              </a:rPr>
              <a:t> визуализация данных о бюджете;</a:t>
            </a:r>
          </a:p>
          <a:p>
            <a:pPr eaLnBrk="1" hangingPunct="1">
              <a:buFontTx/>
              <a:buChar char="-"/>
            </a:pPr>
            <a:r>
              <a:rPr lang="ru-RU" altLang="ru-RU" sz="2000">
                <a:solidFill>
                  <a:srgbClr val="0000CC"/>
                </a:solidFill>
                <a:latin typeface="Bookman Old Style" pitchFamily="18" charset="0"/>
              </a:rPr>
              <a:t> консолидация в брошюре общих сведений о бюджете. </a:t>
            </a:r>
          </a:p>
        </p:txBody>
      </p:sp>
      <p:sp>
        <p:nvSpPr>
          <p:cNvPr id="17" name="Овал 16"/>
          <p:cNvSpPr/>
          <p:nvPr/>
        </p:nvSpPr>
        <p:spPr>
          <a:xfrm>
            <a:off x="632520" y="4437112"/>
            <a:ext cx="4836153" cy="720080"/>
          </a:xfrm>
          <a:prstGeom prst="ellipse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33CC"/>
            </a:solidFill>
          </a:ln>
          <a:effectLst>
            <a:outerShdw blurRad="50800" dist="50800" dir="5400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/>
          </a:p>
        </p:txBody>
      </p:sp>
      <p:sp>
        <p:nvSpPr>
          <p:cNvPr id="12306" name="TextBox 17"/>
          <p:cNvSpPr txBox="1">
            <a:spLocks noChangeArrowheads="1"/>
          </p:cNvSpPr>
          <p:nvPr/>
        </p:nvSpPr>
        <p:spPr bwMode="auto">
          <a:xfrm>
            <a:off x="1130300" y="4508500"/>
            <a:ext cx="397986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800">
                <a:latin typeface="Monotype Corsiva" pitchFamily="66" charset="0"/>
              </a:rPr>
              <a:t>Ожидаемые результаты </a:t>
            </a:r>
            <a:r>
              <a:rPr lang="ru-RU" altLang="ru-RU" sz="2800" b="1">
                <a:latin typeface="Monotype Corsiva" pitchFamily="66" charset="0"/>
              </a:rPr>
              <a:t>:</a:t>
            </a:r>
          </a:p>
        </p:txBody>
      </p:sp>
      <p:sp>
        <p:nvSpPr>
          <p:cNvPr id="12307" name="Прямоугольник 18"/>
          <p:cNvSpPr>
            <a:spLocks noChangeArrowheads="1"/>
          </p:cNvSpPr>
          <p:nvPr/>
        </p:nvSpPr>
        <p:spPr bwMode="auto">
          <a:xfrm>
            <a:off x="428625" y="5300663"/>
            <a:ext cx="9205913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ru-RU" altLang="ru-RU" sz="2000" b="1" i="1">
                <a:solidFill>
                  <a:srgbClr val="0000CC"/>
                </a:solidFill>
                <a:latin typeface="Book Antiqua" pitchFamily="18" charset="0"/>
              </a:rPr>
              <a:t> </a:t>
            </a:r>
            <a:r>
              <a:rPr lang="ru-RU" altLang="ru-RU" sz="2000">
                <a:solidFill>
                  <a:srgbClr val="0000CC"/>
                </a:solidFill>
                <a:latin typeface="Bookman Old Style" pitchFamily="18" charset="0"/>
              </a:rPr>
              <a:t>свободный доступ к информации о бюджете  и деятельности органов власти;</a:t>
            </a:r>
          </a:p>
          <a:p>
            <a:pPr eaLnBrk="1" hangingPunct="1">
              <a:buFontTx/>
              <a:buChar char="-"/>
            </a:pPr>
            <a:r>
              <a:rPr lang="ru-RU" altLang="ru-RU" sz="2000">
                <a:solidFill>
                  <a:srgbClr val="0000CC"/>
                </a:solidFill>
                <a:latin typeface="Bookman Old Style" pitchFamily="18" charset="0"/>
              </a:rPr>
              <a:t>вовлечение граждан в диалог с органами власти;</a:t>
            </a:r>
          </a:p>
          <a:p>
            <a:pPr eaLnBrk="1" hangingPunct="1">
              <a:buFontTx/>
              <a:buChar char="-"/>
            </a:pPr>
            <a:r>
              <a:rPr lang="ru-RU" altLang="ru-RU" sz="2000">
                <a:solidFill>
                  <a:srgbClr val="0000CC"/>
                </a:solidFill>
                <a:latin typeface="Bookman Old Style" pitchFamily="18" charset="0"/>
              </a:rPr>
              <a:t>прозрачность формирования  и  расходования бюджетных средств.</a:t>
            </a:r>
          </a:p>
        </p:txBody>
      </p:sp>
      <p:grpSp>
        <p:nvGrpSpPr>
          <p:cNvPr id="12308" name="Группа 22"/>
          <p:cNvGrpSpPr>
            <a:grpSpLocks/>
          </p:cNvGrpSpPr>
          <p:nvPr/>
        </p:nvGrpSpPr>
        <p:grpSpPr bwMode="auto">
          <a:xfrm>
            <a:off x="1600200" y="-458788"/>
            <a:ext cx="2209800" cy="2200276"/>
            <a:chOff x="1041328" y="714356"/>
            <a:chExt cx="2039998" cy="2201468"/>
          </a:xfrm>
        </p:grpSpPr>
        <p:pic>
          <p:nvPicPr>
            <p:cNvPr id="12315" name="Picture 13" descr="M:\Переписка (04-09...04-14)\ПЕРЕПИСКА из отдела БП\!Брошюра БдГ\2017-2019\картинки\прочие\pencil-icon-512-17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328" y="1987130"/>
              <a:ext cx="928694" cy="928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1072104" y="714356"/>
              <a:ext cx="2009222" cy="4765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500" b="1" dirty="0">
                  <a:solidFill>
                    <a:srgbClr val="455624"/>
                  </a:solidFill>
                  <a:latin typeface="Monotype Corsiva" pitchFamily="66" charset="0"/>
                  <a:cs typeface="+mn-cs"/>
                </a:rPr>
                <a:t>                        </a:t>
              </a:r>
              <a:endParaRPr lang="ru-RU" sz="29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cs typeface="+mn-cs"/>
              </a:endParaRPr>
            </a:p>
          </p:txBody>
        </p:sp>
      </p:grpSp>
      <p:pic>
        <p:nvPicPr>
          <p:cNvPr id="12309" name="Picture 15" descr="M:\Переписка (04-09...04-14)\ПЕРЕПИСКА из отдела БП\!Брошюра БдГ\2017-2019\картинки\прочие\0_91200_4885a18f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4076700"/>
            <a:ext cx="352425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310" name="Группа 29"/>
          <p:cNvGrpSpPr>
            <a:grpSpLocks/>
          </p:cNvGrpSpPr>
          <p:nvPr/>
        </p:nvGrpSpPr>
        <p:grpSpPr bwMode="auto">
          <a:xfrm>
            <a:off x="2301875" y="1341438"/>
            <a:ext cx="2209800" cy="2200275"/>
            <a:chOff x="1041328" y="714356"/>
            <a:chExt cx="2039998" cy="2201468"/>
          </a:xfrm>
        </p:grpSpPr>
        <p:pic>
          <p:nvPicPr>
            <p:cNvPr id="12313" name="Picture 13" descr="M:\Переписка (04-09...04-14)\ПЕРЕПИСКА из отдела БП\!Брошюра БдГ\2017-2019\картинки\прочие\pencil-icon-512-17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328" y="1987130"/>
              <a:ext cx="928694" cy="928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1072104" y="714356"/>
              <a:ext cx="2009222" cy="47650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500" b="1" dirty="0">
                  <a:solidFill>
                    <a:srgbClr val="455624"/>
                  </a:solidFill>
                  <a:latin typeface="Monotype Corsiva" pitchFamily="66" charset="0"/>
                  <a:cs typeface="+mn-cs"/>
                </a:rPr>
                <a:t>                        </a:t>
              </a:r>
              <a:endParaRPr lang="ru-RU" sz="29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cs typeface="+mn-cs"/>
              </a:endParaRPr>
            </a:p>
          </p:txBody>
        </p:sp>
      </p:grpSp>
      <p:sp>
        <p:nvSpPr>
          <p:cNvPr id="24" name="object 10"/>
          <p:cNvSpPr/>
          <p:nvPr/>
        </p:nvSpPr>
        <p:spPr>
          <a:xfrm>
            <a:off x="2073275" y="0"/>
            <a:ext cx="6629400" cy="7651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89175" y="188913"/>
            <a:ext cx="5770563" cy="304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  <a:cs typeface="Arial" panose="020B0604020202020204" pitchFamily="34" charset="0"/>
              </a:rPr>
              <a:t>ЗНАЧЕНИЕ   БРОШЮРЫ  «БЮДЖЕТ  ДЛЯ  ГРАЖДАН»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20750" y="188913"/>
            <a:ext cx="8483600" cy="50323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ru-RU" altLang="ru-RU" sz="2800"/>
              <a:t>Цель муниципальной программы:</a:t>
            </a:r>
            <a:br>
              <a:rPr lang="ru-RU" altLang="ru-RU" sz="2800"/>
            </a:br>
            <a:endParaRPr lang="ru-RU" altLang="ru-RU" sz="2800"/>
          </a:p>
        </p:txBody>
      </p:sp>
      <p:sp>
        <p:nvSpPr>
          <p:cNvPr id="80899" name="Rectangle 3"/>
          <p:cNvSpPr>
            <a:spLocks noGrp="1"/>
          </p:cNvSpPr>
          <p:nvPr>
            <p:ph type="body" idx="1"/>
          </p:nvPr>
        </p:nvSpPr>
        <p:spPr>
          <a:xfrm>
            <a:off x="4016375" y="476250"/>
            <a:ext cx="5761038" cy="63817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1000" smtClean="0"/>
              <a:t>Развитие и совершенствование кадрового потенциала, обеспечивающего эффективное функционирование и развитие местного самоуправления в муниципальном образовании –Ершичский район Смоленской области.</a:t>
            </a:r>
          </a:p>
          <a:p>
            <a:pPr>
              <a:lnSpc>
                <a:spcPct val="80000"/>
              </a:lnSpc>
            </a:pPr>
            <a:r>
              <a:rPr lang="ru-RU" altLang="ru-RU" sz="1000" smtClean="0"/>
              <a:t>Формирование системы функционального кадрового резерва, повышение престижа муниципальной службы, сокращение текучести кадров в системе местного самоуправления.</a:t>
            </a:r>
          </a:p>
          <a:p>
            <a:pPr>
              <a:lnSpc>
                <a:spcPct val="80000"/>
              </a:lnSpc>
            </a:pPr>
            <a:r>
              <a:rPr lang="ru-RU" altLang="ru-RU" sz="1000" smtClean="0"/>
              <a:t>Создание  организационных,  информационных,  финансовых условий для развития муниципальной  службы  на  территории муниципального образования - Ершичский район  Смоленской области;</a:t>
            </a:r>
          </a:p>
          <a:p>
            <a:pPr>
              <a:lnSpc>
                <a:spcPct val="80000"/>
              </a:lnSpc>
            </a:pPr>
            <a:r>
              <a:rPr lang="ru-RU" altLang="ru-RU" sz="1000" smtClean="0"/>
              <a:t>Повышение  эффективности   деятельности   муниципальных служащих. </a:t>
            </a:r>
          </a:p>
          <a:p>
            <a:pPr>
              <a:lnSpc>
                <a:spcPct val="80000"/>
              </a:lnSpc>
            </a:pPr>
            <a:r>
              <a:rPr lang="ru-RU" altLang="ru-RU" sz="1000" smtClean="0"/>
              <a:t>Обучение муниципальных служащих в высших учебных заведениях на условиях софинансирования, повышение квалификации и профессиональной подготовки муниципальных служащих. </a:t>
            </a:r>
          </a:p>
          <a:p>
            <a:pPr>
              <a:lnSpc>
                <a:spcPct val="80000"/>
              </a:lnSpc>
            </a:pPr>
            <a:r>
              <a:rPr lang="ru-RU" altLang="ru-RU" sz="1000" smtClean="0"/>
              <a:t>Обеспечение органов местного самоуправления, а также муниципальных служащих муниципального образования - Ершичский район Смоленской области методическими материалами по актуальным вопросам муниципальной службы с целью обеспечения ее открытости, доступности и повышения престижа. </a:t>
            </a:r>
          </a:p>
          <a:p>
            <a:pPr>
              <a:lnSpc>
                <a:spcPct val="80000"/>
              </a:lnSpc>
            </a:pPr>
            <a:r>
              <a:rPr lang="ru-RU" altLang="ru-RU" sz="1000" smtClean="0"/>
              <a:t>Наращивание   потенциала социально ориентированных   некоммерческих организаций   и   обеспечение    максимально эффективного  его  использования,  повышение качества   и   объемов   социальных   услуг, оказываемых    социально    ориентированными некоммерческими    организациями     жителям Ершичского района Смоленской области в целях повышения  уровня их социальной защищенности. </a:t>
            </a:r>
          </a:p>
          <a:p>
            <a:pPr>
              <a:lnSpc>
                <a:spcPct val="80000"/>
              </a:lnSpc>
            </a:pPr>
            <a:r>
              <a:rPr lang="ru-RU" altLang="ru-RU" sz="1000" smtClean="0"/>
              <a:t>Обеспечение  выполнения задач, предусмотренных статьей 1.2 Кодекса Российской Федерации об административных правонарушениях.</a:t>
            </a:r>
          </a:p>
          <a:p>
            <a:pPr>
              <a:lnSpc>
                <a:spcPct val="80000"/>
              </a:lnSpc>
            </a:pPr>
            <a:r>
              <a:rPr lang="ru-RU" altLang="ru-RU" sz="1000" smtClean="0"/>
              <a:t>Осуществление мер по защите. охране и восстановлению прав и законных интересов несовершеннолетних, борьба с безнадзорностью и беспризорностью, а так же координация работы всех органов и учреждений системы профилактики безнадзорности, беспризорности и правонарушений несовершеннолетних.</a:t>
            </a:r>
          </a:p>
          <a:p>
            <a:pPr>
              <a:lnSpc>
                <a:spcPct val="80000"/>
              </a:lnSpc>
            </a:pPr>
            <a:r>
              <a:rPr lang="ru-RU" altLang="ru-RU" sz="1000" smtClean="0"/>
              <a:t>Обеспечение защиты жилищных прав детей-сирот и детей, оставшихся без попечения родителей, и лиц из их числа.</a:t>
            </a:r>
          </a:p>
          <a:p>
            <a:pPr>
              <a:lnSpc>
                <a:spcPct val="80000"/>
              </a:lnSpc>
            </a:pPr>
            <a:r>
              <a:rPr lang="ru-RU" altLang="ru-RU" sz="1000" smtClean="0"/>
              <a:t>Повышение качества жизни жителей  муниципального образования,  улучшение условий, развитие инфраструктуры. </a:t>
            </a:r>
          </a:p>
          <a:p>
            <a:pPr>
              <a:lnSpc>
                <a:spcPct val="80000"/>
              </a:lnSpc>
            </a:pPr>
            <a:r>
              <a:rPr lang="ru-RU" altLang="ru-RU" sz="1000" smtClean="0"/>
              <a:t>Совершенствование системы муниципального управления в Ершичском районе, повышение качества жизни населения на территории Ершичского района Смоленской области на основе использования информационно-коммуникационных технологий.</a:t>
            </a:r>
          </a:p>
          <a:p>
            <a:pPr>
              <a:lnSpc>
                <a:spcPct val="80000"/>
              </a:lnSpc>
            </a:pPr>
            <a:r>
              <a:rPr lang="ru-RU" altLang="ru-RU" sz="1000" smtClean="0"/>
              <a:t>Обеспечение качественной работы механизмов межведомственного взаимодействия Администрации с государственными учреждениями и организациями,  целью повышения эффективности муниципального управления, а также с целью снижения бюрократических барьеров.</a:t>
            </a:r>
          </a:p>
          <a:p>
            <a:pPr>
              <a:lnSpc>
                <a:spcPct val="80000"/>
              </a:lnSpc>
            </a:pPr>
            <a:r>
              <a:rPr lang="ru-RU" altLang="ru-RU" sz="1000" smtClean="0"/>
              <a:t>Обеспечение  выполнения полномочий,  предусмотренных статьей 15 ФЗ № 131                               "Об общих принципах организации местного самоуправления в РФ«</a:t>
            </a:r>
          </a:p>
          <a:p>
            <a:pPr>
              <a:lnSpc>
                <a:spcPct val="80000"/>
              </a:lnSpc>
            </a:pPr>
            <a:r>
              <a:rPr lang="ru-RU" altLang="ru-RU" sz="1000" smtClean="0"/>
              <a:t> Реализация на территории МО - Ершичский район Смоленской области мер по профилактике терроризма и экстремизма.</a:t>
            </a:r>
          </a:p>
          <a:p>
            <a:pPr>
              <a:lnSpc>
                <a:spcPct val="80000"/>
              </a:lnSpc>
            </a:pPr>
            <a:endParaRPr lang="ru-RU" altLang="ru-RU" sz="1000" smtClean="0"/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488950" y="4206875"/>
            <a:ext cx="3743325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ru-RU" altLang="ru-RU">
                <a:solidFill>
                  <a:srgbClr val="0000FF"/>
                </a:solidFill>
              </a:rPr>
              <a:t>Реализация программы должна способствовать формированию у муниципальных служащих необходимых профессиональных знаний и навыков, позволяющих им эффективно исполнять должностные обязанности, заинтересованности муниципальных служащих в безупречном исполнении своих должностных обязанностей, повышению престижа муниципальной службы в целом. </a:t>
            </a:r>
          </a:p>
        </p:txBody>
      </p:sp>
      <p:sp>
        <p:nvSpPr>
          <p:cNvPr id="80901" name="AutoShape 5"/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/>
          </a:p>
        </p:txBody>
      </p:sp>
      <p:pic>
        <p:nvPicPr>
          <p:cNvPr id="80902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765175"/>
            <a:ext cx="4032250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450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Скругленный прямоугольник 7"/>
          <p:cNvSpPr>
            <a:spLocks noChangeArrowheads="1"/>
          </p:cNvSpPr>
          <p:nvPr/>
        </p:nvSpPr>
        <p:spPr bwMode="auto">
          <a:xfrm>
            <a:off x="3584575" y="836613"/>
            <a:ext cx="1363663" cy="336550"/>
          </a:xfrm>
          <a:prstGeom prst="roundRect">
            <a:avLst>
              <a:gd name="adj" fmla="val 16667"/>
            </a:avLst>
          </a:prstGeom>
          <a:solidFill>
            <a:srgbClr val="0099FF"/>
          </a:solidFill>
          <a:ln w="9525" algn="ctr">
            <a:solidFill>
              <a:srgbClr val="0066FF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072428"/>
                </a:solidFill>
                <a:latin typeface="Book Antiqua" pitchFamily="18" charset="0"/>
              </a:rPr>
              <a:t>тыс. руб.</a:t>
            </a:r>
          </a:p>
        </p:txBody>
      </p:sp>
      <p:graphicFrame>
        <p:nvGraphicFramePr>
          <p:cNvPr id="62467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7409273"/>
              </p:ext>
            </p:extLst>
          </p:nvPr>
        </p:nvGraphicFramePr>
        <p:xfrm>
          <a:off x="193675" y="1628800"/>
          <a:ext cx="4687887" cy="285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30" name="Лист" r:id="rId4" imgW="3705266" imgH="2104963" progId="Excel.Sheet.8">
                  <p:embed/>
                </p:oleObj>
              </mc:Choice>
              <mc:Fallback>
                <p:oleObj name="Лист" r:id="rId4" imgW="3705266" imgH="2104963" progId="Excel.Sheet.8">
                  <p:embed/>
                  <p:pic>
                    <p:nvPicPr>
                      <p:cNvPr id="0" name="Picture 59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675" y="1628800"/>
                        <a:ext cx="4687887" cy="2854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4171950" cy="6921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 w="19050">
            <a:noFill/>
          </a:ln>
        </p:spPr>
        <p:txBody>
          <a:bodyPr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3675" y="115888"/>
            <a:ext cx="39004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+mn-cs"/>
              </a:rPr>
              <a:t>МУНИЦИПАЛЬНАЯ  ПРОГРАММА</a:t>
            </a:r>
          </a:p>
        </p:txBody>
      </p:sp>
      <p:sp>
        <p:nvSpPr>
          <p:cNvPr id="20" name="object 4"/>
          <p:cNvSpPr/>
          <p:nvPr/>
        </p:nvSpPr>
        <p:spPr>
          <a:xfrm>
            <a:off x="4521200" y="0"/>
            <a:ext cx="5384800" cy="69215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dirty="0">
                <a:solidFill>
                  <a:schemeClr val="bg1"/>
                </a:solidFill>
              </a:rPr>
              <a:t>«Создание условий для эффективного управления в  муниципальном образовании –</a:t>
            </a:r>
            <a:r>
              <a:rPr lang="ru-RU" altLang="ru-RU" dirty="0" err="1">
                <a:solidFill>
                  <a:schemeClr val="bg1"/>
                </a:solidFill>
              </a:rPr>
              <a:t>Ершичский</a:t>
            </a:r>
            <a:r>
              <a:rPr lang="ru-RU" altLang="ru-RU" dirty="0">
                <a:solidFill>
                  <a:schemeClr val="bg1"/>
                </a:solidFill>
              </a:rPr>
              <a:t> район Смоленской области»</a:t>
            </a:r>
          </a:p>
          <a:p>
            <a:pPr>
              <a:defRPr/>
            </a:pPr>
            <a:endParaRPr lang="ru-RU" altLang="ru-RU" dirty="0">
              <a:solidFill>
                <a:schemeClr val="bg1"/>
              </a:solidFill>
            </a:endParaRPr>
          </a:p>
        </p:txBody>
      </p:sp>
      <p:pic>
        <p:nvPicPr>
          <p:cNvPr id="62471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038" y="0"/>
            <a:ext cx="86677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948238" y="692150"/>
            <a:ext cx="4829175" cy="616585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altLang="ru-RU" sz="1100" u="sng" dirty="0">
                <a:solidFill>
                  <a:srgbClr val="000099"/>
                </a:solidFill>
                <a:latin typeface="Bookman Old Style" panose="02050604050505020204" pitchFamily="18" charset="0"/>
              </a:rPr>
              <a:t>Ожидаемые результаты: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dirty="0"/>
              <a:t> </a:t>
            </a:r>
            <a:r>
              <a:rPr lang="ru-RU" altLang="ru-RU" sz="1000" dirty="0"/>
              <a:t>обеспечение улучшения качества жизни населения;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sz="1000" dirty="0"/>
              <a:t>наполняемость бюджета МО – </a:t>
            </a:r>
            <a:r>
              <a:rPr lang="ru-RU" altLang="ru-RU" sz="1000" dirty="0" err="1"/>
              <a:t>Ершичский</a:t>
            </a:r>
            <a:r>
              <a:rPr lang="ru-RU" altLang="ru-RU" sz="1000" dirty="0"/>
              <a:t> район Смоленской области;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sz="1000" dirty="0"/>
              <a:t>проведение комплексной и последовательной социальной политики, разработка системы мер, стимулирующей повышение рождаемости и создание максимально благоприятных условий для молодых семей; 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sz="1000" dirty="0"/>
              <a:t>увеличение доли работников органов местного самоуправления, лиц, состоящих в кадровом резерве на замещение вакантных должностей муниципальной службы, работников муниципальных учреждений, обучающихся в образовательных учреждениях, в общем количестве работников органов местного самоуправления и лиц, состоящих в кадровом резерве на замещение  вакантных должностей муниципальной службы, работников муниципальных учреждений до 95 процентов;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sz="1000" dirty="0"/>
              <a:t>улучшение восприятия населением деятельности социально ориентированных некоммерческих организаций, укрепление доверия к ним со стороны граждан; 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sz="1000" dirty="0"/>
              <a:t>не допущение роста административных правонарушений; 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sz="1000" dirty="0"/>
              <a:t>повышение информированности населения об административной ответственности за совершение административных правонарушений;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sz="1000" dirty="0"/>
              <a:t> повышение эффективности деятельности органов исполнительной власти </a:t>
            </a:r>
            <a:r>
              <a:rPr lang="ru-RU" altLang="ru-RU" sz="1000" dirty="0" err="1"/>
              <a:t>Ершичского</a:t>
            </a:r>
            <a:r>
              <a:rPr lang="ru-RU" altLang="ru-RU" sz="1000" dirty="0"/>
              <a:t> района Смоленской области по обеспечению исполнения законодательства РФ в сфере профилактики безнадзорности и правонарушений несовершеннолетних, защиты их прав и законных интересов; 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sz="1000" dirty="0"/>
              <a:t>результативное исполнение согласованных подходов и решений, по профилактики безнадзорности и правонарушений несовершеннолетних, защиты их прав и законных интересов;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sz="1000" dirty="0"/>
              <a:t>повышение эффективности деятельности органов профилактики безнадзорности и правонарушений несовершеннолетних в </a:t>
            </a:r>
            <a:r>
              <a:rPr lang="ru-RU" altLang="ru-RU" sz="1000" dirty="0" err="1"/>
              <a:t>Ершичском</a:t>
            </a:r>
            <a:r>
              <a:rPr lang="ru-RU" altLang="ru-RU" sz="1000" dirty="0"/>
              <a:t> районе по вопросам профилактики безнадзорности и правонарушений несовершеннолетних, защиты их прав и законных интересов; 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sz="1000" dirty="0"/>
              <a:t>сокращение проблем, связанных с профилактикой безнадзорности и правонарушений несовершеннолетних, защитой их прав и законных интересов, путём организации проведения районных мероприятий; 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sz="1000" dirty="0"/>
              <a:t>увеличение количества межведомственных запросов;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sz="1000" dirty="0"/>
              <a:t>увеличение услуг, предоставляемых в электронном виде; 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sz="1000" dirty="0"/>
              <a:t>эффективное использование информационно-коммуникационных технологий с целью повышения эффективности муниципального управления;</a:t>
            </a:r>
            <a:r>
              <a:rPr lang="ru-RU" altLang="ru-RU" dirty="0"/>
              <a:t> 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sz="1000" dirty="0"/>
              <a:t>эффективное управление муниципальным образованием; </a:t>
            </a:r>
          </a:p>
          <a:p>
            <a:pPr algn="just" eaLnBrk="1" hangingPunct="1">
              <a:buFontTx/>
              <a:buChar char="-"/>
              <a:defRPr/>
            </a:pPr>
            <a:endParaRPr lang="ru-RU" altLang="ru-RU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4171950" cy="6921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3675" y="115888"/>
            <a:ext cx="39004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+mn-cs"/>
              </a:rPr>
              <a:t>МУНИЦИПАЛЬНАЯ  ПРОГРАММА</a:t>
            </a:r>
          </a:p>
        </p:txBody>
      </p:sp>
      <p:sp>
        <p:nvSpPr>
          <p:cNvPr id="20" name="object 4"/>
          <p:cNvSpPr/>
          <p:nvPr/>
        </p:nvSpPr>
        <p:spPr>
          <a:xfrm>
            <a:off x="4376738" y="0"/>
            <a:ext cx="5529262" cy="620713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dirty="0">
                <a:solidFill>
                  <a:schemeClr val="bg1"/>
                </a:solidFill>
              </a:rPr>
              <a:t>    «Создание условий для эффективного управления в           муниципальном образовании –</a:t>
            </a:r>
            <a:r>
              <a:rPr lang="ru-RU" altLang="ru-RU" dirty="0" err="1">
                <a:solidFill>
                  <a:schemeClr val="bg1"/>
                </a:solidFill>
              </a:rPr>
              <a:t>Ершичский</a:t>
            </a:r>
            <a:r>
              <a:rPr lang="ru-RU" altLang="ru-RU" dirty="0">
                <a:solidFill>
                  <a:schemeClr val="bg1"/>
                </a:solidFill>
              </a:rPr>
              <a:t> район </a:t>
            </a:r>
            <a:r>
              <a:rPr lang="ru-RU" altLang="ru-RU" dirty="0" smtClean="0">
                <a:solidFill>
                  <a:schemeClr val="bg1"/>
                </a:solidFill>
              </a:rPr>
              <a:t>         Смоленской </a:t>
            </a:r>
            <a:r>
              <a:rPr lang="ru-RU" altLang="ru-RU" dirty="0">
                <a:solidFill>
                  <a:schemeClr val="bg1"/>
                </a:solidFill>
              </a:rPr>
              <a:t>области»</a:t>
            </a:r>
          </a:p>
        </p:txBody>
      </p:sp>
      <p:pic>
        <p:nvPicPr>
          <p:cNvPr id="63493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138" y="0"/>
            <a:ext cx="792162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Group 1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8021612"/>
              </p:ext>
            </p:extLst>
          </p:nvPr>
        </p:nvGraphicFramePr>
        <p:xfrm>
          <a:off x="128588" y="908050"/>
          <a:ext cx="9576940" cy="5841636"/>
        </p:xfrm>
        <a:graphic>
          <a:graphicData uri="http://schemas.openxmlformats.org/drawingml/2006/table">
            <a:tbl>
              <a:tblPr/>
              <a:tblGrid>
                <a:gridCol w="7056660"/>
                <a:gridCol w="1152128"/>
                <a:gridCol w="1368152"/>
              </a:tblGrid>
              <a:tr h="36577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Комплексы процессных мероприятий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план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исполнено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</a:tr>
              <a:tr h="30482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 счет средств областного бюджета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3 392,3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3 383,4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30482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 счет средств местного бюджета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33 305,2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33 051,3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32070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Комплекс процессных мероприятий "Обеспечение организационных условий для реализации муниципальной программы"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28 218,5</a:t>
                      </a: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27 997,4</a:t>
                      </a: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6577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Комплекс процессных мероприятий "Создание благоприятных условий для деятельности социально-ориентированных некоммерческих организаций"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490,9</a:t>
                      </a: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490,9</a:t>
                      </a: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24384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Комплекс процессных мероприятий "Оказание мер социальной поддержки отдельным категориям граждан"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4 067,6</a:t>
                      </a: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4 067,6</a:t>
                      </a: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6577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Комплекс процессных мероприятий "Развитие системы профессионального и дополнительного профессионального образования работников органов местного самоуправления муниципальных образований Смоленской области"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26,1</a:t>
                      </a: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26,1</a:t>
                      </a: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44136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Комплекс процессных мероприятий "Обеспечение обслуживания, содержания и распоряжения объектами муниципальной собственности и земельными участками, государственная собственность на которые не разграничена"</a:t>
                      </a:r>
                      <a:endParaRPr kumimoji="0" lang="ru-RU" alt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532,4</a:t>
                      </a: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532,4</a:t>
                      </a: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6577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Комплекс процессных мероприятий "Совершенствование мобилизационной подготовки в муниципальном образовании - Ершичский район Смоленской области"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135,0</a:t>
                      </a: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135,0</a:t>
                      </a: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657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Комплекс процессных мероприятий "Осуществление градостроительной деятельности на территории муниципального образования - Ершичский район Смоленской области"</a:t>
                      </a:r>
                    </a:p>
                  </a:txBody>
                  <a:tcPr marL="68580" marR="68580" marT="0" marB="0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679,0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  <a:cs typeface="Arial" charset="0"/>
                      </a:endParaRP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647,4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  <a:cs typeface="Arial" charset="0"/>
                      </a:endParaRP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6577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Комплекс процессных мероприятий "Обеспечение защиты жилищных прав детей-сирот и детей, оставшихся без попечения родителей, и лиц из их числа"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1 441,7</a:t>
                      </a: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1 437,6</a:t>
                      </a: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24384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Комплекс процессных мероприятий "Поддержка жилищного хозяйства"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74,4</a:t>
                      </a: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73,2</a:t>
                      </a: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4159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Комплекс процессных мероприятий "Снижение рисков и смягчение последствий чрезвычайных ситуаций природного и техногенного характера в муниципальном образовании - </a:t>
                      </a: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Ершичский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 Смоленской области"</a:t>
                      </a:r>
                      <a:endParaRPr kumimoji="0" lang="ru-RU" alt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52,5</a:t>
                      </a: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52,5</a:t>
                      </a: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6577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Комплекс процессных мероприятий "Противодействие терроризму и экстремизму в муниципальном образовании - Ершичский район Смоленской области"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6577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Комплекс процессных мероприятий "Комплексные меры по профилактике правонарушений и усилению борьбы с преступностью в Смоленской области"</a:t>
                      </a:r>
                      <a:endParaRPr kumimoji="0" lang="ru-RU" alt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971,9</a:t>
                      </a: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967,1</a:t>
                      </a: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6577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itchFamily="18" charset="2"/>
                        <a:buNone/>
                        <a:tabLst/>
                      </a:pPr>
                      <a:r>
                        <a:rPr lang="ru-RU" sz="900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Комплекс процессных мероприятий "Развитие архивного дела в муниципальном образовании - </a:t>
                      </a:r>
                      <a:r>
                        <a:rPr lang="ru-RU" sz="900" kern="1200" dirty="0" err="1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Ершичский</a:t>
                      </a:r>
                      <a:r>
                        <a:rPr lang="ru-RU" sz="900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 район Смоленской области"</a:t>
                      </a:r>
                      <a:endParaRPr kumimoji="0" lang="ru-RU" alt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02CF85D-6677-4B4C-BF4E-91932ECFCDD5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63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64515" name="AutoShape 6"/>
          <p:cNvSpPr>
            <a:spLocks noChangeArrowheads="1"/>
          </p:cNvSpPr>
          <p:nvPr/>
        </p:nvSpPr>
        <p:spPr bwMode="auto">
          <a:xfrm>
            <a:off x="762000" y="134938"/>
            <a:ext cx="9129713" cy="661987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>
                <a:solidFill>
                  <a:srgbClr val="0066FF"/>
                </a:solidFill>
                <a:latin typeface="Times New Roman" pitchFamily="18" charset="0"/>
              </a:rPr>
              <a:t>Муниципальная программа «Развитие малого и среднего предпринимательства</a:t>
            </a:r>
          </a:p>
          <a:p>
            <a:pPr algn="ctr" eaLnBrk="1" hangingPunct="1"/>
            <a:r>
              <a:rPr lang="ru-RU" altLang="ru-RU" sz="1600">
                <a:solidFill>
                  <a:srgbClr val="0066FF"/>
                </a:solidFill>
                <a:latin typeface="Times New Roman" pitchFamily="18" charset="0"/>
              </a:rPr>
              <a:t>на территории муниципального образования - Ершичский район Смоленской области»</a:t>
            </a:r>
            <a:endParaRPr lang="ru-RU" altLang="ru-RU" sz="1600">
              <a:latin typeface="Times New Roman" pitchFamily="18" charset="0"/>
            </a:endParaRPr>
          </a:p>
        </p:txBody>
      </p:sp>
      <p:graphicFrame>
        <p:nvGraphicFramePr>
          <p:cNvPr id="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6292478"/>
              </p:ext>
            </p:extLst>
          </p:nvPr>
        </p:nvGraphicFramePr>
        <p:xfrm>
          <a:off x="900113" y="1031875"/>
          <a:ext cx="8610600" cy="2562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451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9313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538" y="3644900"/>
            <a:ext cx="3959225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20750" y="188913"/>
            <a:ext cx="8483600" cy="50323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ru-RU" altLang="ru-RU" sz="2800"/>
              <a:t>Цель муниципальной программы:</a:t>
            </a:r>
            <a:br>
              <a:rPr lang="ru-RU" altLang="ru-RU" sz="2800"/>
            </a:br>
            <a:endParaRPr lang="ru-RU" altLang="ru-RU" sz="2800"/>
          </a:p>
        </p:txBody>
      </p:sp>
      <p:sp>
        <p:nvSpPr>
          <p:cNvPr id="82947" name="Rectangle 3"/>
          <p:cNvSpPr>
            <a:spLocks noGrp="1"/>
          </p:cNvSpPr>
          <p:nvPr>
            <p:ph type="body" idx="1"/>
          </p:nvPr>
        </p:nvSpPr>
        <p:spPr>
          <a:xfrm>
            <a:off x="4376738" y="549275"/>
            <a:ext cx="5400675" cy="1223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1600" smtClean="0">
                <a:solidFill>
                  <a:srgbClr val="0000FF"/>
                </a:solidFill>
              </a:rPr>
              <a:t>обеспечение благоприятных условий для развития малого и среднего предпринимательства и повышение его роли в социально-экономическом развитии муниципального образования - Ершичский район Смоленской области</a:t>
            </a:r>
            <a:r>
              <a:rPr lang="ru-RU" altLang="ru-RU" sz="1800" smtClean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82948" name="Rectangle 4"/>
          <p:cNvSpPr>
            <a:spLocks noChangeArrowheads="1"/>
          </p:cNvSpPr>
          <p:nvPr/>
        </p:nvSpPr>
        <p:spPr bwMode="auto">
          <a:xfrm>
            <a:off x="488950" y="4525963"/>
            <a:ext cx="3743325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ru-RU" altLang="ru-RU">
                <a:solidFill>
                  <a:srgbClr val="0000FF"/>
                </a:solidFill>
              </a:rPr>
              <a:t>Развитие сферы малого и среднего предпринимательства как одного из факторов, с одной стороны, инновационного развития и улучшения отраслевой структуры экономики, а с другой стороны, - социального развития и обеспечения стабильно высокого уровня занятости населения. </a:t>
            </a:r>
          </a:p>
        </p:txBody>
      </p:sp>
      <p:sp>
        <p:nvSpPr>
          <p:cNvPr id="82949" name="AutoShape 5"/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82950" name="Rectangle 7"/>
          <p:cNvSpPr>
            <a:spLocks noChangeArrowheads="1"/>
          </p:cNvSpPr>
          <p:nvPr/>
        </p:nvSpPr>
        <p:spPr bwMode="auto">
          <a:xfrm>
            <a:off x="4737100" y="4473575"/>
            <a:ext cx="4392613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539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1100" b="1">
                <a:solidFill>
                  <a:srgbClr val="0000FF"/>
                </a:solidFill>
                <a:latin typeface="Times New Roman" pitchFamily="18" charset="0"/>
              </a:rPr>
              <a:t>Поддержка развития малого предпринимательства позволит:</a:t>
            </a:r>
          </a:p>
          <a:p>
            <a:r>
              <a:rPr lang="ru-RU" altLang="ru-RU" sz="1100">
                <a:solidFill>
                  <a:srgbClr val="0000FF"/>
                </a:solidFill>
                <a:latin typeface="Times New Roman" pitchFamily="18" charset="0"/>
              </a:rPr>
              <a:t>- увеличить долю налоговых поступлений от субъектов малого предпринимательства в местный бюджет;</a:t>
            </a:r>
          </a:p>
          <a:p>
            <a:r>
              <a:rPr lang="ru-RU" altLang="ru-RU" sz="1100">
                <a:solidFill>
                  <a:srgbClr val="0000FF"/>
                </a:solidFill>
                <a:latin typeface="Times New Roman" pitchFamily="18" charset="0"/>
              </a:rPr>
              <a:t>- увеличить долю производства товаров (услуг) субъектами малого предпринимательства в общем объеме товаров (услуг), произведенных в районе;</a:t>
            </a:r>
          </a:p>
          <a:p>
            <a:r>
              <a:rPr lang="ru-RU" altLang="ru-RU" sz="1100">
                <a:solidFill>
                  <a:srgbClr val="0000FF"/>
                </a:solidFill>
                <a:latin typeface="Times New Roman" pitchFamily="18" charset="0"/>
              </a:rPr>
              <a:t>- увеличить  долю  малых предприятий и индивидуальных предпринимателей в производственном секторе экономики района;</a:t>
            </a:r>
          </a:p>
          <a:p>
            <a:r>
              <a:rPr lang="ru-RU" altLang="ru-RU" sz="1100">
                <a:solidFill>
                  <a:srgbClr val="0000FF"/>
                </a:solidFill>
                <a:latin typeface="Times New Roman" pitchFamily="18" charset="0"/>
              </a:rPr>
              <a:t>- снизить  уровень  безработицы за счет роста количества малых предприятий и индивидуальных предпринимателей.</a:t>
            </a:r>
          </a:p>
        </p:txBody>
      </p:sp>
      <p:pic>
        <p:nvPicPr>
          <p:cNvPr id="82951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620713"/>
            <a:ext cx="4319588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2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725" y="1773238"/>
            <a:ext cx="3527425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540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Скругленный прямоугольник 7"/>
          <p:cNvSpPr>
            <a:spLocks noChangeArrowheads="1"/>
          </p:cNvSpPr>
          <p:nvPr/>
        </p:nvSpPr>
        <p:spPr bwMode="auto">
          <a:xfrm>
            <a:off x="3008313" y="1196975"/>
            <a:ext cx="1363662" cy="336550"/>
          </a:xfrm>
          <a:prstGeom prst="roundRect">
            <a:avLst>
              <a:gd name="adj" fmla="val 16667"/>
            </a:avLst>
          </a:prstGeom>
          <a:solidFill>
            <a:srgbClr val="0099FF"/>
          </a:solidFill>
          <a:ln w="9525" algn="ctr">
            <a:solidFill>
              <a:srgbClr val="0066FF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072428"/>
                </a:solidFill>
                <a:latin typeface="Book Antiqua" pitchFamily="18" charset="0"/>
              </a:rPr>
              <a:t>тыс. руб.</a:t>
            </a:r>
          </a:p>
        </p:txBody>
      </p:sp>
      <p:graphicFrame>
        <p:nvGraphicFramePr>
          <p:cNvPr id="66564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6904114"/>
              </p:ext>
            </p:extLst>
          </p:nvPr>
        </p:nvGraphicFramePr>
        <p:xfrm>
          <a:off x="481013" y="1779588"/>
          <a:ext cx="4257675" cy="345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27" name="Лист" r:id="rId4" imgW="3295731" imgH="2676569" progId="Excel.Sheet.8">
                  <p:embed/>
                </p:oleObj>
              </mc:Choice>
              <mc:Fallback>
                <p:oleObj name="Лист" r:id="rId4" imgW="3295731" imgH="2676569" progId="Excel.Sheet.8">
                  <p:embed/>
                  <p:pic>
                    <p:nvPicPr>
                      <p:cNvPr id="0" name="Picture 60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013" y="1779588"/>
                        <a:ext cx="4257675" cy="3451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4171950" cy="6921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 w="19050">
            <a:noFill/>
          </a:ln>
        </p:spPr>
        <p:txBody>
          <a:bodyPr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3675" y="115888"/>
            <a:ext cx="39004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+mn-cs"/>
              </a:rPr>
              <a:t>МУНИЦИПАЛЬНАЯ  ПРОГРАММА</a:t>
            </a:r>
          </a:p>
        </p:txBody>
      </p:sp>
      <p:sp>
        <p:nvSpPr>
          <p:cNvPr id="20" name="object 4"/>
          <p:cNvSpPr/>
          <p:nvPr/>
        </p:nvSpPr>
        <p:spPr>
          <a:xfrm>
            <a:off x="4521200" y="0"/>
            <a:ext cx="5384800" cy="69215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>
                <a:solidFill>
                  <a:schemeClr val="bg1"/>
                </a:solidFill>
                <a:latin typeface="Constantia" panose="02030602050306030303" pitchFamily="18" charset="0"/>
              </a:rPr>
              <a:t>«Развитие малого и среднего предпринимательства</a:t>
            </a:r>
          </a:p>
          <a:p>
            <a:pPr algn="ctr">
              <a:defRPr/>
            </a:pPr>
            <a:r>
              <a:rPr lang="ru-RU" altLang="ru-RU">
                <a:solidFill>
                  <a:schemeClr val="bg1"/>
                </a:solidFill>
                <a:latin typeface="Constantia" panose="02030602050306030303" pitchFamily="18" charset="0"/>
              </a:rPr>
              <a:t>на территории муниципального образования - Ершичский район Смоленской области»</a:t>
            </a:r>
          </a:p>
        </p:txBody>
      </p:sp>
      <p:pic>
        <p:nvPicPr>
          <p:cNvPr id="66568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138" y="0"/>
            <a:ext cx="849312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9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3789363"/>
            <a:ext cx="267970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168900" y="836613"/>
            <a:ext cx="4608513" cy="2879725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altLang="ru-RU" sz="1800" b="1" u="sng">
                <a:solidFill>
                  <a:srgbClr val="000099"/>
                </a:solidFill>
                <a:latin typeface="Bookman Old Style" panose="02050604050505020204" pitchFamily="18" charset="0"/>
              </a:rPr>
              <a:t>Ожидаемые результаты:</a:t>
            </a:r>
          </a:p>
          <a:p>
            <a:pPr>
              <a:defRPr/>
            </a:pPr>
            <a:r>
              <a:rPr lang="ru-RU" altLang="ru-RU"/>
              <a:t> </a:t>
            </a:r>
            <a:r>
              <a:rPr lang="ru-RU" altLang="ru-RU">
                <a:solidFill>
                  <a:srgbClr val="0000FF"/>
                </a:solidFill>
                <a:latin typeface="Times New Roman" panose="02020603050405020304" pitchFamily="18" charset="0"/>
              </a:rPr>
              <a:t>- увеличение доли налоговых поступлений от субъектов малого предпринимательства в местный бюджет;</a:t>
            </a:r>
          </a:p>
          <a:p>
            <a:pPr>
              <a:defRPr/>
            </a:pPr>
            <a:r>
              <a:rPr lang="ru-RU" altLang="ru-RU">
                <a:solidFill>
                  <a:srgbClr val="0000FF"/>
                </a:solidFill>
                <a:latin typeface="Times New Roman" panose="02020603050405020304" pitchFamily="18" charset="0"/>
              </a:rPr>
              <a:t>- увеличение доли производства товаров (услуг) субъектами малого предпринимательства в общем объеме товаров (услуг), произведенных в районе;</a:t>
            </a:r>
          </a:p>
          <a:p>
            <a:pPr>
              <a:defRPr/>
            </a:pPr>
            <a:r>
              <a:rPr lang="ru-RU" altLang="ru-RU">
                <a:solidFill>
                  <a:srgbClr val="0000FF"/>
                </a:solidFill>
                <a:latin typeface="Times New Roman" panose="02020603050405020304" pitchFamily="18" charset="0"/>
              </a:rPr>
              <a:t>- увеличение  доли  малых предприятий и индивидуальных предпринимателей в производственном секторе экономики района;</a:t>
            </a:r>
          </a:p>
          <a:p>
            <a:pPr>
              <a:defRPr/>
            </a:pPr>
            <a:r>
              <a:rPr lang="ru-RU" altLang="ru-RU">
                <a:solidFill>
                  <a:srgbClr val="0000FF"/>
                </a:solidFill>
                <a:latin typeface="Times New Roman" panose="02020603050405020304" pitchFamily="18" charset="0"/>
              </a:rPr>
              <a:t>- снижение  уровня  безработицы за счет роста количества малых предприятий и индивидуальных предпринимателей.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4171950" cy="6921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3675" y="115888"/>
            <a:ext cx="39004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+mn-cs"/>
              </a:rPr>
              <a:t>МУНИЦИПАЛЬНАЯ  ПРОГРАММА</a:t>
            </a:r>
          </a:p>
        </p:txBody>
      </p:sp>
      <p:sp>
        <p:nvSpPr>
          <p:cNvPr id="20" name="object 4"/>
          <p:cNvSpPr/>
          <p:nvPr/>
        </p:nvSpPr>
        <p:spPr>
          <a:xfrm>
            <a:off x="4665663" y="0"/>
            <a:ext cx="5240337" cy="69215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>
            <a:lvl1pPr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>
                <a:solidFill>
                  <a:schemeClr val="bg1"/>
                </a:solidFill>
              </a:rPr>
              <a:t>   </a:t>
            </a:r>
            <a:r>
              <a:rPr lang="ru-RU" altLang="ru-RU"/>
              <a:t>«Развитие малого и среднего предпринимательства</a:t>
            </a:r>
          </a:p>
          <a:p>
            <a:pPr>
              <a:defRPr/>
            </a:pPr>
            <a:r>
              <a:rPr lang="ru-RU" altLang="ru-RU"/>
              <a:t>на территории муниципального образования - Ершичский      район Смоленской области»</a:t>
            </a:r>
          </a:p>
        </p:txBody>
      </p:sp>
      <p:pic>
        <p:nvPicPr>
          <p:cNvPr id="6758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038" y="0"/>
            <a:ext cx="849312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4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3644900"/>
            <a:ext cx="3960812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Picture 4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3644900"/>
            <a:ext cx="4033838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Group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9529184"/>
              </p:ext>
            </p:extLst>
          </p:nvPr>
        </p:nvGraphicFramePr>
        <p:xfrm>
          <a:off x="704850" y="811479"/>
          <a:ext cx="8856662" cy="2833545"/>
        </p:xfrm>
        <a:graphic>
          <a:graphicData uri="http://schemas.openxmlformats.org/drawingml/2006/table">
            <a:tbl>
              <a:tblPr/>
              <a:tblGrid>
                <a:gridCol w="5616302"/>
                <a:gridCol w="1512168"/>
                <a:gridCol w="1728192"/>
              </a:tblGrid>
              <a:tr h="36575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Комплексы процессных мероприятий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11" marB="4571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план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11" marB="4571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исполнено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11" marB="4571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</a:tr>
              <a:tr h="36575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счет средств областного бюджета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11" marB="4571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1 200,0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6" marR="91446" marT="45711" marB="4571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776,0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11" marB="4571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36575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счет средств местного бюджета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11" marB="4571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</a:t>
                      </a: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11" marB="4571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44,0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11" marB="4571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50072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rgbClr val="0000FF"/>
                          </a:solidFill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Комплекс процессных мероприятий "Организация торжественных мероприятий, посвященных Дню российского предпринимательства"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1446" marR="91446" marT="45711" marB="4571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11" marB="4571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11" marB="4571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504056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457200" marR="0" lvl="1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Комплекс процессных мероприятий "Оказание финансовой поддержки субъектам малого и среднего предпринимательства"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6" marR="91446" marT="45711" marB="4571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1 247,1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11" marB="4571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810,0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11" marB="4571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457200" marR="0" lvl="1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Комплекс процессных мероприятий «Пропаганда идей малого предпринимательства у молодежи»</a:t>
                      </a:r>
                    </a:p>
                  </a:txBody>
                  <a:tcPr marL="91446" marR="91446" marT="45711" marB="4571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6" marR="91446" marT="45711" marB="4571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6" marR="91446" marT="45711" marB="4571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B11BEA5-3F88-4864-B4FA-A6BBF8C474CE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67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68611" name="AutoShape 6"/>
          <p:cNvSpPr>
            <a:spLocks noChangeArrowheads="1"/>
          </p:cNvSpPr>
          <p:nvPr/>
        </p:nvSpPr>
        <p:spPr bwMode="auto">
          <a:xfrm>
            <a:off x="992188" y="260350"/>
            <a:ext cx="8913812" cy="933450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>
                <a:solidFill>
                  <a:srgbClr val="0066FF"/>
                </a:solidFill>
                <a:latin typeface="Times New Roman" pitchFamily="18" charset="0"/>
              </a:rPr>
              <a:t>Муниципальная программа «Комплексные меры противодействия незаконному обороту наркотиков на территории муниципального образования - Ершичский район Смоленской области»</a:t>
            </a:r>
            <a:endParaRPr lang="ru-RU" altLang="ru-RU" sz="1600">
              <a:latin typeface="Times New Roman" pitchFamily="18" charset="0"/>
            </a:endParaRPr>
          </a:p>
        </p:txBody>
      </p:sp>
      <p:graphicFrame>
        <p:nvGraphicFramePr>
          <p:cNvPr id="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2099603"/>
              </p:ext>
            </p:extLst>
          </p:nvPr>
        </p:nvGraphicFramePr>
        <p:xfrm>
          <a:off x="395288" y="1392238"/>
          <a:ext cx="9186862" cy="2706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861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849313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4076700"/>
            <a:ext cx="42862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4076700"/>
            <a:ext cx="3744913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920750" y="188913"/>
            <a:ext cx="8483600" cy="50323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ru-RU" altLang="ru-RU" sz="2800"/>
              <a:t>Цель муниципальной программы:</a:t>
            </a:r>
            <a:br>
              <a:rPr lang="ru-RU" altLang="ru-RU" sz="2800"/>
            </a:br>
            <a:endParaRPr lang="ru-RU" altLang="ru-RU" sz="2800"/>
          </a:p>
        </p:txBody>
      </p:sp>
      <p:sp>
        <p:nvSpPr>
          <p:cNvPr id="84995" name="Rectangle 3"/>
          <p:cNvSpPr>
            <a:spLocks noGrp="1"/>
          </p:cNvSpPr>
          <p:nvPr>
            <p:ph type="body" idx="4294967295"/>
          </p:nvPr>
        </p:nvSpPr>
        <p:spPr>
          <a:xfrm>
            <a:off x="4376738" y="549275"/>
            <a:ext cx="5400675" cy="1223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1400" smtClean="0">
                <a:solidFill>
                  <a:srgbClr val="0000FF"/>
                </a:solidFill>
              </a:rPr>
              <a:t>Пропаганда здорового образа жизни; противодействие    незаконному    обороту    наркотиков, предупреждение их немедицинского потребления; межведомственное  взаимодействие  в  сфере  профилактики наркомании, выявления  причин  и  условий,  способствующих совершению правонарушений. </a:t>
            </a:r>
          </a:p>
        </p:txBody>
      </p:sp>
      <p:sp>
        <p:nvSpPr>
          <p:cNvPr id="84996" name="Rectangle 4"/>
          <p:cNvSpPr>
            <a:spLocks noChangeArrowheads="1"/>
          </p:cNvSpPr>
          <p:nvPr/>
        </p:nvSpPr>
        <p:spPr bwMode="auto">
          <a:xfrm>
            <a:off x="488950" y="4187825"/>
            <a:ext cx="37433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ru-RU" altLang="ru-RU">
                <a:solidFill>
                  <a:srgbClr val="0000FF"/>
                </a:solidFill>
              </a:rPr>
              <a:t>В борьбе по противодействию наркопреступности важно, чтобы здоровый образ жизни, нетерпимость к немедицинскому потреблению наркотиков и его распространителям стали главными идеологическими основами общества. </a:t>
            </a:r>
          </a:p>
        </p:txBody>
      </p:sp>
      <p:sp>
        <p:nvSpPr>
          <p:cNvPr id="84997" name="AutoShape 5"/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84998" name="Rectangle 7"/>
          <p:cNvSpPr>
            <a:spLocks noChangeArrowheads="1"/>
          </p:cNvSpPr>
          <p:nvPr/>
        </p:nvSpPr>
        <p:spPr bwMode="auto">
          <a:xfrm>
            <a:off x="4737100" y="4471988"/>
            <a:ext cx="4392613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539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1200">
                <a:solidFill>
                  <a:srgbClr val="0000FF"/>
                </a:solidFill>
              </a:rPr>
              <a:t>В ходе реализации муниципальной программы планируется не допустить существенного роста наркотической зависимости среди населения, особенно среди подростков и молодежи, повысить качество информирования населения и специалистов о наркозависимости, активизировать наркологическую помощь населению, сформировать негативное отношение к употреблению наркотических веществ и последствий приобщения к ним, оказать социальную, психолого-педагогическую и правовую помощь учащимся в преодолении проблем, ведущих к появлению тяги к наркотикам </a:t>
            </a:r>
          </a:p>
        </p:txBody>
      </p:sp>
      <p:pic>
        <p:nvPicPr>
          <p:cNvPr id="84999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1125538"/>
            <a:ext cx="4679950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0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1844675"/>
            <a:ext cx="333375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702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Скругленный прямоугольник 7"/>
          <p:cNvSpPr>
            <a:spLocks noChangeArrowheads="1"/>
          </p:cNvSpPr>
          <p:nvPr/>
        </p:nvSpPr>
        <p:spPr bwMode="auto">
          <a:xfrm>
            <a:off x="3008313" y="1196975"/>
            <a:ext cx="1363662" cy="336550"/>
          </a:xfrm>
          <a:prstGeom prst="roundRect">
            <a:avLst>
              <a:gd name="adj" fmla="val 16667"/>
            </a:avLst>
          </a:prstGeom>
          <a:solidFill>
            <a:srgbClr val="0099FF"/>
          </a:solidFill>
          <a:ln w="9525" algn="ctr">
            <a:solidFill>
              <a:srgbClr val="0066FF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altLang="ru-RU" b="1">
                <a:solidFill>
                  <a:srgbClr val="072428"/>
                </a:solidFill>
                <a:latin typeface="Book Antiqua" pitchFamily="18" charset="0"/>
              </a:rPr>
              <a:t>тыс. руб.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168900" y="836613"/>
            <a:ext cx="4608513" cy="2879725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altLang="ru-RU" sz="1800" b="1" u="sng">
                <a:solidFill>
                  <a:srgbClr val="000099"/>
                </a:solidFill>
                <a:latin typeface="Bookman Old Style" panose="02050604050505020204" pitchFamily="18" charset="0"/>
              </a:rPr>
              <a:t>Ожидаемые результаты:</a:t>
            </a:r>
          </a:p>
          <a:p>
            <a:pPr algn="l">
              <a:defRPr/>
            </a:pPr>
            <a:r>
              <a:rPr lang="ru-RU" altLang="ru-RU"/>
              <a:t> </a:t>
            </a:r>
            <a:r>
              <a:rPr lang="ru-RU" altLang="ru-RU" sz="1300">
                <a:solidFill>
                  <a:srgbClr val="0000FF"/>
                </a:solidFill>
              </a:rPr>
              <a:t>- не допустить существенного роста наркотической зависимости среди населения, особенно среди подростков и молодежи;</a:t>
            </a:r>
          </a:p>
          <a:p>
            <a:pPr algn="l">
              <a:defRPr/>
            </a:pPr>
            <a:r>
              <a:rPr lang="ru-RU" altLang="ru-RU" sz="1300">
                <a:solidFill>
                  <a:srgbClr val="0000FF"/>
                </a:solidFill>
              </a:rPr>
              <a:t>- повысить качество информирования населения и специалистов о наркозависимости;</a:t>
            </a:r>
          </a:p>
          <a:p>
            <a:pPr algn="l">
              <a:defRPr/>
            </a:pPr>
            <a:r>
              <a:rPr lang="ru-RU" altLang="ru-RU" sz="1300">
                <a:solidFill>
                  <a:srgbClr val="0000FF"/>
                </a:solidFill>
              </a:rPr>
              <a:t>- активизировать наркологическую помощь населению;</a:t>
            </a:r>
          </a:p>
          <a:p>
            <a:pPr algn="l">
              <a:defRPr/>
            </a:pPr>
            <a:r>
              <a:rPr lang="ru-RU" altLang="ru-RU" sz="1300">
                <a:solidFill>
                  <a:srgbClr val="0000FF"/>
                </a:solidFill>
              </a:rPr>
              <a:t>- сформировать негативное отношение к употреблению наркотических веществ и последствий приобщения к ним;</a:t>
            </a:r>
          </a:p>
          <a:p>
            <a:pPr algn="l">
              <a:defRPr/>
            </a:pPr>
            <a:r>
              <a:rPr lang="ru-RU" altLang="ru-RU" sz="1300">
                <a:solidFill>
                  <a:srgbClr val="0000FF"/>
                </a:solidFill>
              </a:rPr>
              <a:t>- оказать социальную, психолого-педагогическую и правовую помощь учащимся в преодолении проблем, ведущих к появлению тяги к наркотикам. </a:t>
            </a:r>
          </a:p>
        </p:txBody>
      </p:sp>
      <p:graphicFrame>
        <p:nvGraphicFramePr>
          <p:cNvPr id="2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3129432"/>
              </p:ext>
            </p:extLst>
          </p:nvPr>
        </p:nvGraphicFramePr>
        <p:xfrm>
          <a:off x="50800" y="1679575"/>
          <a:ext cx="5029200" cy="4335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4171950" cy="6921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3675" y="115888"/>
            <a:ext cx="39004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+mn-cs"/>
              </a:rPr>
              <a:t>МУНИЦИПАЛЬНАЯ  ПРОГРАММА</a:t>
            </a:r>
          </a:p>
        </p:txBody>
      </p:sp>
      <p:sp>
        <p:nvSpPr>
          <p:cNvPr id="20" name="object 4"/>
          <p:cNvSpPr/>
          <p:nvPr/>
        </p:nvSpPr>
        <p:spPr>
          <a:xfrm>
            <a:off x="4521200" y="0"/>
            <a:ext cx="5384800" cy="69215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>
            <a:lvl1pPr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dirty="0">
                <a:solidFill>
                  <a:schemeClr val="bg1"/>
                </a:solidFill>
              </a:rPr>
              <a:t>«Комплексные меры противодействия незаконному обороту наркотиков на территории муниципального образования - </a:t>
            </a:r>
            <a:r>
              <a:rPr lang="ru-RU" altLang="ru-RU" dirty="0" err="1">
                <a:solidFill>
                  <a:schemeClr val="bg1"/>
                </a:solidFill>
              </a:rPr>
              <a:t>Ершичский</a:t>
            </a:r>
            <a:r>
              <a:rPr lang="ru-RU" altLang="ru-RU" dirty="0">
                <a:solidFill>
                  <a:schemeClr val="bg1"/>
                </a:solidFill>
              </a:rPr>
              <a:t> район Смоленской области»</a:t>
            </a:r>
          </a:p>
        </p:txBody>
      </p:sp>
      <p:pic>
        <p:nvPicPr>
          <p:cNvPr id="3482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138" y="0"/>
            <a:ext cx="849312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25" y="3860800"/>
            <a:ext cx="428625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946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just">
              <a:defRPr/>
            </a:pPr>
            <a:r>
              <a:rPr lang="ru-RU" sz="1600" b="0" dirty="0">
                <a:latin typeface="Times New Roman" pitchFamily="18" charset="0"/>
              </a:rPr>
              <a:t/>
            </a:r>
            <a:br>
              <a:rPr lang="ru-RU" sz="1600" b="0" dirty="0">
                <a:latin typeface="Times New Roman" pitchFamily="18" charset="0"/>
              </a:rPr>
            </a:br>
            <a:r>
              <a:rPr lang="ru-RU" sz="1600" b="0" dirty="0">
                <a:latin typeface="Times New Roman" pitchFamily="18" charset="0"/>
              </a:rPr>
              <a:t>     </a:t>
            </a:r>
            <a:r>
              <a:rPr lang="ru-RU" sz="1600" dirty="0">
                <a:latin typeface="Times New Roman" pitchFamily="18" charset="0"/>
              </a:rPr>
              <a:t>Каждое публично-правовое образование имеет свой бюджет. Свой бюджет есть у каждого поселения </a:t>
            </a:r>
            <a:r>
              <a:rPr lang="ru-RU" sz="1600" dirty="0" err="1">
                <a:latin typeface="Times New Roman" pitchFamily="18" charset="0"/>
              </a:rPr>
              <a:t>Ершичского</a:t>
            </a:r>
            <a:r>
              <a:rPr lang="ru-RU" sz="1600" dirty="0">
                <a:latin typeface="Times New Roman" pitchFamily="18" charset="0"/>
              </a:rPr>
              <a:t> района и свой бюджет есть у муниципального образования -</a:t>
            </a:r>
            <a:r>
              <a:rPr lang="ru-RU" sz="1600" dirty="0" err="1">
                <a:latin typeface="Times New Roman" pitchFamily="18" charset="0"/>
              </a:rPr>
              <a:t>Ершичский</a:t>
            </a:r>
            <a:r>
              <a:rPr lang="ru-RU" sz="1600" dirty="0">
                <a:latin typeface="Times New Roman" pitchFamily="18" charset="0"/>
              </a:rPr>
              <a:t> район Смоленской области (бюджет муниципального района). </a:t>
            </a:r>
            <a:br>
              <a:rPr lang="ru-RU" sz="1600" dirty="0">
                <a:latin typeface="Times New Roman" pitchFamily="18" charset="0"/>
              </a:rPr>
            </a:br>
            <a:r>
              <a:rPr lang="ru-RU" sz="1600" dirty="0">
                <a:latin typeface="Times New Roman" pitchFamily="18" charset="0"/>
              </a:rPr>
              <a:t>    Свод бюджетов на соответствующей территории представляет собой консолидированный бюджет. Консолидированный бюджет муниципального образования </a:t>
            </a:r>
            <a:r>
              <a:rPr lang="ru-RU" sz="1600" dirty="0" smtClean="0">
                <a:latin typeface="Times New Roman" pitchFamily="18" charset="0"/>
              </a:rPr>
              <a:t>-</a:t>
            </a:r>
            <a:r>
              <a:rPr lang="ru-RU" sz="1600" dirty="0" err="1" smtClean="0">
                <a:latin typeface="Times New Roman" pitchFamily="18" charset="0"/>
              </a:rPr>
              <a:t>Ершичский</a:t>
            </a:r>
            <a:r>
              <a:rPr lang="ru-RU" sz="1600" dirty="0" smtClean="0">
                <a:latin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</a:rPr>
              <a:t>район Смоленской области представлен на схеме:</a:t>
            </a:r>
            <a:r>
              <a:rPr lang="ru-RU" sz="3700" dirty="0"/>
              <a:t> </a:t>
            </a:r>
          </a:p>
        </p:txBody>
      </p:sp>
      <p:grpSp>
        <p:nvGrpSpPr>
          <p:cNvPr id="2" name="Diagram 3"/>
          <p:cNvGrpSpPr>
            <a:grpSpLocks noChangeAspect="1"/>
          </p:cNvGrpSpPr>
          <p:nvPr/>
        </p:nvGrpSpPr>
        <p:grpSpPr bwMode="auto">
          <a:xfrm>
            <a:off x="495300" y="1600200"/>
            <a:ext cx="9713913" cy="5257800"/>
            <a:chOff x="278" y="651"/>
            <a:chExt cx="5616" cy="2966"/>
          </a:xfrm>
        </p:grpSpPr>
        <p:sp>
          <p:nvSpPr>
            <p:cNvPr id="3" name="_s1028"/>
            <p:cNvSpPr>
              <a:spLocks noChangeShapeType="1"/>
            </p:cNvSpPr>
            <p:nvPr/>
          </p:nvSpPr>
          <p:spPr bwMode="auto">
            <a:xfrm flipH="1" flipV="1">
              <a:off x="2439" y="1924"/>
              <a:ext cx="325" cy="1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" name="_s1029"/>
            <p:cNvSpPr>
              <a:spLocks noChangeArrowheads="1"/>
            </p:cNvSpPr>
            <p:nvPr/>
          </p:nvSpPr>
          <p:spPr bwMode="auto">
            <a:xfrm>
              <a:off x="1778" y="1479"/>
              <a:ext cx="679" cy="67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Бюджет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 Ершичского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сельского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 поселения</a:t>
              </a:r>
            </a:p>
          </p:txBody>
        </p:sp>
        <p:sp>
          <p:nvSpPr>
            <p:cNvPr id="5" name="_s1030"/>
            <p:cNvSpPr>
              <a:spLocks noChangeShapeType="1"/>
            </p:cNvSpPr>
            <p:nvPr/>
          </p:nvSpPr>
          <p:spPr bwMode="auto">
            <a:xfrm flipH="1">
              <a:off x="2687" y="2407"/>
              <a:ext cx="200" cy="2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_s1031"/>
            <p:cNvSpPr>
              <a:spLocks noChangeArrowheads="1"/>
            </p:cNvSpPr>
            <p:nvPr/>
          </p:nvSpPr>
          <p:spPr bwMode="auto">
            <a:xfrm>
              <a:off x="2148" y="2619"/>
              <a:ext cx="679" cy="67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Бюджет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Кузьмичского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сельского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поселения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7" name="_s1032"/>
            <p:cNvSpPr>
              <a:spLocks noChangeShapeType="1"/>
            </p:cNvSpPr>
            <p:nvPr/>
          </p:nvSpPr>
          <p:spPr bwMode="auto">
            <a:xfrm>
              <a:off x="3285" y="2407"/>
              <a:ext cx="201" cy="2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_s1033"/>
            <p:cNvSpPr>
              <a:spLocks noChangeArrowheads="1"/>
            </p:cNvSpPr>
            <p:nvPr/>
          </p:nvSpPr>
          <p:spPr bwMode="auto">
            <a:xfrm>
              <a:off x="3346" y="2619"/>
              <a:ext cx="679" cy="67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Бюджет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Руханского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сельского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поселения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9" name="_s1034"/>
            <p:cNvSpPr>
              <a:spLocks noChangeShapeType="1"/>
            </p:cNvSpPr>
            <p:nvPr/>
          </p:nvSpPr>
          <p:spPr bwMode="auto">
            <a:xfrm flipV="1">
              <a:off x="3408" y="1923"/>
              <a:ext cx="324" cy="10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_s1035"/>
            <p:cNvSpPr>
              <a:spLocks noChangeArrowheads="1"/>
            </p:cNvSpPr>
            <p:nvPr/>
          </p:nvSpPr>
          <p:spPr bwMode="auto">
            <a:xfrm>
              <a:off x="3716" y="1480"/>
              <a:ext cx="679" cy="67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Бюджет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Воргинского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сельского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поселения</a:t>
              </a:r>
            </a:p>
          </p:txBody>
        </p:sp>
        <p:sp>
          <p:nvSpPr>
            <p:cNvPr id="11" name="_s1036"/>
            <p:cNvSpPr>
              <a:spLocks noChangeShapeType="1"/>
            </p:cNvSpPr>
            <p:nvPr/>
          </p:nvSpPr>
          <p:spPr bwMode="auto">
            <a:xfrm flipV="1">
              <a:off x="3086" y="1454"/>
              <a:ext cx="0" cy="34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_s1037"/>
            <p:cNvSpPr>
              <a:spLocks noChangeArrowheads="1"/>
            </p:cNvSpPr>
            <p:nvPr/>
          </p:nvSpPr>
          <p:spPr bwMode="auto">
            <a:xfrm>
              <a:off x="2747" y="776"/>
              <a:ext cx="679" cy="67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Бюджет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муниципального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 района</a:t>
              </a:r>
            </a:p>
          </p:txBody>
        </p:sp>
        <p:sp>
          <p:nvSpPr>
            <p:cNvPr id="13" name="_s1038"/>
            <p:cNvSpPr>
              <a:spLocks noChangeArrowheads="1"/>
            </p:cNvSpPr>
            <p:nvPr/>
          </p:nvSpPr>
          <p:spPr bwMode="auto">
            <a:xfrm>
              <a:off x="2747" y="1795"/>
              <a:ext cx="679" cy="67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600" b="1" i="0" u="none" strike="noStrike" cap="none" normalizeH="0" baseline="0" smtClean="0">
                  <a:ln>
                    <a:noFill/>
                  </a:ln>
                  <a:solidFill>
                    <a:srgbClr val="CC0000"/>
                  </a:solidFill>
                  <a:effectLst/>
                  <a:latin typeface="Arial" charset="0"/>
                  <a:cs typeface="Arial" charset="0"/>
                </a:rPr>
                <a:t>Консоли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600" b="1" i="0" u="none" strike="noStrike" cap="none" normalizeH="0" baseline="0" smtClean="0">
                  <a:ln>
                    <a:noFill/>
                  </a:ln>
                  <a:solidFill>
                    <a:srgbClr val="CC0000"/>
                  </a:solidFill>
                  <a:effectLst/>
                  <a:latin typeface="Arial" charset="0"/>
                  <a:cs typeface="Arial" charset="0"/>
                </a:rPr>
                <a:t>дированный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600" b="1" i="0" u="none" strike="noStrike" cap="none" normalizeH="0" baseline="0" smtClean="0">
                  <a:ln>
                    <a:noFill/>
                  </a:ln>
                  <a:solidFill>
                    <a:srgbClr val="CC0000"/>
                  </a:solidFill>
                  <a:effectLst/>
                  <a:latin typeface="Arial" charset="0"/>
                  <a:cs typeface="Arial" charset="0"/>
                </a:rPr>
                <a:t> бюджет</a:t>
              </a:r>
            </a:p>
          </p:txBody>
        </p:sp>
        <p:sp>
          <p:nvSpPr>
            <p:cNvPr id="14" name="Рисунок 20" descr="админ 2.png"/>
            <p:cNvSpPr>
              <a:spLocks noChangeAspect="1"/>
            </p:cNvSpPr>
            <p:nvPr/>
          </p:nvSpPr>
          <p:spPr bwMode="auto">
            <a:xfrm>
              <a:off x="3812" y="2110"/>
              <a:ext cx="2082" cy="1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104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2420938"/>
            <a:ext cx="2493963" cy="401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4171950" cy="6921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3675" y="115888"/>
            <a:ext cx="39004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+mn-cs"/>
              </a:rPr>
              <a:t>МУНИЦИПАЛЬНАЯ  ПРОГРАММА</a:t>
            </a:r>
          </a:p>
        </p:txBody>
      </p:sp>
      <p:sp>
        <p:nvSpPr>
          <p:cNvPr id="20" name="object 4"/>
          <p:cNvSpPr/>
          <p:nvPr/>
        </p:nvSpPr>
        <p:spPr>
          <a:xfrm>
            <a:off x="4665663" y="0"/>
            <a:ext cx="5240337" cy="752475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>
                <a:solidFill>
                  <a:schemeClr val="bg1"/>
                </a:solidFill>
              </a:rPr>
              <a:t>     «</a:t>
            </a:r>
            <a:r>
              <a:rPr lang="ru-RU" altLang="ru-RU"/>
              <a:t>Комплексные меры противодействия незаконному обороту наркотиков на территории муниципального образования - Ершичский район Смоленской области</a:t>
            </a:r>
            <a:r>
              <a:rPr lang="ru-RU" altLang="ru-RU">
                <a:solidFill>
                  <a:schemeClr val="bg1"/>
                </a:solidFill>
              </a:rPr>
              <a:t>»</a:t>
            </a:r>
          </a:p>
          <a:p>
            <a:pPr algn="ctr">
              <a:defRPr/>
            </a:pPr>
            <a:endParaRPr lang="ru-RU" altLang="ru-RU"/>
          </a:p>
        </p:txBody>
      </p:sp>
      <p:graphicFrame>
        <p:nvGraphicFramePr>
          <p:cNvPr id="75807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2821379"/>
              </p:ext>
            </p:extLst>
          </p:nvPr>
        </p:nvGraphicFramePr>
        <p:xfrm>
          <a:off x="704850" y="981075"/>
          <a:ext cx="8856663" cy="1738317"/>
        </p:xfrm>
        <a:graphic>
          <a:graphicData uri="http://schemas.openxmlformats.org/drawingml/2006/table">
            <a:tbl>
              <a:tblPr/>
              <a:tblGrid>
                <a:gridCol w="5543550"/>
                <a:gridCol w="1728788"/>
                <a:gridCol w="1584325"/>
              </a:tblGrid>
              <a:tr h="6400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исполнено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</a:tr>
              <a:tr h="3666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счет средств местного бюджета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5,0</a:t>
                      </a:r>
                    </a:p>
                  </a:txBody>
                  <a:tcPr marT="45718" marB="4571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7316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Комплекс процессных мероприятий</a:t>
                      </a: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"Проведение районного конкурса социальных реклам "Жизнь - без вредных привычек"</a:t>
                      </a: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T="45718" marB="4571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</a:tbl>
          </a:graphicData>
        </a:graphic>
      </p:graphicFrame>
      <p:pic>
        <p:nvPicPr>
          <p:cNvPr id="706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038" y="0"/>
            <a:ext cx="849312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80" name="Picture 4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2852738"/>
            <a:ext cx="3887787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81" name="Picture 4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2852738"/>
            <a:ext cx="4248150" cy="312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16C3063-BB10-4481-B54F-FE589ADBC8EA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71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3675" y="908050"/>
            <a:ext cx="5046663" cy="1873250"/>
          </a:xfrm>
          <a:prstGeom prst="rect">
            <a:avLst/>
          </a:prstGeom>
          <a:solidFill>
            <a:srgbClr val="FFFFF0"/>
          </a:solidFill>
          <a:ln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altLang="ru-RU" sz="900" dirty="0">
                <a:solidFill>
                  <a:srgbClr val="000000"/>
                </a:solidFill>
              </a:rPr>
              <a:t>Данные расходы были направлены на реализацию следующих муниципальных программ и </a:t>
            </a:r>
            <a:r>
              <a:rPr lang="ru-RU" altLang="ru-RU" sz="900" dirty="0" smtClean="0">
                <a:solidFill>
                  <a:srgbClr val="000000"/>
                </a:solidFill>
              </a:rPr>
              <a:t>непрограммны</a:t>
            </a:r>
            <a:r>
              <a:rPr lang="ru-RU" altLang="ru-RU" sz="900" dirty="0">
                <a:solidFill>
                  <a:srgbClr val="000000"/>
                </a:solidFill>
              </a:rPr>
              <a:t>х</a:t>
            </a:r>
            <a:r>
              <a:rPr lang="ru-RU" altLang="ru-RU" sz="900" dirty="0" smtClean="0">
                <a:solidFill>
                  <a:srgbClr val="000000"/>
                </a:solidFill>
              </a:rPr>
              <a:t> направлений </a:t>
            </a:r>
            <a:r>
              <a:rPr lang="ru-RU" altLang="ru-RU" sz="900" dirty="0">
                <a:solidFill>
                  <a:srgbClr val="000000"/>
                </a:solidFill>
              </a:rPr>
              <a:t>деятельности: </a:t>
            </a:r>
          </a:p>
          <a:p>
            <a:pPr algn="just" eaLnBrk="1" hangingPunct="1">
              <a:defRPr/>
            </a:pPr>
            <a:r>
              <a:rPr lang="ru-RU" altLang="ru-RU" sz="900" dirty="0">
                <a:solidFill>
                  <a:srgbClr val="000000"/>
                </a:solidFill>
              </a:rPr>
              <a:t>   «</a:t>
            </a:r>
            <a:r>
              <a:rPr lang="ru-RU" altLang="ru-RU" sz="900" dirty="0"/>
              <a:t>Развитие образования и молодежной политики в муниципальном образовании -</a:t>
            </a:r>
            <a:r>
              <a:rPr lang="ru-RU" altLang="ru-RU" sz="900" dirty="0" err="1"/>
              <a:t>Ершичский</a:t>
            </a:r>
            <a:r>
              <a:rPr lang="ru-RU" altLang="ru-RU" sz="900" dirty="0"/>
              <a:t> район Смоленской области</a:t>
            </a:r>
            <a:r>
              <a:rPr lang="ru-RU" altLang="ru-RU" sz="900" dirty="0" smtClean="0">
                <a:solidFill>
                  <a:srgbClr val="000000"/>
                </a:solidFill>
              </a:rPr>
              <a:t>» -</a:t>
            </a:r>
            <a:r>
              <a:rPr lang="ru-RU" altLang="ru-RU" sz="900" dirty="0" smtClean="0"/>
              <a:t> 130 851,4 </a:t>
            </a:r>
            <a:r>
              <a:rPr lang="ru-RU" altLang="ru-RU" sz="900" dirty="0" err="1" smtClean="0">
                <a:solidFill>
                  <a:srgbClr val="000000"/>
                </a:solidFill>
              </a:rPr>
              <a:t>тыс.рублей</a:t>
            </a:r>
            <a:r>
              <a:rPr lang="ru-RU" altLang="ru-RU" sz="900" dirty="0">
                <a:solidFill>
                  <a:srgbClr val="000000"/>
                </a:solidFill>
              </a:rPr>
              <a:t>;</a:t>
            </a:r>
          </a:p>
          <a:p>
            <a:pPr algn="just" eaLnBrk="1" hangingPunct="1">
              <a:defRPr/>
            </a:pPr>
            <a:r>
              <a:rPr lang="ru-RU" altLang="ru-RU" sz="900" dirty="0">
                <a:solidFill>
                  <a:srgbClr val="000000"/>
                </a:solidFill>
              </a:rPr>
              <a:t>   «</a:t>
            </a:r>
            <a:r>
              <a:rPr lang="ru-RU" altLang="ru-RU" sz="900" dirty="0"/>
              <a:t>Развитие культуры, физической культуры и спорта в муниципальном образовании -</a:t>
            </a:r>
            <a:r>
              <a:rPr lang="ru-RU" altLang="ru-RU" sz="900" dirty="0" err="1"/>
              <a:t>Ершичский</a:t>
            </a:r>
            <a:r>
              <a:rPr lang="ru-RU" altLang="ru-RU" sz="900" dirty="0"/>
              <a:t> район Смоленской области</a:t>
            </a:r>
            <a:r>
              <a:rPr lang="ru-RU" altLang="ru-RU" sz="900" dirty="0" smtClean="0">
                <a:solidFill>
                  <a:srgbClr val="000000"/>
                </a:solidFill>
              </a:rPr>
              <a:t>» - </a:t>
            </a:r>
            <a:r>
              <a:rPr lang="ru-RU" altLang="ru-RU" sz="900" dirty="0" smtClean="0"/>
              <a:t>2 585,6 </a:t>
            </a:r>
            <a:r>
              <a:rPr lang="ru-RU" altLang="ru-RU" sz="900" dirty="0" err="1" smtClean="0">
                <a:solidFill>
                  <a:srgbClr val="000000"/>
                </a:solidFill>
              </a:rPr>
              <a:t>тыс.рублей</a:t>
            </a:r>
            <a:r>
              <a:rPr lang="ru-RU" altLang="ru-RU" sz="900" dirty="0">
                <a:solidFill>
                  <a:srgbClr val="000000"/>
                </a:solidFill>
              </a:rPr>
              <a:t>;</a:t>
            </a:r>
          </a:p>
          <a:p>
            <a:pPr algn="just" eaLnBrk="1" hangingPunct="1">
              <a:defRPr/>
            </a:pPr>
            <a:r>
              <a:rPr lang="ru-RU" altLang="ru-RU" sz="900" dirty="0">
                <a:solidFill>
                  <a:srgbClr val="000000"/>
                </a:solidFill>
              </a:rPr>
              <a:t> </a:t>
            </a:r>
            <a:r>
              <a:rPr lang="ru-RU" altLang="ru-RU" sz="900" dirty="0"/>
              <a:t>«Комплексные меры противодействия незаконному обороту наркотиков на территории муниципального образования - </a:t>
            </a:r>
            <a:r>
              <a:rPr lang="ru-RU" altLang="ru-RU" sz="900" dirty="0" err="1"/>
              <a:t>Ершичский</a:t>
            </a:r>
            <a:r>
              <a:rPr lang="ru-RU" altLang="ru-RU" sz="900" dirty="0"/>
              <a:t> район Смоленской области</a:t>
            </a:r>
            <a:r>
              <a:rPr lang="ru-RU" altLang="ru-RU" sz="900" dirty="0" smtClean="0"/>
              <a:t>» – </a:t>
            </a:r>
            <a:r>
              <a:rPr lang="ru-RU" altLang="ru-RU" sz="900" dirty="0"/>
              <a:t>5,0 тыс. рублей;</a:t>
            </a:r>
          </a:p>
          <a:p>
            <a:pPr algn="just" eaLnBrk="1" hangingPunct="1">
              <a:defRPr/>
            </a:pPr>
            <a:r>
              <a:rPr lang="ru-RU" altLang="ru-RU" sz="900" dirty="0"/>
              <a:t>"Создание условий для эффективного управления в муниципальном образовании -</a:t>
            </a:r>
            <a:r>
              <a:rPr lang="ru-RU" altLang="ru-RU" sz="900" dirty="0" err="1"/>
              <a:t>Ершичский</a:t>
            </a:r>
            <a:r>
              <a:rPr lang="ru-RU" altLang="ru-RU" sz="900" dirty="0"/>
              <a:t> район Смоленской области" – </a:t>
            </a:r>
            <a:r>
              <a:rPr lang="ru-RU" altLang="ru-RU" sz="900" dirty="0" smtClean="0"/>
              <a:t>26,1 </a:t>
            </a:r>
            <a:r>
              <a:rPr lang="ru-RU" altLang="ru-RU" sz="900" dirty="0"/>
              <a:t>тыс. рублей;</a:t>
            </a:r>
          </a:p>
          <a:p>
            <a:pPr algn="just" eaLnBrk="1" hangingPunct="1">
              <a:defRPr/>
            </a:pPr>
            <a:r>
              <a:rPr lang="ru-RU" sz="900" dirty="0"/>
              <a:t>«Непрограммные расходы органов исполнительной власти муниципального образования» - </a:t>
            </a:r>
            <a:r>
              <a:rPr lang="ru-RU" sz="900" dirty="0" smtClean="0"/>
              <a:t>68,1 </a:t>
            </a:r>
            <a:r>
              <a:rPr lang="ru-RU" sz="900" dirty="0" err="1" smtClean="0"/>
              <a:t>тыс.рублей</a:t>
            </a:r>
            <a:r>
              <a:rPr lang="ru-RU" sz="900" dirty="0" smtClean="0"/>
              <a:t>.</a:t>
            </a:r>
            <a:endParaRPr lang="ru-RU" altLang="ru-RU" sz="900" dirty="0"/>
          </a:p>
        </p:txBody>
      </p:sp>
      <p:graphicFrame>
        <p:nvGraphicFramePr>
          <p:cNvPr id="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6160346"/>
              </p:ext>
            </p:extLst>
          </p:nvPr>
        </p:nvGraphicFramePr>
        <p:xfrm>
          <a:off x="5364163" y="815975"/>
          <a:ext cx="4491037" cy="294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5887" name="Group 1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7713420"/>
              </p:ext>
            </p:extLst>
          </p:nvPr>
        </p:nvGraphicFramePr>
        <p:xfrm>
          <a:off x="271463" y="3727450"/>
          <a:ext cx="9363075" cy="2955927"/>
        </p:xfrm>
        <a:graphic>
          <a:graphicData uri="http://schemas.openxmlformats.org/drawingml/2006/table">
            <a:tbl>
              <a:tblPr/>
              <a:tblGrid>
                <a:gridCol w="4681537"/>
                <a:gridCol w="935038"/>
                <a:gridCol w="1482725"/>
                <a:gridCol w="1249362"/>
                <a:gridCol w="1014413"/>
              </a:tblGrid>
              <a:tr h="288925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«Образование»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20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US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год,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. руб.</a:t>
                      </a: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20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год,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. руб.</a:t>
                      </a: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Отклонение 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к 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46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 сумме</a:t>
                      </a: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 %</a:t>
                      </a: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</a:tr>
              <a:tr h="2778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endParaRPr kumimoji="0" lang="ru-RU" altLang="ru-RU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120 776,1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133 536,2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kumimoji="0" lang="en-US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12 760,1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110,6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Дошкольное образование</a:t>
                      </a:r>
                    </a:p>
                  </a:txBody>
                  <a:tcPr marT="45708" marB="45708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18 477,2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19 984,4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1 507,2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108,2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7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Общее образование</a:t>
                      </a: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89 405,8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98 307,9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+8 902,1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110,0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Дополнительное образование детей</a:t>
                      </a:r>
                    </a:p>
                  </a:txBody>
                  <a:tcPr marT="45708" marB="45708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6 704,3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7 913,7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+1 209,4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118,0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Среднее профессиональное образование</a:t>
                      </a:r>
                    </a:p>
                  </a:txBody>
                  <a:tcPr marT="45708" marB="45708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26,1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+26,1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Высшее образование</a:t>
                      </a:r>
                    </a:p>
                  </a:txBody>
                  <a:tcPr marT="45708" marB="45708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</a:t>
                      </a: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-17,5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78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Молодежная политика </a:t>
                      </a:r>
                    </a:p>
                  </a:txBody>
                  <a:tcPr marT="45708" marB="45708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26,0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14,3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-11,7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55,0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6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Другие вопросы в области образования</a:t>
                      </a: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6 145,3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7 289,8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+1 144,5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118,6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62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Доля МТ в общем объеме расходов, в %</a:t>
                      </a:r>
                    </a:p>
                  </a:txBody>
                  <a:tcPr marT="45708" marB="45708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53,4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50,5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71752" name="Рисунок 4" descr="школа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3" y="2708275"/>
            <a:ext cx="19748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415925" y="0"/>
            <a:ext cx="9136063" cy="728663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altLang="ru-RU" sz="1800" b="1" dirty="0">
                <a:solidFill>
                  <a:srgbClr val="0066FF"/>
                </a:solidFill>
                <a:latin typeface="Times New Roman" pitchFamily="18" charset="0"/>
              </a:rPr>
              <a:t>Расходы бюджета муниципального образования – </a:t>
            </a:r>
            <a:r>
              <a:rPr lang="ru-RU" altLang="ru-RU" sz="1800" b="1" dirty="0" err="1">
                <a:solidFill>
                  <a:srgbClr val="0066FF"/>
                </a:solidFill>
                <a:latin typeface="Times New Roman" pitchFamily="18" charset="0"/>
              </a:rPr>
              <a:t>Ершичский</a:t>
            </a:r>
            <a:r>
              <a:rPr lang="ru-RU" altLang="ru-RU" sz="1800" b="1" dirty="0">
                <a:solidFill>
                  <a:srgbClr val="0066FF"/>
                </a:solidFill>
                <a:latin typeface="Times New Roman" pitchFamily="18" charset="0"/>
              </a:rPr>
              <a:t> район Смоленской области на образование в 2024 году</a:t>
            </a:r>
            <a:endParaRPr lang="ru-RU" altLang="ru-RU" sz="1800" dirty="0">
              <a:solidFill>
                <a:srgbClr val="0066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DF41CEC-6580-41E0-A731-40C4604F7C38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72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3675" y="908050"/>
            <a:ext cx="3667125" cy="2159000"/>
          </a:xfrm>
          <a:prstGeom prst="rect">
            <a:avLst/>
          </a:prstGeom>
          <a:solidFill>
            <a:srgbClr val="FFFFF0"/>
          </a:solidFill>
          <a:ln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altLang="ru-RU" sz="1200" dirty="0">
                <a:solidFill>
                  <a:srgbClr val="000000"/>
                </a:solidFill>
              </a:rPr>
              <a:t>Данные расходы были направлены на </a:t>
            </a:r>
            <a:r>
              <a:rPr lang="ru-RU" altLang="ru-RU" sz="1200" dirty="0" smtClean="0">
                <a:solidFill>
                  <a:srgbClr val="000000"/>
                </a:solidFill>
              </a:rPr>
              <a:t>реализацию:</a:t>
            </a:r>
          </a:p>
          <a:p>
            <a:pPr algn="just" eaLnBrk="1" hangingPunct="1">
              <a:defRPr/>
            </a:pPr>
            <a:r>
              <a:rPr lang="ru-RU" altLang="ru-RU" sz="1200" dirty="0" smtClean="0">
                <a:solidFill>
                  <a:srgbClr val="000000"/>
                </a:solidFill>
              </a:rPr>
              <a:t>муниципальной </a:t>
            </a:r>
            <a:r>
              <a:rPr lang="ru-RU" altLang="ru-RU" sz="1200" dirty="0">
                <a:solidFill>
                  <a:srgbClr val="000000"/>
                </a:solidFill>
              </a:rPr>
              <a:t>программы «</a:t>
            </a:r>
            <a:r>
              <a:rPr lang="ru-RU" altLang="ru-RU" sz="1200" dirty="0"/>
              <a:t>Развитие культуры, физической культуры и спорта в муниципальном образовании -</a:t>
            </a:r>
            <a:r>
              <a:rPr lang="ru-RU" altLang="ru-RU" sz="1200" dirty="0" err="1"/>
              <a:t>Ершичский</a:t>
            </a:r>
            <a:r>
              <a:rPr lang="ru-RU" altLang="ru-RU" sz="1200" dirty="0"/>
              <a:t> район Смоленской области</a:t>
            </a:r>
            <a:r>
              <a:rPr lang="ru-RU" altLang="ru-RU" sz="1200" dirty="0">
                <a:solidFill>
                  <a:srgbClr val="000000"/>
                </a:solidFill>
              </a:rPr>
              <a:t>» – </a:t>
            </a:r>
            <a:r>
              <a:rPr lang="ru-RU" altLang="ru-RU" sz="1200" dirty="0" smtClean="0">
                <a:solidFill>
                  <a:srgbClr val="000000"/>
                </a:solidFill>
              </a:rPr>
              <a:t>39 638,2 </a:t>
            </a:r>
            <a:r>
              <a:rPr lang="ru-RU" altLang="ru-RU" sz="1200" dirty="0" err="1" smtClean="0">
                <a:solidFill>
                  <a:srgbClr val="000000"/>
                </a:solidFill>
              </a:rPr>
              <a:t>тыс.рублей</a:t>
            </a:r>
            <a:r>
              <a:rPr lang="ru-RU" altLang="ru-RU" sz="1200" dirty="0" smtClean="0">
                <a:solidFill>
                  <a:srgbClr val="000000"/>
                </a:solidFill>
              </a:rPr>
              <a:t>;</a:t>
            </a:r>
            <a:r>
              <a:rPr lang="ru-RU" altLang="ru-RU" sz="1200" dirty="0">
                <a:solidFill>
                  <a:srgbClr val="000000"/>
                </a:solidFill>
              </a:rPr>
              <a:t> </a:t>
            </a:r>
            <a:endParaRPr lang="ru-RU" altLang="ru-RU" sz="1200" dirty="0" smtClean="0">
              <a:solidFill>
                <a:srgbClr val="000000"/>
              </a:solidFill>
            </a:endParaRPr>
          </a:p>
          <a:p>
            <a:pPr algn="just" eaLnBrk="1" hangingPunct="1">
              <a:defRPr/>
            </a:pPr>
            <a:r>
              <a:rPr lang="ru-RU" altLang="ru-RU" sz="1200" dirty="0" smtClean="0">
                <a:solidFill>
                  <a:srgbClr val="000000"/>
                </a:solidFill>
              </a:rPr>
              <a:t>непрограммным </a:t>
            </a:r>
            <a:r>
              <a:rPr lang="ru-RU" altLang="ru-RU" sz="1200" dirty="0">
                <a:solidFill>
                  <a:srgbClr val="000000"/>
                </a:solidFill>
              </a:rPr>
              <a:t>направлениям деятельности: </a:t>
            </a:r>
          </a:p>
          <a:p>
            <a:pPr algn="just" eaLnBrk="1" hangingPunct="1">
              <a:defRPr/>
            </a:pPr>
            <a:r>
              <a:rPr lang="ru-RU" sz="1200" dirty="0"/>
              <a:t>Резервный </a:t>
            </a:r>
            <a:r>
              <a:rPr lang="ru-RU" sz="1200" dirty="0" smtClean="0"/>
              <a:t>фонд – 3 969,5 </a:t>
            </a:r>
            <a:r>
              <a:rPr lang="ru-RU" altLang="ru-RU" sz="1200" dirty="0" err="1">
                <a:solidFill>
                  <a:srgbClr val="000000"/>
                </a:solidFill>
              </a:rPr>
              <a:t>тыс.рублей</a:t>
            </a:r>
            <a:r>
              <a:rPr lang="ru-RU" altLang="ru-RU" sz="1200" dirty="0">
                <a:solidFill>
                  <a:srgbClr val="000000"/>
                </a:solidFill>
              </a:rPr>
              <a:t>;</a:t>
            </a:r>
          </a:p>
          <a:p>
            <a:pPr algn="just" eaLnBrk="1" hangingPunct="1">
              <a:defRPr/>
            </a:pPr>
            <a:r>
              <a:rPr lang="ru-RU" sz="1200" dirty="0"/>
              <a:t>Непрограммные расходы органов исполнительной власти муниципального </a:t>
            </a:r>
            <a:r>
              <a:rPr lang="ru-RU" sz="1200" dirty="0" smtClean="0"/>
              <a:t>образования – 24,2</a:t>
            </a:r>
            <a:r>
              <a:rPr lang="ru-RU" altLang="ru-RU" sz="1200" dirty="0" smtClean="0">
                <a:solidFill>
                  <a:srgbClr val="000000"/>
                </a:solidFill>
              </a:rPr>
              <a:t> </a:t>
            </a:r>
            <a:r>
              <a:rPr lang="ru-RU" altLang="ru-RU" sz="1200" dirty="0" err="1" smtClean="0">
                <a:solidFill>
                  <a:srgbClr val="000000"/>
                </a:solidFill>
              </a:rPr>
              <a:t>тыс.рублей</a:t>
            </a:r>
            <a:r>
              <a:rPr lang="ru-RU" altLang="ru-RU" sz="1200" dirty="0" smtClean="0">
                <a:solidFill>
                  <a:srgbClr val="000000"/>
                </a:solidFill>
              </a:rPr>
              <a:t>.</a:t>
            </a:r>
            <a:endParaRPr lang="ru-RU" altLang="ru-RU" sz="1200" dirty="0"/>
          </a:p>
          <a:p>
            <a:pPr algn="just" eaLnBrk="1" hangingPunct="1">
              <a:defRPr/>
            </a:pPr>
            <a:r>
              <a:rPr lang="ru-RU" altLang="ru-RU" sz="1200" dirty="0"/>
              <a:t>.</a:t>
            </a:r>
          </a:p>
        </p:txBody>
      </p:sp>
      <p:graphicFrame>
        <p:nvGraphicFramePr>
          <p:cNvPr id="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9098741"/>
              </p:ext>
            </p:extLst>
          </p:nvPr>
        </p:nvGraphicFramePr>
        <p:xfrm>
          <a:off x="5219700" y="887413"/>
          <a:ext cx="4067175" cy="3448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7882" name="Group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0508281"/>
              </p:ext>
            </p:extLst>
          </p:nvPr>
        </p:nvGraphicFramePr>
        <p:xfrm>
          <a:off x="271463" y="4292600"/>
          <a:ext cx="9050337" cy="1970089"/>
        </p:xfrm>
        <a:graphic>
          <a:graphicData uri="http://schemas.openxmlformats.org/drawingml/2006/table">
            <a:tbl>
              <a:tblPr/>
              <a:tblGrid>
                <a:gridCol w="3221037"/>
                <a:gridCol w="1457325"/>
                <a:gridCol w="1533525"/>
                <a:gridCol w="1379538"/>
                <a:gridCol w="1458912"/>
              </a:tblGrid>
              <a:tr h="360363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«Культура, физическая культура и спорт»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год,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. руб.</a:t>
                      </a: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год,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. руб.</a:t>
                      </a: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Отклонение 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к 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03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 сумме</a:t>
                      </a: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 %</a:t>
                      </a: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endParaRPr kumimoji="0" lang="ru-RU" altLang="ru-RU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33 380,6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43 631,9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+10 251,3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130,7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Культура</a:t>
                      </a:r>
                    </a:p>
                  </a:txBody>
                  <a:tcPr marT="45699" marB="45699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 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933,1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32 341,4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+8 408,3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135,1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14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Другие вопросы в области культуры, кинематографии</a:t>
                      </a:r>
                    </a:p>
                  </a:txBody>
                  <a:tcPr marT="45699" marB="45699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9 247,5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10 890,5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+1 643,0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117,8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Физическая культура и спорт</a:t>
                      </a:r>
                    </a:p>
                  </a:txBody>
                  <a:tcPr marT="45699" marB="45699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200,0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400,0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+200,0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200,0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Доля МП в общем объеме расходов, в %</a:t>
                      </a:r>
                    </a:p>
                  </a:txBody>
                  <a:tcPr marT="45699" marB="45699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14,8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16,5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72758" name="Рисунок 3" descr="спорт 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3068638"/>
            <a:ext cx="179387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59" name="Рисунок 2" descr="библиотека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275" y="2997200"/>
            <a:ext cx="2027238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60" name="AutoShape 6"/>
          <p:cNvSpPr>
            <a:spLocks noChangeArrowheads="1"/>
          </p:cNvSpPr>
          <p:nvPr/>
        </p:nvSpPr>
        <p:spPr bwMode="auto">
          <a:xfrm>
            <a:off x="488950" y="0"/>
            <a:ext cx="9136063" cy="728663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800" b="1">
                <a:solidFill>
                  <a:srgbClr val="0066FF"/>
                </a:solidFill>
                <a:latin typeface="Times New Roman" pitchFamily="18" charset="0"/>
              </a:rPr>
              <a:t>Расходы бюджета муниципального образования – Ершичский район Смоленской области на культуру, физическую культуру и спорт в 2018 году</a:t>
            </a:r>
          </a:p>
        </p:txBody>
      </p:sp>
      <p:sp>
        <p:nvSpPr>
          <p:cNvPr id="72761" name="AutoShape 6"/>
          <p:cNvSpPr>
            <a:spLocks noChangeArrowheads="1"/>
          </p:cNvSpPr>
          <p:nvPr/>
        </p:nvSpPr>
        <p:spPr bwMode="auto">
          <a:xfrm>
            <a:off x="488950" y="0"/>
            <a:ext cx="9136063" cy="728663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800" b="1" dirty="0">
                <a:solidFill>
                  <a:srgbClr val="0066FF"/>
                </a:solidFill>
                <a:latin typeface="Times New Roman" pitchFamily="18" charset="0"/>
              </a:rPr>
              <a:t>Расходы бюджета муниципального образования – </a:t>
            </a:r>
            <a:r>
              <a:rPr lang="ru-RU" altLang="ru-RU" sz="1800" b="1" dirty="0" err="1">
                <a:solidFill>
                  <a:srgbClr val="0066FF"/>
                </a:solidFill>
                <a:latin typeface="Times New Roman" pitchFamily="18" charset="0"/>
              </a:rPr>
              <a:t>Ершичский</a:t>
            </a:r>
            <a:r>
              <a:rPr lang="ru-RU" altLang="ru-RU" sz="1800" b="1" dirty="0">
                <a:solidFill>
                  <a:srgbClr val="0066FF"/>
                </a:solidFill>
                <a:latin typeface="Times New Roman" pitchFamily="18" charset="0"/>
              </a:rPr>
              <a:t> район Смоленской области на культуру, физическую культуру и спорт в </a:t>
            </a:r>
            <a:r>
              <a:rPr lang="ru-RU" altLang="ru-RU" sz="1800" b="1" dirty="0" smtClean="0">
                <a:solidFill>
                  <a:srgbClr val="0066FF"/>
                </a:solidFill>
                <a:latin typeface="Times New Roman" pitchFamily="18" charset="0"/>
              </a:rPr>
              <a:t>2024 </a:t>
            </a:r>
            <a:r>
              <a:rPr lang="ru-RU" altLang="ru-RU" sz="1800" b="1" dirty="0">
                <a:solidFill>
                  <a:srgbClr val="0066FF"/>
                </a:solidFill>
                <a:latin typeface="Times New Roman" pitchFamily="18" charset="0"/>
              </a:rPr>
              <a:t>году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5A42D63-DC52-417C-B9E2-6ED712E3A9DF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73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graphicFrame>
        <p:nvGraphicFramePr>
          <p:cNvPr id="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8824754"/>
              </p:ext>
            </p:extLst>
          </p:nvPr>
        </p:nvGraphicFramePr>
        <p:xfrm>
          <a:off x="5291138" y="887413"/>
          <a:ext cx="4048125" cy="3430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0959" name="Group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7560451"/>
              </p:ext>
            </p:extLst>
          </p:nvPr>
        </p:nvGraphicFramePr>
        <p:xfrm>
          <a:off x="271463" y="4292600"/>
          <a:ext cx="9050337" cy="2263777"/>
        </p:xfrm>
        <a:graphic>
          <a:graphicData uri="http://schemas.openxmlformats.org/drawingml/2006/table">
            <a:tbl>
              <a:tblPr/>
              <a:tblGrid>
                <a:gridCol w="3355975"/>
                <a:gridCol w="1322387"/>
                <a:gridCol w="1533525"/>
                <a:gridCol w="1379538"/>
                <a:gridCol w="1458912"/>
              </a:tblGrid>
              <a:tr h="360363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Социальная политика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год,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. руб.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год,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. руб.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Отклонение 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2024 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к 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20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03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 сумме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 %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endParaRPr kumimoji="0" lang="ru-RU" altLang="ru-RU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14 163,3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13 600,0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-563,3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129,8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</a:tr>
              <a:tr h="2587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Пенсионное обеспечение</a:t>
                      </a:r>
                    </a:p>
                  </a:txBody>
                  <a:tcPr marT="45733" marB="45733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544,4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4 067,6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+523,2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114,8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Социальное обеспечение населения</a:t>
                      </a:r>
                    </a:p>
                  </a:txBody>
                  <a:tcPr marT="45733" marB="45733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892,5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836,9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-55,6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98,1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Охрана семьи и детства</a:t>
                      </a:r>
                    </a:p>
                  </a:txBody>
                  <a:tcPr marT="45733" marB="45733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6 694,5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5 423,7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-1 270,8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81,0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Другие вопросы в области социальной политики</a:t>
                      </a:r>
                    </a:p>
                  </a:txBody>
                  <a:tcPr marT="45733" marB="45733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1 031,9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1 271,8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+239,9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123,2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Доля М</a:t>
                      </a: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</a:t>
                      </a: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в общем объеме расходов, в %</a:t>
                      </a:r>
                    </a:p>
                  </a:txBody>
                  <a:tcPr marT="45733" marB="45733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6,3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5,1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0" y="765175"/>
            <a:ext cx="3821113" cy="2087563"/>
          </a:xfrm>
          <a:prstGeom prst="rect">
            <a:avLst/>
          </a:prstGeom>
          <a:solidFill>
            <a:srgbClr val="FFFFF0"/>
          </a:solidFill>
          <a:ln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Aft>
                <a:spcPts val="300"/>
              </a:spcAft>
              <a:defRPr/>
            </a:pPr>
            <a:r>
              <a:rPr lang="ru-RU" altLang="ru-RU" sz="1200" dirty="0">
                <a:solidFill>
                  <a:srgbClr val="000000"/>
                </a:solidFill>
                <a:latin typeface="Arial Narrow" panose="020B0606020202030204" pitchFamily="34" charset="0"/>
              </a:rPr>
              <a:t>Данные расходы были направлены на реализацию следующих муниципальных программ:</a:t>
            </a:r>
          </a:p>
          <a:p>
            <a:pPr algn="just" eaLnBrk="1" hangingPunct="1">
              <a:buFont typeface="Wingdings" panose="05000000000000000000" pitchFamily="2" charset="2"/>
              <a:buChar char="§"/>
              <a:defRPr/>
            </a:pPr>
            <a:r>
              <a:rPr lang="ru-RU" altLang="ru-RU" sz="1200" dirty="0">
                <a:latin typeface="Times New Roman" panose="02020603050405020304" pitchFamily="18" charset="0"/>
              </a:rPr>
              <a:t>    "</a:t>
            </a:r>
            <a:r>
              <a:rPr lang="ru-RU" altLang="ru-RU" sz="1200" dirty="0"/>
              <a:t>Создание условий для эффективного управления в муниципальном образовании -</a:t>
            </a:r>
            <a:r>
              <a:rPr lang="ru-RU" altLang="ru-RU" sz="1200" dirty="0" err="1"/>
              <a:t>Ершичский</a:t>
            </a:r>
            <a:r>
              <a:rPr lang="ru-RU" altLang="ru-RU" sz="1200" dirty="0"/>
              <a:t> район Смоленской области</a:t>
            </a:r>
            <a:r>
              <a:rPr lang="ru-RU" altLang="ru-RU" sz="1200" dirty="0">
                <a:latin typeface="Times New Roman" panose="02020603050405020304" pitchFamily="18" charset="0"/>
              </a:rPr>
              <a:t>» - </a:t>
            </a:r>
            <a:r>
              <a:rPr lang="ru-RU" altLang="ru-RU" sz="1200" dirty="0" smtClean="0">
                <a:latin typeface="Times New Roman" panose="02020603050405020304" pitchFamily="18" charset="0"/>
              </a:rPr>
              <a:t>                 </a:t>
            </a:r>
            <a:r>
              <a:rPr lang="ru-RU" altLang="ru-RU" sz="1200" dirty="0" smtClean="0">
                <a:solidFill>
                  <a:srgbClr val="000000"/>
                </a:solidFill>
              </a:rPr>
              <a:t>5 505,2 </a:t>
            </a:r>
            <a:r>
              <a:rPr lang="ru-RU" altLang="ru-RU" sz="1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тыс</a:t>
            </a:r>
            <a:r>
              <a:rPr lang="ru-RU" altLang="ru-RU" sz="1200" dirty="0">
                <a:solidFill>
                  <a:srgbClr val="000000"/>
                </a:solidFill>
                <a:latin typeface="Arial Narrow" panose="020B0606020202030204" pitchFamily="34" charset="0"/>
              </a:rPr>
              <a:t>. рублей;</a:t>
            </a:r>
          </a:p>
          <a:p>
            <a:pPr algn="just" eaLnBrk="1" hangingPunct="1">
              <a:buFont typeface="Wingdings" panose="05000000000000000000" pitchFamily="2" charset="2"/>
              <a:buChar char="§"/>
              <a:defRPr/>
            </a:pPr>
            <a:r>
              <a:rPr lang="ru-RU" altLang="ru-RU" sz="12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1200" dirty="0"/>
              <a:t>"Развитие образования и молодежной политики в муниципальном образовании -</a:t>
            </a:r>
            <a:r>
              <a:rPr lang="ru-RU" altLang="ru-RU" sz="1200" dirty="0" err="1"/>
              <a:t>Ершичский</a:t>
            </a:r>
            <a:r>
              <a:rPr lang="ru-RU" altLang="ru-RU" sz="1200" dirty="0"/>
              <a:t> район Смоленской области» - </a:t>
            </a:r>
            <a:r>
              <a:rPr lang="ru-RU" altLang="ru-RU" sz="12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1200" dirty="0" smtClean="0">
                <a:solidFill>
                  <a:srgbClr val="000000"/>
                </a:solidFill>
              </a:rPr>
              <a:t>8 094,8 </a:t>
            </a:r>
            <a:r>
              <a:rPr lang="ru-RU" altLang="ru-RU" sz="1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тыс</a:t>
            </a:r>
            <a:r>
              <a:rPr lang="ru-RU" altLang="ru-RU" sz="1200" dirty="0">
                <a:solidFill>
                  <a:srgbClr val="000000"/>
                </a:solidFill>
                <a:latin typeface="Arial Narrow" panose="020B0606020202030204" pitchFamily="34" charset="0"/>
              </a:rPr>
              <a:t>. рублей;</a:t>
            </a:r>
          </a:p>
        </p:txBody>
      </p:sp>
      <p:pic>
        <p:nvPicPr>
          <p:cNvPr id="73788" name="Picture 53" descr="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2852738"/>
            <a:ext cx="2219325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89" name="AutoShape 6"/>
          <p:cNvSpPr>
            <a:spLocks noChangeArrowheads="1"/>
          </p:cNvSpPr>
          <p:nvPr/>
        </p:nvSpPr>
        <p:spPr bwMode="auto">
          <a:xfrm>
            <a:off x="488950" y="0"/>
            <a:ext cx="9136063" cy="728663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800" b="1" dirty="0">
                <a:solidFill>
                  <a:srgbClr val="0066FF"/>
                </a:solidFill>
                <a:latin typeface="Times New Roman" pitchFamily="18" charset="0"/>
              </a:rPr>
              <a:t>Расходы бюджета муниципального образования – </a:t>
            </a:r>
            <a:r>
              <a:rPr lang="ru-RU" altLang="ru-RU" sz="1800" b="1" dirty="0" err="1">
                <a:solidFill>
                  <a:srgbClr val="0066FF"/>
                </a:solidFill>
                <a:latin typeface="Times New Roman" pitchFamily="18" charset="0"/>
              </a:rPr>
              <a:t>Ершичский</a:t>
            </a:r>
            <a:r>
              <a:rPr lang="ru-RU" altLang="ru-RU" sz="1800" b="1" dirty="0">
                <a:solidFill>
                  <a:srgbClr val="0066FF"/>
                </a:solidFill>
                <a:latin typeface="Times New Roman" pitchFamily="18" charset="0"/>
              </a:rPr>
              <a:t> район Смоленской области на социальную политику в </a:t>
            </a:r>
            <a:r>
              <a:rPr lang="ru-RU" altLang="ru-RU" sz="1800" b="1" dirty="0" smtClean="0">
                <a:solidFill>
                  <a:srgbClr val="0066FF"/>
                </a:solidFill>
                <a:latin typeface="Times New Roman" pitchFamily="18" charset="0"/>
              </a:rPr>
              <a:t>2024 </a:t>
            </a:r>
            <a:r>
              <a:rPr lang="ru-RU" altLang="ru-RU" sz="1800" b="1" dirty="0">
                <a:solidFill>
                  <a:srgbClr val="0066FF"/>
                </a:solidFill>
                <a:latin typeface="Times New Roman" pitchFamily="18" charset="0"/>
              </a:rPr>
              <a:t>году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одержимое 8"/>
          <p:cNvGraphicFramePr>
            <a:graphicFrameLocks noGrp="1"/>
          </p:cNvGraphicFramePr>
          <p:nvPr>
            <p:ph sz="half" idx="4294967295"/>
          </p:nvPr>
        </p:nvGraphicFramePr>
        <p:xfrm>
          <a:off x="59001" y="3494658"/>
          <a:ext cx="9711538" cy="33569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8481392" y="562769"/>
            <a:ext cx="1287462" cy="358775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</a:p>
        </p:txBody>
      </p:sp>
      <p:sp>
        <p:nvSpPr>
          <p:cNvPr id="12" name="object 10"/>
          <p:cNvSpPr/>
          <p:nvPr/>
        </p:nvSpPr>
        <p:spPr>
          <a:xfrm>
            <a:off x="0" y="0"/>
            <a:ext cx="8620125" cy="112553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1463" y="188913"/>
            <a:ext cx="7800975" cy="3683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Book Antiqua" panose="02040602050305030304" pitchFamily="18" charset="0"/>
              </a:rPr>
              <a:t>ПУБЛИЧНЫЕ   ОБЯЗАТЕЛЬСТВА  БЮДЖЕТА НА </a:t>
            </a:r>
            <a:r>
              <a:rPr lang="ru-RU" altLang="ru-RU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Book Antiqua" panose="02040602050305030304" pitchFamily="18" charset="0"/>
              </a:rPr>
              <a:t>20</a:t>
            </a:r>
            <a:r>
              <a:rPr lang="ru-RU" altLang="ru-RU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2</a:t>
            </a:r>
            <a:r>
              <a:rPr lang="en-US" altLang="ru-RU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4</a:t>
            </a:r>
            <a:r>
              <a:rPr lang="ru-RU" altLang="ru-RU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ru-RU" altLang="ru-RU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Book Antiqua" panose="02040602050305030304" pitchFamily="18" charset="0"/>
              </a:rPr>
              <a:t>ГОД</a:t>
            </a:r>
            <a:endParaRPr lang="ru-RU" altLang="ru-RU" sz="1800" b="1" dirty="0">
              <a:latin typeface="Book Antiqua" panose="02040602050305030304" pitchFamily="18" charset="0"/>
            </a:endParaRPr>
          </a:p>
        </p:txBody>
      </p:sp>
      <p:sp>
        <p:nvSpPr>
          <p:cNvPr id="10" name="Нижний колонтитул 15"/>
          <p:cNvSpPr txBox="1">
            <a:spLocks noGrp="1"/>
          </p:cNvSpPr>
          <p:nvPr/>
        </p:nvSpPr>
        <p:spPr>
          <a:xfrm>
            <a:off x="508000" y="6669088"/>
            <a:ext cx="3962400" cy="188912"/>
          </a:xfrm>
          <a:prstGeom prst="rect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 tIns="0" bIns="0"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БЮДЖЕТ   ДЛЯ     ГРАЖДАН  </a:t>
            </a:r>
            <a:r>
              <a:rPr lang="ru-RU" altLang="ru-RU" sz="1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anose="02050604050505020204" pitchFamily="18" charset="0"/>
              </a:rPr>
              <a:t>20</a:t>
            </a:r>
            <a:r>
              <a:rPr lang="ru-RU" altLang="ru-RU" sz="1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23 </a:t>
            </a:r>
            <a:r>
              <a:rPr lang="ru-RU" altLang="ru-RU" sz="1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отчет</a:t>
            </a:r>
          </a:p>
        </p:txBody>
      </p:sp>
      <p:sp>
        <p:nvSpPr>
          <p:cNvPr id="74760" name="Rectangle 9"/>
          <p:cNvSpPr>
            <a:spLocks noChangeArrowheads="1"/>
          </p:cNvSpPr>
          <p:nvPr/>
        </p:nvSpPr>
        <p:spPr bwMode="auto">
          <a:xfrm>
            <a:off x="5457825" y="4508500"/>
            <a:ext cx="4448175" cy="1152525"/>
          </a:xfrm>
          <a:prstGeom prst="rect">
            <a:avLst/>
          </a:prstGeom>
          <a:solidFill>
            <a:srgbClr val="FFF1C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graphicFrame>
        <p:nvGraphicFramePr>
          <p:cNvPr id="3" name="Объект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3646774"/>
              </p:ext>
            </p:extLst>
          </p:nvPr>
        </p:nvGraphicFramePr>
        <p:xfrm>
          <a:off x="614363" y="696913"/>
          <a:ext cx="7543800" cy="2817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i-main-pic" descr="Картинка 5 из 10"/>
          <p:cNvPicPr>
            <a:picLocks noChangeAspect="1" noChangeArrowheads="1"/>
          </p:cNvPicPr>
          <p:nvPr/>
        </p:nvPicPr>
        <p:blipFill>
          <a:blip r:embed="rId2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650" y="0"/>
            <a:ext cx="1122363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TextBox 14"/>
          <p:cNvSpPr txBox="1">
            <a:spLocks noChangeArrowheads="1"/>
          </p:cNvSpPr>
          <p:nvPr/>
        </p:nvSpPr>
        <p:spPr bwMode="auto">
          <a:xfrm>
            <a:off x="271463" y="1125538"/>
            <a:ext cx="9634537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 sz="2000">
              <a:solidFill>
                <a:srgbClr val="000099"/>
              </a:solidFill>
              <a:latin typeface="Book Antiqua" pitchFamily="18" charset="0"/>
            </a:endParaRPr>
          </a:p>
          <a:p>
            <a:pPr eaLnBrk="1" hangingPunct="1"/>
            <a:endParaRPr lang="ru-RU" altLang="ru-RU" sz="200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200025" y="0"/>
            <a:ext cx="9477375" cy="11255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3675" y="188913"/>
            <a:ext cx="8737600" cy="3048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r>
              <a:rPr lang="ru-RU" altLang="ru-RU" b="1">
                <a:effectLst>
                  <a:outerShdw blurRad="38100" dist="38100" dir="2700000" algn="tl">
                    <a:srgbClr val="FFFFFF"/>
                  </a:outerShdw>
                </a:effectLst>
                <a:latin typeface="Book Antiqua" panose="02040602050305030304" pitchFamily="18" charset="0"/>
              </a:rPr>
              <a:t> НАЦИОНАЛЬНЫЕ  ПРОЕКТЫ  НА  ТЕРРИТОРИИ  ЕРШИСКОГО  РАЙОНА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600200" y="620713"/>
            <a:ext cx="8305800" cy="1439862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bg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bg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000099"/>
                </a:solidFill>
                <a:latin typeface="Bookman Old Style" pitchFamily="18" charset="0"/>
              </a:rPr>
              <a:t>Национальные проекты, направленные на обеспечение прорывного научно-технологического и социально-экономического развития России, повышения уровня жизни, создания условий и возможностей для самореализации и раскрытия таланта каждого человека, установлены Указом Президента  Российской Федерации  от 07 мая 2018 года </a:t>
            </a:r>
            <a:r>
              <a:rPr lang="ru-RU" i="1" dirty="0">
                <a:solidFill>
                  <a:srgbClr val="000099"/>
                </a:solidFill>
                <a:latin typeface="Bookman Old Style" pitchFamily="18" charset="0"/>
              </a:rPr>
              <a:t>204 «О национальных целях и стратегических задачах развития Российской Федерации на период до 2024 года».</a:t>
            </a:r>
            <a:endParaRPr lang="ru-RU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9095" name="TextBox 9"/>
          <p:cNvSpPr txBox="1">
            <a:spLocks noChangeArrowheads="1"/>
          </p:cNvSpPr>
          <p:nvPr/>
        </p:nvSpPr>
        <p:spPr bwMode="auto">
          <a:xfrm>
            <a:off x="428625" y="2060575"/>
            <a:ext cx="90487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ru-RU" sz="1600" dirty="0">
                <a:solidFill>
                  <a:srgbClr val="000099"/>
                </a:solidFill>
                <a:latin typeface="Bookman Old Style" pitchFamily="18" charset="0"/>
              </a:rPr>
              <a:t>         В бюджете муниципального образования - </a:t>
            </a:r>
            <a:r>
              <a:rPr lang="ru-RU" altLang="ru-RU" sz="1600" dirty="0" err="1">
                <a:solidFill>
                  <a:srgbClr val="000099"/>
                </a:solidFill>
                <a:latin typeface="Bookman Old Style" pitchFamily="18" charset="0"/>
              </a:rPr>
              <a:t>Ершичский</a:t>
            </a:r>
            <a:r>
              <a:rPr lang="ru-RU" altLang="ru-RU" sz="1600" dirty="0">
                <a:solidFill>
                  <a:srgbClr val="000099"/>
                </a:solidFill>
                <a:latin typeface="Bookman Old Style" pitchFamily="18" charset="0"/>
              </a:rPr>
              <a:t> район Смоленской области в</a:t>
            </a:r>
            <a:r>
              <a:rPr lang="ru-RU" alt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altLang="ru-RU" sz="1600" dirty="0">
                <a:solidFill>
                  <a:srgbClr val="000099"/>
                </a:solidFill>
                <a:latin typeface="Bookman Old Style" pitchFamily="18" charset="0"/>
              </a:rPr>
              <a:t>2024 </a:t>
            </a:r>
            <a:r>
              <a:rPr lang="ru-RU" alt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году реализовано 3 </a:t>
            </a:r>
            <a:r>
              <a:rPr lang="ru-RU" altLang="ru-RU" sz="1600" dirty="0">
                <a:solidFill>
                  <a:srgbClr val="000099"/>
                </a:solidFill>
                <a:latin typeface="Bookman Old Style" pitchFamily="18" charset="0"/>
              </a:rPr>
              <a:t>национальных </a:t>
            </a:r>
            <a:r>
              <a:rPr lang="ru-RU" alt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проекта:</a:t>
            </a:r>
            <a:endParaRPr lang="ru-RU" alt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89096" name="Рисунок 21" descr="projectzdrav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1549400" cy="1439862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7" name="Rectangle 22"/>
          <p:cNvSpPr>
            <a:spLocks noChangeArrowheads="1"/>
          </p:cNvSpPr>
          <p:nvPr/>
        </p:nvSpPr>
        <p:spPr bwMode="auto">
          <a:xfrm>
            <a:off x="273050" y="2986088"/>
            <a:ext cx="4824413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/>
              <a:t>-  Региональный проект «Современная школа», в рамках которого  обеспечение государственных гарантий реализации прав на получение общедоступного и бесплатного начального общего, основного общего, среднего общего образования </a:t>
            </a:r>
          </a:p>
        </p:txBody>
      </p:sp>
      <p:pic>
        <p:nvPicPr>
          <p:cNvPr id="89098" name="Picture 2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8" y="2781300"/>
            <a:ext cx="2808287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9" name="Прямоугольник 11"/>
          <p:cNvSpPr>
            <a:spLocks noChangeArrowheads="1"/>
          </p:cNvSpPr>
          <p:nvPr/>
        </p:nvSpPr>
        <p:spPr bwMode="auto">
          <a:xfrm>
            <a:off x="560388" y="4365625"/>
            <a:ext cx="3949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/>
              <a:t>- Региональный проект «Патриотическое </a:t>
            </a:r>
          </a:p>
          <a:p>
            <a:pPr algn="ctr"/>
            <a:r>
              <a:rPr lang="ru-RU" altLang="ru-RU"/>
              <a:t>воспитание граждан Российской Федерации"</a:t>
            </a:r>
          </a:p>
        </p:txBody>
      </p:sp>
      <p:sp>
        <p:nvSpPr>
          <p:cNvPr id="89100" name="Прямоугольник 11"/>
          <p:cNvSpPr>
            <a:spLocks noChangeArrowheads="1"/>
          </p:cNvSpPr>
          <p:nvPr/>
        </p:nvSpPr>
        <p:spPr bwMode="auto">
          <a:xfrm>
            <a:off x="849313" y="5229225"/>
            <a:ext cx="36147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/>
              <a:t>Региональный проект "Творческие люди"</a:t>
            </a:r>
          </a:p>
        </p:txBody>
      </p:sp>
    </p:spTree>
    <p:extLst>
      <p:ext uri="{BB962C8B-B14F-4D97-AF65-F5344CB8AC3E}">
        <p14:creationId xmlns:p14="http://schemas.microsoft.com/office/powerpoint/2010/main" val="103530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0"/>
          <p:cNvSpPr/>
          <p:nvPr/>
        </p:nvSpPr>
        <p:spPr>
          <a:xfrm>
            <a:off x="0" y="0"/>
            <a:ext cx="8853488" cy="11255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3675" y="188913"/>
            <a:ext cx="8737600" cy="3048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r>
              <a:rPr lang="ru-RU" altLang="ru-RU" b="1" dirty="0">
                <a:effectLst>
                  <a:outerShdw blurRad="38100" dist="38100" dir="2700000" algn="tl">
                    <a:srgbClr val="FFFFFF"/>
                  </a:outerShdw>
                </a:effectLst>
                <a:latin typeface="Book Antiqua" panose="02040602050305030304" pitchFamily="18" charset="0"/>
              </a:rPr>
              <a:t>    ФИНАНСОВОЕ  ОБЕСПЕЧЕНИЕ    НАЦИОНАЛЬНЫХ  ПРОЕКТОВ  В </a:t>
            </a:r>
            <a:r>
              <a:rPr lang="ru-RU" altLang="ru-RU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Book Antiqua" panose="02040602050305030304" pitchFamily="18" charset="0"/>
              </a:rPr>
              <a:t>2024 году </a:t>
            </a:r>
            <a:endParaRPr lang="ru-RU" altLang="ru-RU" b="1" dirty="0">
              <a:effectLst>
                <a:outerShdw blurRad="38100" dist="38100" dir="2700000" algn="tl">
                  <a:srgbClr val="FFFFFF"/>
                </a:outerShdw>
              </a:effectLst>
              <a:latin typeface="Book Antiqua" panose="02040602050305030304" pitchFamily="18" charset="0"/>
            </a:endParaRPr>
          </a:p>
        </p:txBody>
      </p:sp>
      <p:graphicFrame>
        <p:nvGraphicFramePr>
          <p:cNvPr id="91242" name="Group 10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0774000"/>
              </p:ext>
            </p:extLst>
          </p:nvPr>
        </p:nvGraphicFramePr>
        <p:xfrm>
          <a:off x="128588" y="580057"/>
          <a:ext cx="9102576" cy="3231040"/>
        </p:xfrm>
        <a:graphic>
          <a:graphicData uri="http://schemas.openxmlformats.org/drawingml/2006/table">
            <a:tbl>
              <a:tblPr/>
              <a:tblGrid>
                <a:gridCol w="7950399"/>
                <a:gridCol w="1152177"/>
              </a:tblGrid>
              <a:tr h="328663">
                <a:tc>
                  <a:txBody>
                    <a:bodyPr/>
                    <a:lstStyle/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Национальные  проекты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44" marR="91444" marT="45728" marB="4572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44" marR="91444" marT="45728" marB="4572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</a:tr>
              <a:tr h="273848">
                <a:tc>
                  <a:txBody>
                    <a:bodyPr/>
                    <a:lstStyle/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Региональный проект «Современная школа»</a:t>
                      </a:r>
                    </a:p>
                  </a:txBody>
                  <a:tcPr marL="91444" marR="91444" marT="45728" marB="4572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 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040,5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44" marR="91444" marT="45728" marB="4572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</a:tr>
              <a:tr h="298592">
                <a:tc>
                  <a:txBody>
                    <a:bodyPr/>
                    <a:lstStyle/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в том числе за счет средств областного бюджета </a:t>
                      </a:r>
                    </a:p>
                  </a:txBody>
                  <a:tcPr marL="91444" marR="91444" marT="45728" marB="4572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 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034,0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44" marR="91444" marT="45728" marB="4572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209800">
                <a:tc>
                  <a:txBody>
                    <a:bodyPr/>
                    <a:lstStyle/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в том числе за счет средств  бюджета муниципального образования – </a:t>
                      </a:r>
                      <a:r>
                        <a:rPr kumimoji="0" lang="ru-RU" alt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Ершичский</a:t>
                      </a: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 район Смоленской области </a:t>
                      </a:r>
                    </a:p>
                  </a:txBody>
                  <a:tcPr marL="91444" marR="91444" marT="45728" marB="4572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6,5</a:t>
                      </a:r>
                    </a:p>
                  </a:txBody>
                  <a:tcPr marL="91444" marR="91444" marT="45728" marB="4572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265024">
                <a:tc>
                  <a:txBody>
                    <a:bodyPr/>
                    <a:lstStyle/>
                    <a:p>
                      <a:pPr marL="179388" marR="0" lvl="1" indent="0" algn="ctr" defTabSz="89535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Региональный проект </a:t>
                      </a: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«Патриотическое воспитание граждан»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marL="91444" marR="91444" marT="45728" marB="4572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502,0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44" marR="91444" marT="45728" marB="4572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</a:tr>
              <a:tr h="304801">
                <a:tc>
                  <a:txBody>
                    <a:bodyPr/>
                    <a:lstStyle/>
                    <a:p>
                      <a:pPr marL="0" marR="0" lvl="0" indent="0" algn="ctr" defTabSz="89535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в том числе за счет средств областного бюджета </a:t>
                      </a:r>
                    </a:p>
                  </a:txBody>
                  <a:tcPr marL="91444" marR="91444" marT="45728" marB="4572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502,0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44" marR="91444" marT="45728" marB="4572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272984">
                <a:tc>
                  <a:txBody>
                    <a:bodyPr/>
                    <a:lstStyle/>
                    <a:p>
                      <a:pPr marL="0" marR="0" lvl="0" indent="0" algn="ctr" defTabSz="89535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в том числе за счет средств  бюджета муниципального образования – </a:t>
                      </a:r>
                      <a:r>
                        <a:rPr kumimoji="0" lang="ru-RU" alt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Ершичский</a:t>
                      </a: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 район Смоленской области </a:t>
                      </a:r>
                    </a:p>
                  </a:txBody>
                  <a:tcPr marL="91444" marR="91444" marT="45728" marB="4572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</a:t>
                      </a:r>
                    </a:p>
                  </a:txBody>
                  <a:tcPr marL="91444" marR="91444" marT="45728" marB="4572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28208">
                <a:tc>
                  <a:txBody>
                    <a:bodyPr/>
                    <a:lstStyle/>
                    <a:p>
                      <a:pPr marL="179388" marR="0" lvl="1" indent="0" algn="ctr" defTabSz="89535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Региональный проект </a:t>
                      </a: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«Творческие люди»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marL="91444" marR="91444" marT="45728" marB="4572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121,7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44" marR="91444" marT="45728" marB="4572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</a:tr>
              <a:tr h="304801">
                <a:tc>
                  <a:txBody>
                    <a:bodyPr/>
                    <a:lstStyle/>
                    <a:p>
                      <a:pPr marL="0" marR="0" lvl="0" indent="0" algn="ctr" defTabSz="89535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в том числе за счет средств областного бюджета </a:t>
                      </a:r>
                    </a:p>
                  </a:txBody>
                  <a:tcPr marL="91444" marR="91444" marT="45728" marB="4572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120,5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44" marR="91444" marT="45728" marB="4572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/>
                    </a:solidFill>
                  </a:tcPr>
                </a:tc>
              </a:tr>
              <a:tr h="264160">
                <a:tc>
                  <a:txBody>
                    <a:bodyPr/>
                    <a:lstStyle/>
                    <a:p>
                      <a:pPr marL="0" marR="0" lvl="0" indent="0" algn="ctr" defTabSz="89535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в том числе за счет средств  бюджета муниципального образования – </a:t>
                      </a:r>
                      <a:r>
                        <a:rPr kumimoji="0" lang="ru-RU" alt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Ершичский</a:t>
                      </a: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 район Смоленской области </a:t>
                      </a:r>
                    </a:p>
                  </a:txBody>
                  <a:tcPr marL="91444" marR="91444" marT="45728" marB="4572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1,2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44" marR="91444" marT="45728" marB="4572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3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8" t="13103" r="27373" b="54294"/>
          <a:stretch>
            <a:fillRect/>
          </a:stretch>
        </p:blipFill>
        <p:spPr bwMode="auto">
          <a:xfrm>
            <a:off x="603300" y="4129881"/>
            <a:ext cx="38227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8" t="12955" r="27696" b="53925"/>
          <a:stretch>
            <a:fillRect/>
          </a:stretch>
        </p:blipFill>
        <p:spPr bwMode="auto">
          <a:xfrm>
            <a:off x="5025008" y="4168179"/>
            <a:ext cx="374332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Нижний колонтитул 15"/>
          <p:cNvSpPr txBox="1">
            <a:spLocks noGrp="1"/>
          </p:cNvSpPr>
          <p:nvPr/>
        </p:nvSpPr>
        <p:spPr>
          <a:xfrm>
            <a:off x="488950" y="6381750"/>
            <a:ext cx="4032250" cy="476250"/>
          </a:xfrm>
          <a:prstGeom prst="rect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 tIns="0" bIns="0"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БЮДЖЕТ   ДЛЯ     ГРАЖДАН  </a:t>
            </a:r>
            <a:r>
              <a:rPr lang="ru-RU" altLang="ru-RU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anose="02050604050505020204" pitchFamily="18" charset="0"/>
              </a:rPr>
              <a:t>20</a:t>
            </a:r>
            <a:r>
              <a:rPr lang="ru-RU" altLang="ru-RU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24 </a:t>
            </a:r>
            <a:r>
              <a:rPr lang="ru-RU" altLang="ru-RU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отчет</a:t>
            </a:r>
          </a:p>
        </p:txBody>
      </p:sp>
    </p:spTree>
    <p:extLst>
      <p:ext uri="{BB962C8B-B14F-4D97-AF65-F5344CB8AC3E}">
        <p14:creationId xmlns:p14="http://schemas.microsoft.com/office/powerpoint/2010/main" val="177881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CDF4A9F-71A8-4E81-98AB-D10BF73CE019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77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3675" y="908050"/>
            <a:ext cx="3667125" cy="2159000"/>
          </a:xfrm>
          <a:prstGeom prst="rect">
            <a:avLst/>
          </a:prstGeom>
          <a:solidFill>
            <a:srgbClr val="FFFFF0"/>
          </a:solidFill>
          <a:ln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altLang="ru-RU" dirty="0">
                <a:solidFill>
                  <a:srgbClr val="000000"/>
                </a:solidFill>
              </a:rPr>
              <a:t>На территории муниципального образования – </a:t>
            </a:r>
            <a:r>
              <a:rPr lang="ru-RU" altLang="ru-RU" dirty="0" err="1">
                <a:solidFill>
                  <a:srgbClr val="000000"/>
                </a:solidFill>
              </a:rPr>
              <a:t>Ершичский</a:t>
            </a:r>
            <a:r>
              <a:rPr lang="ru-RU" altLang="ru-RU" dirty="0">
                <a:solidFill>
                  <a:srgbClr val="000000"/>
                </a:solidFill>
              </a:rPr>
              <a:t> район Смоленской области численность постоянного населения на </a:t>
            </a:r>
            <a:r>
              <a:rPr lang="ru-RU" altLang="ru-RU" dirty="0" smtClean="0">
                <a:solidFill>
                  <a:srgbClr val="000000"/>
                </a:solidFill>
              </a:rPr>
              <a:t>01.01.2025 </a:t>
            </a:r>
            <a:r>
              <a:rPr lang="ru-RU" altLang="ru-RU" dirty="0">
                <a:solidFill>
                  <a:srgbClr val="000000"/>
                </a:solidFill>
              </a:rPr>
              <a:t>года по данным Территориального органа Федеральной службы государственной статистики по Смоленской области составляет  5 </a:t>
            </a:r>
            <a:r>
              <a:rPr lang="ru-RU" altLang="ru-RU" dirty="0" smtClean="0">
                <a:solidFill>
                  <a:srgbClr val="000000"/>
                </a:solidFill>
              </a:rPr>
              <a:t>052 </a:t>
            </a:r>
            <a:r>
              <a:rPr lang="ru-RU" altLang="ru-RU" dirty="0">
                <a:solidFill>
                  <a:srgbClr val="000000"/>
                </a:solidFill>
              </a:rPr>
              <a:t>человек.</a:t>
            </a:r>
            <a:endParaRPr lang="ru-RU" altLang="ru-RU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2" name="Object 6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5685353"/>
              </p:ext>
            </p:extLst>
          </p:nvPr>
        </p:nvGraphicFramePr>
        <p:xfrm>
          <a:off x="5651500" y="671513"/>
          <a:ext cx="3883025" cy="317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0757" name="Group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0681938"/>
              </p:ext>
            </p:extLst>
          </p:nvPr>
        </p:nvGraphicFramePr>
        <p:xfrm>
          <a:off x="128588" y="3789363"/>
          <a:ext cx="9504362" cy="2900362"/>
        </p:xfrm>
        <a:graphic>
          <a:graphicData uri="http://schemas.openxmlformats.org/drawingml/2006/table">
            <a:tbl>
              <a:tblPr/>
              <a:tblGrid>
                <a:gridCol w="738187"/>
                <a:gridCol w="6807200"/>
                <a:gridCol w="1958975"/>
              </a:tblGrid>
              <a:tr h="601819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п/п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Показатель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</a:tr>
              <a:tr h="427148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Объем доходов бюджета муниципального образования –Ершичский район Смоленской области в расчете на 1 жителя, тыс.рублей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52,3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</a:tcPr>
                </a:tc>
              </a:tr>
              <a:tr h="485900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Объем расходов бюджета муниципального образования –Ершичский район Смоленской области в расчете на 1 жителя, тыс.рублей 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52,4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</a:tcPr>
                </a:tc>
              </a:tr>
              <a:tr h="429546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Объем расходов бюджета муниципального образования –Ершичский район Смоленской области на социальную политику в расчете на 1 жителя, тыс.рублей 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2,7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</a:tcPr>
                </a:tc>
              </a:tr>
              <a:tr h="493866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Объем расходов бюджета муниципального образования –Ершичский район Смоленской области на образование в расчете на 1 жителя, тыс.рублей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26,4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</a:tcPr>
                </a:tc>
              </a:tr>
              <a:tr h="462083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Объем расходов бюджета муниципального образования –Ершичский район Смоленской области  на культуру и кинематографию в расчете на 1 жителя, тыс.рублей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8,6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sp>
        <p:nvSpPr>
          <p:cNvPr id="77859" name="AutoShape 6"/>
          <p:cNvSpPr>
            <a:spLocks noChangeArrowheads="1"/>
          </p:cNvSpPr>
          <p:nvPr/>
        </p:nvSpPr>
        <p:spPr bwMode="auto">
          <a:xfrm>
            <a:off x="415925" y="0"/>
            <a:ext cx="9123363" cy="59213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0066FF"/>
                </a:solidFill>
                <a:latin typeface="Times New Roman" pitchFamily="18" charset="0"/>
              </a:rPr>
              <a:t>Показатели бюджета муниципального образования – Ершичский район Смоленской области в расчете на 1 жителя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12DF0D58-40BA-4370-ACD9-672F2A6368C9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78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graphicFrame>
        <p:nvGraphicFramePr>
          <p:cNvPr id="8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0282529"/>
              </p:ext>
            </p:extLst>
          </p:nvPr>
        </p:nvGraphicFramePr>
        <p:xfrm>
          <a:off x="250825" y="600075"/>
          <a:ext cx="5494263" cy="3362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Заголовок 1"/>
          <p:cNvSpPr txBox="1">
            <a:spLocks/>
          </p:cNvSpPr>
          <p:nvPr/>
        </p:nvSpPr>
        <p:spPr>
          <a:xfrm>
            <a:off x="2457450" y="2636838"/>
            <a:ext cx="701675" cy="28733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endParaRPr lang="ru-RU" altLang="ru-RU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ru-RU" altLang="ru-RU" sz="12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defRPr/>
            </a:pPr>
            <a:r>
              <a:rPr lang="ru-RU" altLang="ru-RU" sz="120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ru-RU" altLang="ru-RU" sz="120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ru-RU" altLang="ru-RU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360712" y="1628775"/>
            <a:ext cx="701675" cy="358775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ru-RU" altLang="ru-RU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43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70000"/>
              </a:lnSpc>
              <a:defRPr/>
            </a:pPr>
            <a:r>
              <a:rPr lang="ru-RU" altLang="ru-RU" sz="4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3638,6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altLang="ru-RU" sz="1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defRPr/>
            </a:pPr>
            <a:r>
              <a:rPr lang="ru-RU" altLang="ru-RU" sz="1200" dirty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ru-RU" altLang="ru-RU" sz="12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ru-RU" altLang="ru-RU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592960" y="447675"/>
            <a:ext cx="1249362" cy="358775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ru-RU" altLang="ru-RU" sz="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70000"/>
              </a:lnSpc>
              <a:defRPr/>
            </a:pPr>
            <a:r>
              <a:rPr lang="ru-RU" altLang="ru-RU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altLang="ru-RU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ru-RU" alt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defRPr/>
            </a:pPr>
            <a:r>
              <a:rPr lang="ru-RU" altLang="ru-RU" sz="1200" dirty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ru-RU" altLang="ru-RU" sz="12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ru-RU" altLang="ru-RU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136576" y="1628775"/>
            <a:ext cx="701675" cy="358775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ru-RU" altLang="ru-RU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43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70000"/>
              </a:lnSpc>
              <a:defRPr/>
            </a:pPr>
            <a:r>
              <a:rPr lang="ru-RU" altLang="ru-RU" sz="4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3638,6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altLang="ru-RU" sz="1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defRPr/>
            </a:pPr>
            <a:r>
              <a:rPr lang="ru-RU" altLang="ru-RU" sz="1200" dirty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ru-RU" altLang="ru-RU" sz="12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ru-RU" altLang="ru-RU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2173" name="AutoShape 6"/>
          <p:cNvSpPr>
            <a:spLocks noChangeArrowheads="1"/>
          </p:cNvSpPr>
          <p:nvPr/>
        </p:nvSpPr>
        <p:spPr bwMode="auto">
          <a:xfrm>
            <a:off x="415925" y="0"/>
            <a:ext cx="9107488" cy="425450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altLang="ru-RU" sz="1800">
                <a:solidFill>
                  <a:srgbClr val="0066FF"/>
                </a:solidFill>
                <a:latin typeface="Times New Roman" pitchFamily="18" charset="0"/>
              </a:rPr>
              <a:t>ДИНАМИКА ОБЪЕМА МУНИЦИПАЛЬНОГО ДОЛГА</a:t>
            </a:r>
          </a:p>
        </p:txBody>
      </p:sp>
      <p:graphicFrame>
        <p:nvGraphicFramePr>
          <p:cNvPr id="23" name="Group 24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3241296"/>
              </p:ext>
            </p:extLst>
          </p:nvPr>
        </p:nvGraphicFramePr>
        <p:xfrm>
          <a:off x="200025" y="4005263"/>
          <a:ext cx="8929439" cy="2179651"/>
        </p:xfrm>
        <a:graphic>
          <a:graphicData uri="http://schemas.openxmlformats.org/drawingml/2006/table">
            <a:tbl>
              <a:tblPr/>
              <a:tblGrid>
                <a:gridCol w="5617071"/>
                <a:gridCol w="1512168"/>
                <a:gridCol w="1800200"/>
              </a:tblGrid>
              <a:tr h="503255"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39" marR="91439" marT="45728" marB="45728"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1439" marR="91439" marT="45728" marB="45728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2024 год</a:t>
                      </a:r>
                      <a:endParaRPr kumimoji="0" lang="ru-RU" alt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39" marR="91439" marT="45728" marB="45728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</a:tr>
              <a:tr h="518162"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Расходы по уплате процентов за пользование бюджетным кредитом, тыс.</a:t>
                      </a:r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рублей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8" marB="45728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3,6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39" marR="91439" marT="45728" marB="4572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3,6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39" marR="91439" marT="45728" marB="4572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1158220"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Процент от общего объема расходов бюджета муниципального образования – </a:t>
                      </a:r>
                      <a:r>
                        <a:rPr lang="ru-RU" sz="1400" kern="1200" dirty="0" err="1" smtClean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Ершичский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 район Смоленской области, за исключением объема расходов, осуществляемых за счет субвенций из областного бюджета, %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39" marR="91439" marT="45728" marB="45728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0,0026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39" marR="91439" marT="45728" marB="4572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0,0022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39" marR="91439" marT="45728" marB="4572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sp>
        <p:nvSpPr>
          <p:cNvPr id="43041" name="_s44042"/>
          <p:cNvSpPr>
            <a:spLocks noChangeArrowheads="1"/>
          </p:cNvSpPr>
          <p:nvPr/>
        </p:nvSpPr>
        <p:spPr bwMode="auto">
          <a:xfrm>
            <a:off x="6263853" y="620713"/>
            <a:ext cx="3240087" cy="3024187"/>
          </a:xfrm>
          <a:prstGeom prst="ellipse">
            <a:avLst/>
          </a:prstGeom>
          <a:solidFill>
            <a:srgbClr val="27FC0A"/>
          </a:solidFill>
          <a:ln w="28575">
            <a:solidFill>
              <a:srgbClr val="CAD402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200" dirty="0"/>
              <a:t>Расходы по уплате процентов за </a:t>
            </a:r>
          </a:p>
          <a:p>
            <a:pPr algn="ctr" eaLnBrk="1" hangingPunct="1"/>
            <a:r>
              <a:rPr lang="ru-RU" altLang="ru-RU" sz="1200" dirty="0"/>
              <a:t>пользование бюджетным кредитом </a:t>
            </a:r>
          </a:p>
          <a:p>
            <a:pPr algn="ctr" eaLnBrk="1" hangingPunct="1"/>
            <a:r>
              <a:rPr lang="ru-RU" altLang="ru-RU" sz="1200" dirty="0"/>
              <a:t>3,6 тыс. рублей, что составляет </a:t>
            </a:r>
            <a:r>
              <a:rPr lang="ru-RU" altLang="ru-RU" sz="1200" dirty="0" smtClean="0"/>
              <a:t>0,0022 </a:t>
            </a:r>
            <a:endParaRPr lang="ru-RU" altLang="ru-RU" sz="1200" dirty="0"/>
          </a:p>
          <a:p>
            <a:pPr algn="ctr" eaLnBrk="1" hangingPunct="1"/>
            <a:r>
              <a:rPr lang="ru-RU" altLang="ru-RU" sz="1200" dirty="0"/>
              <a:t>процента от общего объема расходов</a:t>
            </a:r>
          </a:p>
          <a:p>
            <a:pPr algn="ctr" eaLnBrk="1" hangingPunct="1"/>
            <a:r>
              <a:rPr lang="ru-RU" altLang="ru-RU" sz="1200" dirty="0"/>
              <a:t> бюджета муниципального образования – </a:t>
            </a:r>
          </a:p>
          <a:p>
            <a:pPr algn="ctr" eaLnBrk="1" hangingPunct="1"/>
            <a:r>
              <a:rPr lang="ru-RU" altLang="ru-RU" sz="1200" dirty="0" err="1"/>
              <a:t>Ершичский</a:t>
            </a:r>
            <a:r>
              <a:rPr lang="ru-RU" altLang="ru-RU" sz="1200" dirty="0"/>
              <a:t> район Смоленской области, </a:t>
            </a:r>
          </a:p>
          <a:p>
            <a:pPr algn="ctr" eaLnBrk="1" hangingPunct="1"/>
            <a:r>
              <a:rPr lang="ru-RU" altLang="ru-RU" sz="1200" dirty="0"/>
              <a:t>за исключением объема расходов, </a:t>
            </a:r>
          </a:p>
          <a:p>
            <a:pPr algn="ctr" eaLnBrk="1" hangingPunct="1"/>
            <a:r>
              <a:rPr lang="ru-RU" altLang="ru-RU" sz="1200" dirty="0"/>
              <a:t>осуществляемых за счет субвенций, </a:t>
            </a:r>
          </a:p>
          <a:p>
            <a:pPr algn="ctr" eaLnBrk="1" hangingPunct="1"/>
            <a:r>
              <a:rPr lang="ru-RU" altLang="ru-RU" sz="1200" dirty="0"/>
              <a:t>предоставляемых из областного бюджета, </a:t>
            </a:r>
          </a:p>
          <a:p>
            <a:pPr algn="ctr" eaLnBrk="1" hangingPunct="1"/>
            <a:r>
              <a:rPr lang="ru-RU" altLang="ru-RU" sz="1200" dirty="0"/>
              <a:t>что соответствует ограничениям, </a:t>
            </a:r>
          </a:p>
          <a:p>
            <a:pPr algn="ctr" eaLnBrk="1" hangingPunct="1"/>
            <a:r>
              <a:rPr lang="ru-RU" altLang="ru-RU" sz="1200" dirty="0"/>
              <a:t>установленным ст. 111</a:t>
            </a:r>
          </a:p>
          <a:p>
            <a:pPr algn="ctr" eaLnBrk="1" hangingPunct="1"/>
            <a:r>
              <a:rPr lang="ru-RU" altLang="ru-RU" sz="1200" dirty="0"/>
              <a:t> Бюджетного Кодекса РФ.</a:t>
            </a:r>
            <a:endParaRPr lang="ru-RU" altLang="ru-RU" sz="12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13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FBBCEA0-3FC8-4116-9601-A5E5ADE9608F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79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79875" name="AutoShape 6"/>
          <p:cNvSpPr>
            <a:spLocks noChangeArrowheads="1"/>
          </p:cNvSpPr>
          <p:nvPr/>
        </p:nvSpPr>
        <p:spPr bwMode="auto">
          <a:xfrm>
            <a:off x="415925" y="246063"/>
            <a:ext cx="9117013" cy="525462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400" b="1">
                <a:solidFill>
                  <a:srgbClr val="0066FF"/>
                </a:solidFill>
                <a:latin typeface="Times New Roman" pitchFamily="18" charset="0"/>
              </a:rPr>
              <a:t>Межбюджетные отношения</a:t>
            </a:r>
          </a:p>
        </p:txBody>
      </p:sp>
      <p:graphicFrame>
        <p:nvGraphicFramePr>
          <p:cNvPr id="261147" name="Group 27"/>
          <p:cNvGraphicFramePr>
            <a:graphicFrameLocks noGrp="1"/>
          </p:cNvGraphicFramePr>
          <p:nvPr>
            <p:ph idx="1"/>
          </p:nvPr>
        </p:nvGraphicFramePr>
        <p:xfrm>
          <a:off x="415925" y="2420938"/>
          <a:ext cx="8915400" cy="3398838"/>
        </p:xfrm>
        <a:graphic>
          <a:graphicData uri="http://schemas.openxmlformats.org/drawingml/2006/table">
            <a:tbl>
              <a:tblPr/>
              <a:tblGrid>
                <a:gridCol w="8915400"/>
              </a:tblGrid>
              <a:tr h="892175"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 Межбюджетные отношения в муниципальном образовании – Ершичский район Смоленской области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36625"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 Распределение дотаций на выравнивание бюджетной обеспеченности сельских поселений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70038"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 Межбюджетные трансферты, предоставляемые бюджету муниципального образования – Ершичский район Смоленской области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9880" name="Picture 21" descr="depositphotos_21027973-stock-photo-3d-team-with-gear-mechani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5" y="836613"/>
            <a:ext cx="2735263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1DAAC6D5-D78B-4079-B142-750AABA08AE2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8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3" name="Выгнутая вверх стрелка 2"/>
          <p:cNvSpPr/>
          <p:nvPr/>
        </p:nvSpPr>
        <p:spPr>
          <a:xfrm>
            <a:off x="3262313" y="2919413"/>
            <a:ext cx="6605587" cy="366712"/>
          </a:xfrm>
          <a:prstGeom prst="curved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3"/>
          <p:cNvGrpSpPr/>
          <p:nvPr/>
        </p:nvGrpSpPr>
        <p:grpSpPr>
          <a:xfrm>
            <a:off x="3609555" y="1652613"/>
            <a:ext cx="2729751" cy="4104456"/>
            <a:chOff x="2080617" y="0"/>
            <a:chExt cx="1934765" cy="4063999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2080617" y="0"/>
              <a:ext cx="1934765" cy="4063999"/>
            </a:xfrm>
            <a:prstGeom prst="roundRect">
              <a:avLst>
                <a:gd name="adj" fmla="val 10000"/>
              </a:avLst>
            </a:prstGeom>
            <a:solidFill>
              <a:schemeClr val="tx2">
                <a:lumMod val="40000"/>
                <a:lumOff val="60000"/>
              </a:schemeClr>
            </a:solidFill>
            <a:ln w="22225">
              <a:solidFill>
                <a:schemeClr val="accent4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>
                  <a:latin typeface="Arial Narrow" panose="020B0606020202030204" pitchFamily="34" charset="0"/>
                </a:rPr>
                <a:t>ДОХОДЫ</a:t>
              </a:r>
              <a:endParaRPr lang="ru-RU" sz="2800" b="1" dirty="0"/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200" b="1" dirty="0">
                  <a:latin typeface="Arial Narrow" panose="020B0606020202030204" pitchFamily="34" charset="0"/>
                </a:rPr>
                <a:t>бюджета</a:t>
              </a:r>
            </a:p>
          </p:txBody>
        </p:sp>
        <p:sp>
          <p:nvSpPr>
            <p:cNvPr id="6" name="Скругленный прямоугольник 4"/>
            <p:cNvSpPr/>
            <p:nvPr/>
          </p:nvSpPr>
          <p:spPr>
            <a:xfrm>
              <a:off x="2080617" y="0"/>
              <a:ext cx="1934765" cy="12192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71450" tIns="171450" rIns="171450" bIns="171450" spcCol="1270" anchor="ctr"/>
            <a:lstStyle/>
            <a:p>
              <a:pPr algn="ctr" defTabSz="200025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4500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9" name="Скругленный прямоугольник 4"/>
          <p:cNvSpPr/>
          <p:nvPr/>
        </p:nvSpPr>
        <p:spPr>
          <a:xfrm>
            <a:off x="4494213" y="1387475"/>
            <a:ext cx="1762125" cy="12223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71450" tIns="171450" rIns="171450" bIns="171450" spcCol="1270" anchor="ctr"/>
          <a:lstStyle/>
          <a:p>
            <a:pPr algn="ctr" defTabSz="200025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endParaRPr lang="ru-RU" sz="4500" dirty="0"/>
          </a:p>
        </p:txBody>
      </p:sp>
      <p:grpSp>
        <p:nvGrpSpPr>
          <p:cNvPr id="4" name="Группа 9"/>
          <p:cNvGrpSpPr/>
          <p:nvPr/>
        </p:nvGrpSpPr>
        <p:grpSpPr>
          <a:xfrm>
            <a:off x="6619647" y="1655788"/>
            <a:ext cx="2944474" cy="4104456"/>
            <a:chOff x="4160490" y="0"/>
            <a:chExt cx="1934765" cy="4063999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4160490" y="0"/>
              <a:ext cx="1934765" cy="4063999"/>
            </a:xfrm>
            <a:prstGeom prst="roundRect">
              <a:avLst>
                <a:gd name="adj" fmla="val 10000"/>
              </a:avLst>
            </a:prstGeom>
            <a:solidFill>
              <a:schemeClr val="tx2">
                <a:lumMod val="40000"/>
                <a:lumOff val="60000"/>
              </a:schemeClr>
            </a:solidFill>
            <a:ln w="22225">
              <a:solidFill>
                <a:schemeClr val="accent4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>
                  <a:latin typeface="Arial Narrow" panose="020B0606020202030204" pitchFamily="34" charset="0"/>
                </a:rPr>
                <a:t>РАСХОДЫ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200" b="1" dirty="0">
                  <a:latin typeface="Arial Narrow" panose="020B0606020202030204" pitchFamily="34" charset="0"/>
                </a:rPr>
                <a:t>бюджета</a:t>
              </a:r>
            </a:p>
          </p:txBody>
        </p:sp>
        <p:sp>
          <p:nvSpPr>
            <p:cNvPr id="12" name="Скругленный прямоугольник 4"/>
            <p:cNvSpPr/>
            <p:nvPr/>
          </p:nvSpPr>
          <p:spPr>
            <a:xfrm>
              <a:off x="4160490" y="0"/>
              <a:ext cx="1934765" cy="12192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71450" tIns="171450" rIns="171450" bIns="171450" spcCol="1270" anchor="ctr"/>
            <a:lstStyle/>
            <a:p>
              <a:pPr algn="ctr" defTabSz="200025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4500" dirty="0"/>
            </a:p>
          </p:txBody>
        </p:sp>
      </p:grpSp>
      <p:grpSp>
        <p:nvGrpSpPr>
          <p:cNvPr id="8" name="Группа 12"/>
          <p:cNvGrpSpPr/>
          <p:nvPr/>
        </p:nvGrpSpPr>
        <p:grpSpPr>
          <a:xfrm>
            <a:off x="442365" y="1652613"/>
            <a:ext cx="2729874" cy="4104456"/>
            <a:chOff x="744" y="0"/>
            <a:chExt cx="1934765" cy="4063999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744" y="0"/>
              <a:ext cx="1934765" cy="4063999"/>
            </a:xfrm>
            <a:prstGeom prst="roundRect">
              <a:avLst>
                <a:gd name="adj" fmla="val 10000"/>
              </a:avLst>
            </a:prstGeom>
            <a:solidFill>
              <a:srgbClr val="C00000"/>
            </a:solidFill>
            <a:ln w="22225">
              <a:solidFill>
                <a:schemeClr val="accent4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>
                  <a:latin typeface="Arial Narrow" panose="020B0606020202030204" pitchFamily="34" charset="0"/>
                </a:rPr>
                <a:t>БЮДЖЕТ</a:t>
              </a:r>
            </a:p>
          </p:txBody>
        </p:sp>
        <p:sp>
          <p:nvSpPr>
            <p:cNvPr id="15" name="Скругленный прямоугольник 4"/>
            <p:cNvSpPr/>
            <p:nvPr/>
          </p:nvSpPr>
          <p:spPr>
            <a:xfrm>
              <a:off x="744" y="0"/>
              <a:ext cx="1934765" cy="12192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71450" tIns="171450" rIns="171450" bIns="171450" spcCol="1270" anchor="ctr"/>
            <a:lstStyle/>
            <a:p>
              <a:pPr algn="ctr" defTabSz="200025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4500" dirty="0"/>
            </a:p>
          </p:txBody>
        </p:sp>
      </p:grpSp>
      <p:sp>
        <p:nvSpPr>
          <p:cNvPr id="17" name="Скругленный прямоугольник 16"/>
          <p:cNvSpPr/>
          <p:nvPr/>
        </p:nvSpPr>
        <p:spPr>
          <a:xfrm>
            <a:off x="594864" y="2382417"/>
            <a:ext cx="2456229" cy="3233810"/>
          </a:xfrm>
          <a:prstGeom prst="roundRect">
            <a:avLst>
              <a:gd name="adj" fmla="val 10000"/>
            </a:avLst>
          </a:prstGeom>
          <a:solidFill>
            <a:srgbClr val="FFFFDD"/>
          </a:solidFill>
          <a:ln w="31750">
            <a:solidFill>
              <a:srgbClr val="C00000"/>
            </a:solidFill>
          </a:ln>
          <a:scene3d>
            <a:camera prst="orthographicFront"/>
            <a:lightRig rig="threePt" dir="t"/>
          </a:scene3d>
          <a:sp3d prstMaterial="dkEdge"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ru-RU" sz="160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- форма образования и расходования денежных средств, предназначенных для финансового обеспечения задач </a:t>
            </a:r>
          </a:p>
          <a:p>
            <a:pPr algn="ctr" eaLnBrk="1" hangingPunct="1">
              <a:defRPr/>
            </a:pPr>
            <a:r>
              <a:rPr lang="ru-RU" sz="160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и функций </a:t>
            </a:r>
          </a:p>
          <a:p>
            <a:pPr algn="ctr" eaLnBrk="1" hangingPunct="1">
              <a:defRPr/>
            </a:pPr>
            <a:r>
              <a:rPr lang="ru-RU" sz="160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органов местного самоуправления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688620" y="2525844"/>
            <a:ext cx="2447404" cy="3055458"/>
          </a:xfrm>
          <a:prstGeom prst="roundRect">
            <a:avLst>
              <a:gd name="adj" fmla="val 10000"/>
            </a:avLst>
          </a:prstGeom>
          <a:solidFill>
            <a:srgbClr val="FFFFDD"/>
          </a:solidFill>
          <a:ln w="31750">
            <a:solidFill>
              <a:schemeClr val="tx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 prstMaterial="dkEdge"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ru-RU" altLang="ru-RU" sz="160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поступающие в бюджет денежные средства (налоги юридических </a:t>
            </a:r>
          </a:p>
          <a:p>
            <a:pPr algn="ctr" eaLnBrk="1" hangingPunct="1">
              <a:defRPr/>
            </a:pPr>
            <a:r>
              <a:rPr lang="ru-RU" altLang="ru-RU" sz="160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и физических лиц, акцизы, штрафы,административные платежи и сборы)</a:t>
            </a:r>
          </a:p>
        </p:txBody>
      </p:sp>
      <p:grpSp>
        <p:nvGrpSpPr>
          <p:cNvPr id="13326" name="Группа 21"/>
          <p:cNvGrpSpPr>
            <a:grpSpLocks/>
          </p:cNvGrpSpPr>
          <p:nvPr/>
        </p:nvGrpSpPr>
        <p:grpSpPr bwMode="auto">
          <a:xfrm>
            <a:off x="6753225" y="2565400"/>
            <a:ext cx="2730500" cy="3086100"/>
            <a:chOff x="4434766" y="1188957"/>
            <a:chExt cx="1627712" cy="1265453"/>
          </a:xfrm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4434766" y="1188957"/>
              <a:ext cx="1627712" cy="1258300"/>
            </a:xfrm>
            <a:prstGeom prst="roundRect">
              <a:avLst>
                <a:gd name="adj" fmla="val 10000"/>
              </a:avLst>
            </a:prstGeom>
            <a:solidFill>
              <a:srgbClr val="FFFFDD"/>
            </a:solidFill>
            <a:ln w="31750"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 prstMaterial="dkEdge"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 eaLnBrk="1" hangingPunct="1">
                <a:defRPr/>
              </a:pPr>
              <a:r>
                <a:rPr lang="ru-RU">
                  <a:solidFill>
                    <a:srgbClr val="002060"/>
                  </a:solidFill>
                  <a:latin typeface="Arial Narrow" pitchFamily="34" charset="0"/>
                  <a:cs typeface="Arial" pitchFamily="34" charset="0"/>
                </a:rPr>
                <a:t>направляемые из бюджета денежные средства</a:t>
              </a:r>
            </a:p>
            <a:p>
              <a:pPr algn="ctr" eaLnBrk="1" hangingPunct="1">
                <a:defRPr/>
              </a:pPr>
              <a:r>
                <a:rPr lang="ru-RU">
                  <a:solidFill>
                    <a:srgbClr val="002060"/>
                  </a:solidFill>
                  <a:latin typeface="Arial Narrow" pitchFamily="34" charset="0"/>
                  <a:cs typeface="Arial" pitchFamily="34" charset="0"/>
                </a:rPr>
                <a:t>(финансовое обеспечение социальных обязательств муниципальных учреждений, </a:t>
              </a:r>
            </a:p>
            <a:p>
              <a:pPr algn="ctr" eaLnBrk="1" hangingPunct="1">
                <a:defRPr/>
              </a:pPr>
              <a:r>
                <a:rPr lang="ru-RU">
                  <a:solidFill>
                    <a:srgbClr val="002060"/>
                  </a:solidFill>
                  <a:latin typeface="Arial Narrow" pitchFamily="34" charset="0"/>
                  <a:cs typeface="Arial" pitchFamily="34" charset="0"/>
                </a:rPr>
                <a:t>дорожное хозяйство, ЖКХ  и транспорт,  капитальное строительство и др.)</a:t>
              </a:r>
            </a:p>
          </p:txBody>
        </p:sp>
        <p:sp>
          <p:nvSpPr>
            <p:cNvPr id="24" name="Скругленный прямоугольник 4"/>
            <p:cNvSpPr/>
            <p:nvPr/>
          </p:nvSpPr>
          <p:spPr>
            <a:xfrm>
              <a:off x="4598484" y="1265119"/>
              <a:ext cx="1452638" cy="11892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spcCol="1270" anchor="ctr"/>
            <a:lstStyle/>
            <a:p>
              <a:pPr algn="ctr" defTabSz="16002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3600" dirty="0"/>
            </a:p>
          </p:txBody>
        </p:sp>
      </p:grpSp>
      <p:sp>
        <p:nvSpPr>
          <p:cNvPr id="27" name="Прямоугольник 26"/>
          <p:cNvSpPr/>
          <p:nvPr/>
        </p:nvSpPr>
        <p:spPr>
          <a:xfrm>
            <a:off x="428625" y="679450"/>
            <a:ext cx="9204325" cy="1006475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36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500">
                <a:solidFill>
                  <a:srgbClr val="000000"/>
                </a:solidFill>
                <a:latin typeface="Arial Narrow" panose="020B0606020202030204" pitchFamily="34" charset="0"/>
              </a:rPr>
              <a:t>Слово </a:t>
            </a:r>
            <a:r>
              <a:rPr lang="ru-RU" altLang="ru-RU" sz="1500">
                <a:solidFill>
                  <a:srgbClr val="000000"/>
                </a:solidFill>
              </a:rPr>
              <a:t>бюджет</a:t>
            </a:r>
            <a:r>
              <a:rPr lang="ru-RU" altLang="ru-RU" sz="1500">
                <a:solidFill>
                  <a:srgbClr val="000000"/>
                </a:solidFill>
                <a:latin typeface="Arial Narrow" panose="020B0606020202030204" pitchFamily="34" charset="0"/>
              </a:rPr>
              <a:t> заимствовано из Англии, где в старину канцлер казначейства приносил ежегодно в парламент мешок с деньгами и произносил речь, которая собственно и называлась старинным нормандским словом "B</a:t>
            </a:r>
            <a:r>
              <a:rPr lang="en-US" altLang="ru-RU" sz="1500">
                <a:solidFill>
                  <a:srgbClr val="000000"/>
                </a:solidFill>
                <a:latin typeface="Arial Narrow" panose="020B0606020202030204" pitchFamily="34" charset="0"/>
              </a:rPr>
              <a:t>o</a:t>
            </a:r>
            <a:r>
              <a:rPr lang="ru-RU" altLang="ru-RU" sz="1500">
                <a:solidFill>
                  <a:srgbClr val="000000"/>
                </a:solidFill>
                <a:latin typeface="Arial Narrow" panose="020B0606020202030204" pitchFamily="34" charset="0"/>
              </a:rPr>
              <a:t>u</a:t>
            </a:r>
            <a:r>
              <a:rPr lang="en-US" altLang="ru-RU" sz="1500">
                <a:solidFill>
                  <a:srgbClr val="000000"/>
                </a:solidFill>
                <a:latin typeface="Arial Narrow" panose="020B0606020202030204" pitchFamily="34" charset="0"/>
              </a:rPr>
              <a:t>gett</a:t>
            </a:r>
            <a:r>
              <a:rPr lang="ru-RU" altLang="ru-RU" sz="1500">
                <a:solidFill>
                  <a:srgbClr val="000000"/>
                </a:solidFill>
                <a:latin typeface="Arial Narrow" panose="020B0606020202030204" pitchFamily="34" charset="0"/>
              </a:rPr>
              <a:t>e" </a:t>
            </a:r>
          </a:p>
          <a:p>
            <a:pPr algn="ctr" eaLnBrk="1" hangingPunct="1">
              <a:defRPr/>
            </a:pPr>
            <a:r>
              <a:rPr lang="ru-RU" altLang="ru-RU" sz="1500">
                <a:solidFill>
                  <a:srgbClr val="000000"/>
                </a:solidFill>
                <a:latin typeface="Arial Narrow" panose="020B0606020202030204" pitchFamily="34" charset="0"/>
              </a:rPr>
              <a:t>(т.е. кожаный мешок)</a:t>
            </a: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488950" y="6092825"/>
            <a:ext cx="8351838" cy="765175"/>
          </a:xfrm>
          <a:prstGeom prst="round2DiagRect">
            <a:avLst/>
          </a:prstGeom>
          <a:gradFill>
            <a:gsLst>
              <a:gs pos="1000">
                <a:schemeClr val="tx2">
                  <a:lumMod val="40000"/>
                  <a:lumOff val="60000"/>
                </a:schemeClr>
              </a:gs>
              <a:gs pos="35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6200000" scaled="1"/>
          </a:gradFill>
          <a:ln w="22225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ДЕФИЦИТ</a:t>
            </a:r>
            <a:r>
              <a:rPr lang="ru-RU" sz="1800" dirty="0">
                <a:latin typeface="Arial Narrow" panose="020B0606020202030204" pitchFamily="34" charset="0"/>
                <a:cs typeface="Times New Roman" panose="02020603050405020304" pitchFamily="18" charset="0"/>
              </a:rPr>
              <a:t> бюджета - превышение расходов бюджета над его доходами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ПРОФИЦИТ</a:t>
            </a:r>
            <a:r>
              <a:rPr lang="ru-RU" sz="1800" dirty="0">
                <a:latin typeface="Arial Narrow" panose="020B0606020202030204" pitchFamily="34" charset="0"/>
                <a:cs typeface="Times New Roman" panose="02020603050405020304" pitchFamily="18" charset="0"/>
              </a:rPr>
              <a:t> бюджета - превышение доходов бюджета над его расходами</a:t>
            </a:r>
          </a:p>
        </p:txBody>
      </p:sp>
      <p:sp>
        <p:nvSpPr>
          <p:cNvPr id="7" name="Выгнутая вниз стрелка 6"/>
          <p:cNvSpPr/>
          <p:nvPr/>
        </p:nvSpPr>
        <p:spPr>
          <a:xfrm>
            <a:off x="3197225" y="3695700"/>
            <a:ext cx="6708775" cy="366713"/>
          </a:xfrm>
          <a:prstGeom prst="curved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30" name="Заголовок 1"/>
          <p:cNvSpPr txBox="1">
            <a:spLocks noChangeArrowheads="1"/>
          </p:cNvSpPr>
          <p:nvPr/>
        </p:nvSpPr>
        <p:spPr bwMode="auto">
          <a:xfrm>
            <a:off x="9244013" y="6524625"/>
            <a:ext cx="66198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endParaRPr lang="ru-RU" altLang="ru-RU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331" name="AutoShape 6"/>
          <p:cNvSpPr>
            <a:spLocks noChangeArrowheads="1"/>
          </p:cNvSpPr>
          <p:nvPr/>
        </p:nvSpPr>
        <p:spPr bwMode="auto">
          <a:xfrm>
            <a:off x="128588" y="0"/>
            <a:ext cx="9777412" cy="441325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900" b="1">
                <a:solidFill>
                  <a:srgbClr val="0066CC"/>
                </a:solidFill>
                <a:cs typeface="Tahoma" pitchFamily="34" charset="0"/>
              </a:rPr>
              <a:t>Что такое бюджет?</a:t>
            </a:r>
          </a:p>
        </p:txBody>
      </p:sp>
      <p:pic>
        <p:nvPicPr>
          <p:cNvPr id="13332" name="Picture 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4797425"/>
            <a:ext cx="1577975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3" name="Picture 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488" y="4838700"/>
            <a:ext cx="1689100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4" name="Picture 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4724400"/>
            <a:ext cx="2376488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0899DF0E-9A07-478A-BDAB-CD577B3B0200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80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grpSp>
        <p:nvGrpSpPr>
          <p:cNvPr id="92163" name="Diagram 7"/>
          <p:cNvGrpSpPr>
            <a:grpSpLocks/>
          </p:cNvGrpSpPr>
          <p:nvPr/>
        </p:nvGrpSpPr>
        <p:grpSpPr bwMode="auto">
          <a:xfrm>
            <a:off x="128588" y="822325"/>
            <a:ext cx="9791700" cy="5861050"/>
            <a:chOff x="1247" y="1047"/>
            <a:chExt cx="3493" cy="2860"/>
          </a:xfrm>
        </p:grpSpPr>
        <p:sp>
          <p:nvSpPr>
            <p:cNvPr id="92165" name="AutoShape 6"/>
            <p:cNvSpPr>
              <a:spLocks noChangeAspect="1" noChangeArrowheads="1" noTextEdit="1"/>
            </p:cNvSpPr>
            <p:nvPr/>
          </p:nvSpPr>
          <p:spPr bwMode="auto">
            <a:xfrm>
              <a:off x="1247" y="1047"/>
              <a:ext cx="3493" cy="286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166" name="_s44038"/>
            <p:cNvSpPr>
              <a:spLocks noChangeShapeType="1"/>
            </p:cNvSpPr>
            <p:nvPr/>
          </p:nvSpPr>
          <p:spPr bwMode="auto">
            <a:xfrm>
              <a:off x="2994" y="2846"/>
              <a:ext cx="539" cy="24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/>
            </a:p>
          </p:txBody>
        </p:sp>
        <p:sp>
          <p:nvSpPr>
            <p:cNvPr id="92167" name="_s44039"/>
            <p:cNvSpPr>
              <a:spLocks noChangeArrowheads="1"/>
            </p:cNvSpPr>
            <p:nvPr/>
          </p:nvSpPr>
          <p:spPr bwMode="auto">
            <a:xfrm>
              <a:off x="3533" y="2495"/>
              <a:ext cx="1099" cy="1265"/>
            </a:xfrm>
            <a:prstGeom prst="ellipse">
              <a:avLst/>
            </a:prstGeom>
            <a:solidFill>
              <a:srgbClr val="0399FF"/>
            </a:solidFill>
            <a:ln w="28575">
              <a:solidFill>
                <a:srgbClr val="4B595B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ru-RU" altLang="ru-RU" sz="1200">
                <a:latin typeface="Times New Roman" pitchFamily="18" charset="0"/>
              </a:endParaRPr>
            </a:p>
            <a:p>
              <a:pPr algn="ctr" eaLnBrk="1" hangingPunct="1"/>
              <a:r>
                <a:rPr lang="ru-RU" altLang="ru-RU" sz="1200">
                  <a:latin typeface="Times New Roman" pitchFamily="18" charset="0"/>
                </a:rPr>
                <a:t>собственных средств бюджета </a:t>
              </a:r>
            </a:p>
            <a:p>
              <a:pPr algn="ctr" eaLnBrk="1" hangingPunct="1"/>
              <a:r>
                <a:rPr lang="ru-RU" altLang="ru-RU" sz="1200">
                  <a:latin typeface="Times New Roman" pitchFamily="18" charset="0"/>
                </a:rPr>
                <a:t>муниципального образования </a:t>
              </a:r>
              <a:r>
                <a:rPr lang="ru-RU" altLang="ru-RU" sz="1200"/>
                <a:t>–</a:t>
              </a:r>
              <a:r>
                <a:rPr lang="ru-RU" altLang="ru-RU" sz="1200">
                  <a:latin typeface="Times New Roman" pitchFamily="18" charset="0"/>
                </a:rPr>
                <a:t> </a:t>
              </a:r>
            </a:p>
            <a:p>
              <a:pPr algn="ctr" eaLnBrk="1" hangingPunct="1"/>
              <a:r>
                <a:rPr lang="ru-RU" altLang="ru-RU" sz="1200">
                  <a:latin typeface="Times New Roman" pitchFamily="18" charset="0"/>
                </a:rPr>
                <a:t>Ершичский район Смоленской области  </a:t>
              </a:r>
            </a:p>
            <a:p>
              <a:pPr algn="ctr" eaLnBrk="1" hangingPunct="1"/>
              <a:endParaRPr lang="ru-RU" altLang="ru-RU" sz="1200">
                <a:latin typeface="Times New Roman" pitchFamily="18" charset="0"/>
              </a:endParaRPr>
            </a:p>
          </p:txBody>
        </p:sp>
        <p:sp>
          <p:nvSpPr>
            <p:cNvPr id="92168" name="_s44040"/>
            <p:cNvSpPr>
              <a:spLocks noChangeShapeType="1"/>
            </p:cNvSpPr>
            <p:nvPr/>
          </p:nvSpPr>
          <p:spPr bwMode="auto">
            <a:xfrm flipV="1">
              <a:off x="2685" y="1827"/>
              <a:ext cx="257" cy="17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/>
            </a:p>
          </p:txBody>
        </p:sp>
        <p:sp>
          <p:nvSpPr>
            <p:cNvPr id="92169" name="_s44041"/>
            <p:cNvSpPr>
              <a:spLocks noChangeArrowheads="1"/>
            </p:cNvSpPr>
            <p:nvPr/>
          </p:nvSpPr>
          <p:spPr bwMode="auto">
            <a:xfrm>
              <a:off x="2814" y="1265"/>
              <a:ext cx="1439" cy="700"/>
            </a:xfrm>
            <a:prstGeom prst="ellipse">
              <a:avLst/>
            </a:prstGeom>
            <a:solidFill>
              <a:srgbClr val="FF8C01"/>
            </a:solidFill>
            <a:ln w="28575">
              <a:solidFill>
                <a:srgbClr val="D87600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altLang="ru-RU" sz="1200">
                  <a:latin typeface="Times New Roman" pitchFamily="18" charset="0"/>
                </a:rPr>
                <a:t>субвенции на</a:t>
              </a:r>
            </a:p>
            <a:p>
              <a:pPr algn="ctr" eaLnBrk="1" hangingPunct="1"/>
              <a:r>
                <a:rPr lang="ru-RU" altLang="ru-RU" sz="1200">
                  <a:latin typeface="Times New Roman" pitchFamily="18" charset="0"/>
                </a:rPr>
                <a:t>осуществление полномочий органов </a:t>
              </a:r>
            </a:p>
            <a:p>
              <a:pPr algn="ctr" eaLnBrk="1" hangingPunct="1"/>
              <a:r>
                <a:rPr lang="ru-RU" altLang="ru-RU" sz="1200">
                  <a:latin typeface="Times New Roman" pitchFamily="18" charset="0"/>
                </a:rPr>
                <a:t>государственной власти </a:t>
              </a:r>
            </a:p>
            <a:p>
              <a:pPr algn="ctr" eaLnBrk="1" hangingPunct="1"/>
              <a:r>
                <a:rPr lang="ru-RU" altLang="ru-RU" sz="1200">
                  <a:latin typeface="Times New Roman" pitchFamily="18" charset="0"/>
                </a:rPr>
                <a:t>Смоленской области </a:t>
              </a:r>
            </a:p>
            <a:p>
              <a:pPr algn="ctr" eaLnBrk="1" hangingPunct="1"/>
              <a:r>
                <a:rPr lang="ru-RU" altLang="ru-RU" sz="1200">
                  <a:latin typeface="Times New Roman" pitchFamily="18" charset="0"/>
                </a:rPr>
                <a:t>по расчету и предоставлению </a:t>
              </a:r>
            </a:p>
            <a:p>
              <a:pPr algn="ctr" eaLnBrk="1" hangingPunct="1"/>
              <a:r>
                <a:rPr lang="ru-RU" altLang="ru-RU" sz="1200">
                  <a:latin typeface="Times New Roman" pitchFamily="18" charset="0"/>
                </a:rPr>
                <a:t>дотаций бюджетам </a:t>
              </a:r>
            </a:p>
            <a:p>
              <a:pPr algn="ctr" eaLnBrk="1" hangingPunct="1"/>
              <a:r>
                <a:rPr lang="ru-RU" altLang="ru-RU" sz="1200">
                  <a:latin typeface="Times New Roman" pitchFamily="18" charset="0"/>
                </a:rPr>
                <a:t>поселений</a:t>
              </a:r>
            </a:p>
          </p:txBody>
        </p:sp>
        <p:sp>
          <p:nvSpPr>
            <p:cNvPr id="92170" name="_s44042"/>
            <p:cNvSpPr>
              <a:spLocks noChangeArrowheads="1"/>
            </p:cNvSpPr>
            <p:nvPr/>
          </p:nvSpPr>
          <p:spPr bwMode="auto">
            <a:xfrm>
              <a:off x="1709" y="1897"/>
              <a:ext cx="1284" cy="1616"/>
            </a:xfrm>
            <a:prstGeom prst="ellipse">
              <a:avLst/>
            </a:prstGeom>
            <a:solidFill>
              <a:srgbClr val="F1FD09"/>
            </a:solidFill>
            <a:ln w="28575">
              <a:solidFill>
                <a:srgbClr val="CAD402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altLang="ru-RU" sz="1200">
                  <a:latin typeface="Times New Roman" pitchFamily="18" charset="0"/>
                </a:rPr>
                <a:t>Межбюджетные  трансферты,</a:t>
              </a:r>
            </a:p>
            <a:p>
              <a:pPr algn="ctr" eaLnBrk="1" hangingPunct="1"/>
              <a:r>
                <a:rPr lang="ru-RU" altLang="ru-RU" sz="1200">
                  <a:latin typeface="Times New Roman" pitchFamily="18" charset="0"/>
                </a:rPr>
                <a:t> предоставляемые бюджетам</a:t>
              </a:r>
            </a:p>
            <a:p>
              <a:pPr algn="ctr" eaLnBrk="1" hangingPunct="1"/>
              <a:r>
                <a:rPr lang="ru-RU" altLang="ru-RU" sz="1200">
                  <a:latin typeface="Times New Roman" pitchFamily="18" charset="0"/>
                </a:rPr>
                <a:t> поселений из бюджета </a:t>
              </a:r>
            </a:p>
            <a:p>
              <a:pPr algn="ctr" eaLnBrk="1" hangingPunct="1"/>
              <a:r>
                <a:rPr lang="ru-RU" altLang="ru-RU" sz="1200">
                  <a:latin typeface="Times New Roman" pitchFamily="18" charset="0"/>
                </a:rPr>
                <a:t>муниципального образования </a:t>
              </a:r>
              <a:r>
                <a:rPr lang="ru-RU" altLang="ru-RU" sz="1200"/>
                <a:t>–</a:t>
              </a:r>
              <a:endParaRPr lang="ru-RU" altLang="ru-RU" sz="1200">
                <a:latin typeface="Times New Roman" pitchFamily="18" charset="0"/>
              </a:endParaRPr>
            </a:p>
            <a:p>
              <a:pPr algn="ctr" eaLnBrk="1" hangingPunct="1"/>
              <a:r>
                <a:rPr lang="ru-RU" altLang="ru-RU" sz="1200">
                  <a:latin typeface="Times New Roman" pitchFamily="18" charset="0"/>
                </a:rPr>
                <a:t> Ершичский район </a:t>
              </a:r>
            </a:p>
            <a:p>
              <a:pPr algn="ctr" eaLnBrk="1" hangingPunct="1"/>
              <a:r>
                <a:rPr lang="ru-RU" altLang="ru-RU" sz="1200">
                  <a:latin typeface="Times New Roman" pitchFamily="18" charset="0"/>
                </a:rPr>
                <a:t>Смоленской области </a:t>
              </a:r>
              <a:r>
                <a:rPr lang="ru-RU" altLang="ru-RU" sz="1200" b="1">
                  <a:latin typeface="Times New Roman" pitchFamily="18" charset="0"/>
                </a:rPr>
                <a:t>за счет</a:t>
              </a:r>
              <a:r>
                <a:rPr lang="ru-RU" altLang="ru-RU" sz="1200">
                  <a:latin typeface="Times New Roman" pitchFamily="18" charset="0"/>
                </a:rPr>
                <a:t>:</a:t>
              </a:r>
            </a:p>
          </p:txBody>
        </p:sp>
      </p:grpSp>
      <p:sp>
        <p:nvSpPr>
          <p:cNvPr id="3084" name="AutoShape 6"/>
          <p:cNvSpPr>
            <a:spLocks noChangeArrowheads="1"/>
          </p:cNvSpPr>
          <p:nvPr/>
        </p:nvSpPr>
        <p:spPr bwMode="auto">
          <a:xfrm>
            <a:off x="415925" y="0"/>
            <a:ext cx="9136063" cy="728663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altLang="ru-RU" sz="1800" b="1">
                <a:solidFill>
                  <a:srgbClr val="0066FF"/>
                </a:solidFill>
                <a:latin typeface="Times New Roman" pitchFamily="18" charset="0"/>
              </a:rPr>
              <a:t>Межбюджетные отношения в муниципальном образовании – Ершичский район Смоленской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347571482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4EB3B6F-1A3B-4B06-8E5D-E995326DACAD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81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graphicFrame>
        <p:nvGraphicFramePr>
          <p:cNvPr id="86055" name="Group 3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7681907"/>
              </p:ext>
            </p:extLst>
          </p:nvPr>
        </p:nvGraphicFramePr>
        <p:xfrm>
          <a:off x="495300" y="1600200"/>
          <a:ext cx="8778875" cy="2200276"/>
        </p:xfrm>
        <a:graphic>
          <a:graphicData uri="http://schemas.openxmlformats.org/drawingml/2006/table">
            <a:tbl>
              <a:tblPr/>
              <a:tblGrid>
                <a:gridCol w="4762500"/>
                <a:gridCol w="2092325"/>
                <a:gridCol w="1924050"/>
              </a:tblGrid>
              <a:tr h="454023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2023 </a:t>
                      </a: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</a:tr>
              <a:tr h="679447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Дотация на выравнивание за счет собственных средств бюджета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14 680,0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16 630,0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30" marB="4573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1066806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Субвенции на осуществление полномочий органов государственной власти Смоленской области по расчету и предоставлению дотаций бюджетам поселений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735,4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774,0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30" marB="4573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</a:tbl>
          </a:graphicData>
        </a:graphic>
      </p:graphicFrame>
      <p:sp>
        <p:nvSpPr>
          <p:cNvPr id="80913" name="AutoShape 6"/>
          <p:cNvSpPr>
            <a:spLocks noChangeArrowheads="1"/>
          </p:cNvSpPr>
          <p:nvPr/>
        </p:nvSpPr>
        <p:spPr bwMode="auto">
          <a:xfrm>
            <a:off x="344488" y="260350"/>
            <a:ext cx="9136062" cy="728663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800" b="1">
                <a:solidFill>
                  <a:srgbClr val="0066FF"/>
                </a:solidFill>
                <a:latin typeface="Times New Roman" pitchFamily="18" charset="0"/>
              </a:rPr>
              <a:t>Распределение дотаций на выравнивание бюджетной обеспеченности сельских поселений</a:t>
            </a: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8408988" y="1125538"/>
            <a:ext cx="1247775" cy="358775"/>
          </a:xfrm>
          <a:prstGeom prst="rect">
            <a:avLst/>
          </a:prstGeom>
        </p:spPr>
        <p:txBody>
          <a:bodyPr anchor="ctr">
            <a:normAutofit fontScale="85000" lnSpcReduction="20000"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defRPr/>
            </a:pPr>
            <a:r>
              <a:rPr lang="ru-RU" altLang="ru-RU" sz="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4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50000"/>
              </a:lnSpc>
              <a:defRPr/>
            </a:pPr>
            <a:r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</a:p>
          <a:p>
            <a:pPr eaLnBrk="1" hangingPunct="1">
              <a:lnSpc>
                <a:spcPct val="60000"/>
              </a:lnSpc>
              <a:defRPr/>
            </a:pPr>
            <a:endParaRPr lang="ru-RU" altLang="ru-RU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60000"/>
              </a:lnSpc>
              <a:defRPr/>
            </a:pPr>
            <a:r>
              <a:rPr lang="ru-RU" altLang="ru-RU" sz="40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ru-RU" altLang="ru-RU" sz="40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ru-RU" altLang="ru-RU" sz="4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35D535C-8108-4719-ADDA-81F1CA427700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82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grpSp>
        <p:nvGrpSpPr>
          <p:cNvPr id="81923" name="Organization Chart 7"/>
          <p:cNvGrpSpPr>
            <a:grpSpLocks/>
          </p:cNvGrpSpPr>
          <p:nvPr/>
        </p:nvGrpSpPr>
        <p:grpSpPr bwMode="auto">
          <a:xfrm>
            <a:off x="488950" y="981075"/>
            <a:ext cx="8567738" cy="5688013"/>
            <a:chOff x="294" y="989"/>
            <a:chExt cx="1440" cy="1152"/>
          </a:xfrm>
        </p:grpSpPr>
        <p:cxnSp>
          <p:nvCxnSpPr>
            <p:cNvPr id="81925" name="_s35844"/>
            <p:cNvCxnSpPr>
              <a:cxnSpLocks noChangeShapeType="1"/>
              <a:stCxn id="81929" idx="1"/>
              <a:endCxn id="81927" idx="2"/>
            </p:cNvCxnSpPr>
            <p:nvPr/>
          </p:nvCxnSpPr>
          <p:spPr bwMode="auto">
            <a:xfrm rot="10800000">
              <a:off x="726" y="1280"/>
              <a:ext cx="142" cy="717"/>
            </a:xfrm>
            <a:prstGeom prst="bentConnector2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1926" name="_s35845"/>
            <p:cNvCxnSpPr>
              <a:cxnSpLocks noChangeShapeType="1"/>
              <a:stCxn id="81928" idx="1"/>
              <a:endCxn id="81927" idx="2"/>
            </p:cNvCxnSpPr>
            <p:nvPr/>
          </p:nvCxnSpPr>
          <p:spPr bwMode="auto">
            <a:xfrm rot="10800000">
              <a:off x="726" y="1280"/>
              <a:ext cx="142" cy="285"/>
            </a:xfrm>
            <a:prstGeom prst="bentConnector2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1927" name="_s35846"/>
            <p:cNvSpPr>
              <a:spLocks noChangeArrowheads="1"/>
            </p:cNvSpPr>
            <p:nvPr/>
          </p:nvSpPr>
          <p:spPr bwMode="auto">
            <a:xfrm>
              <a:off x="294" y="989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FF0000">
                <a:alpha val="50195"/>
              </a:srgbClr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ru-RU" altLang="ru-RU"/>
                <a:t>Межбюджетные трансферты, предоставляемые бюджету </a:t>
              </a:r>
            </a:p>
            <a:p>
              <a:pPr algn="ctr"/>
              <a:r>
                <a:rPr lang="ru-RU" altLang="ru-RU"/>
                <a:t>муниципального образования – Ершичский район</a:t>
              </a:r>
            </a:p>
            <a:p>
              <a:pPr algn="ctr"/>
              <a:r>
                <a:rPr lang="ru-RU" altLang="ru-RU"/>
                <a:t> Смоленской области из бюджетов поселений </a:t>
              </a:r>
            </a:p>
            <a:p>
              <a:pPr algn="ctr"/>
              <a:r>
                <a:rPr lang="ru-RU" altLang="ru-RU"/>
                <a:t>на осуществление части полномочий </a:t>
              </a:r>
            </a:p>
            <a:p>
              <a:pPr algn="ctr"/>
              <a:r>
                <a:rPr lang="ru-RU" altLang="ru-RU"/>
                <a:t>в соответствии с заключенными соглашениями</a:t>
              </a:r>
              <a:endParaRPr lang="ru-RU" altLang="ru-RU" sz="1900">
                <a:latin typeface="Times New Roman" pitchFamily="18" charset="0"/>
              </a:endParaRPr>
            </a:p>
          </p:txBody>
        </p:sp>
        <p:sp>
          <p:nvSpPr>
            <p:cNvPr id="81928" name="_s35847"/>
            <p:cNvSpPr>
              <a:spLocks noChangeArrowheads="1"/>
            </p:cNvSpPr>
            <p:nvPr/>
          </p:nvSpPr>
          <p:spPr bwMode="auto">
            <a:xfrm>
              <a:off x="870" y="1421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FF00FF">
                <a:alpha val="50195"/>
              </a:srgbClr>
            </a:solidFill>
            <a:ln w="28575">
              <a:solidFill>
                <a:srgbClr val="FF00AD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altLang="ru-RU" sz="3700" dirty="0">
                  <a:latin typeface="Times New Roman" pitchFamily="18" charset="0"/>
                </a:rPr>
                <a:t>2023 год </a:t>
              </a:r>
              <a:r>
                <a:rPr lang="ru-RU" altLang="ru-RU" sz="3700" dirty="0"/>
                <a:t>–</a:t>
              </a:r>
              <a:r>
                <a:rPr lang="ru-RU" altLang="ru-RU" sz="3700" dirty="0">
                  <a:latin typeface="Times New Roman" pitchFamily="18" charset="0"/>
                </a:rPr>
                <a:t> 90,5 </a:t>
              </a:r>
              <a:r>
                <a:rPr lang="ru-RU" altLang="ru-RU" sz="1900" dirty="0">
                  <a:latin typeface="Times New Roman" pitchFamily="18" charset="0"/>
                </a:rPr>
                <a:t>тыс. рублей</a:t>
              </a:r>
            </a:p>
          </p:txBody>
        </p:sp>
        <p:sp>
          <p:nvSpPr>
            <p:cNvPr id="81929" name="_s35848"/>
            <p:cNvSpPr>
              <a:spLocks noChangeArrowheads="1"/>
            </p:cNvSpPr>
            <p:nvPr/>
          </p:nvSpPr>
          <p:spPr bwMode="auto">
            <a:xfrm>
              <a:off x="870" y="1853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FF00FF">
                <a:alpha val="50195"/>
              </a:srgbClr>
            </a:solidFill>
            <a:ln w="28575">
              <a:solidFill>
                <a:srgbClr val="FF00AD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altLang="ru-RU" sz="3700" dirty="0" smtClean="0">
                  <a:latin typeface="Times New Roman" pitchFamily="18" charset="0"/>
                </a:rPr>
                <a:t>2024 </a:t>
              </a:r>
              <a:r>
                <a:rPr lang="ru-RU" altLang="ru-RU" sz="3700" dirty="0">
                  <a:latin typeface="Times New Roman" pitchFamily="18" charset="0"/>
                </a:rPr>
                <a:t>год </a:t>
              </a:r>
              <a:r>
                <a:rPr lang="ru-RU" altLang="ru-RU" sz="3700" dirty="0"/>
                <a:t>–</a:t>
              </a:r>
              <a:r>
                <a:rPr lang="ru-RU" altLang="ru-RU" sz="3700" dirty="0">
                  <a:latin typeface="Times New Roman" pitchFamily="18" charset="0"/>
                </a:rPr>
                <a:t> </a:t>
              </a:r>
              <a:r>
                <a:rPr lang="ru-RU" altLang="ru-RU" sz="3700" dirty="0" smtClean="0">
                  <a:latin typeface="Times New Roman" pitchFamily="18" charset="0"/>
                </a:rPr>
                <a:t>123,7 </a:t>
              </a:r>
              <a:r>
                <a:rPr lang="ru-RU" altLang="ru-RU" sz="1900" dirty="0">
                  <a:latin typeface="Times New Roman" pitchFamily="18" charset="0"/>
                </a:rPr>
                <a:t>тыс. рублей</a:t>
              </a:r>
            </a:p>
          </p:txBody>
        </p:sp>
      </p:grpSp>
      <p:sp>
        <p:nvSpPr>
          <p:cNvPr id="81924" name="AutoShape 6"/>
          <p:cNvSpPr>
            <a:spLocks noChangeArrowheads="1"/>
          </p:cNvSpPr>
          <p:nvPr/>
        </p:nvSpPr>
        <p:spPr bwMode="auto">
          <a:xfrm>
            <a:off x="482600" y="47625"/>
            <a:ext cx="9136063" cy="728663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800" b="1">
                <a:solidFill>
                  <a:srgbClr val="0066FF"/>
                </a:solidFill>
                <a:latin typeface="Times New Roman" pitchFamily="18" charset="0"/>
              </a:rPr>
              <a:t>Межбюджетные трансферты, предоставляемые бюджету муниципального образования – Ершичский район Смоленской области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44B5CC1E-94D3-4EE9-B63E-A984859D93C9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83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0"/>
            <a:ext cx="8915400" cy="620713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altLang="ru-RU" sz="3200">
                <a:solidFill>
                  <a:schemeClr val="hlink"/>
                </a:solidFill>
              </a:rPr>
              <a:t>Глоссарий</a:t>
            </a:r>
          </a:p>
        </p:txBody>
      </p:sp>
      <p:sp>
        <p:nvSpPr>
          <p:cNvPr id="82948" name="Rectangle 3"/>
          <p:cNvSpPr>
            <a:spLocks noGrp="1"/>
          </p:cNvSpPr>
          <p:nvPr>
            <p:ph type="body" idx="1"/>
          </p:nvPr>
        </p:nvSpPr>
        <p:spPr>
          <a:xfrm>
            <a:off x="508000" y="836613"/>
            <a:ext cx="8915400" cy="5472112"/>
          </a:xfrm>
        </p:spPr>
        <p:txBody>
          <a:bodyPr/>
          <a:lstStyle/>
          <a:p>
            <a:pPr algn="just">
              <a:buFont typeface="Wingdings" pitchFamily="2" charset="2"/>
              <a:buNone/>
            </a:pPr>
            <a:endParaRPr lang="ru-RU" altLang="ru-RU" sz="1600" smtClean="0">
              <a:latin typeface="Arial" charset="0"/>
            </a:endParaRPr>
          </a:p>
          <a:p>
            <a:pPr algn="just">
              <a:buFont typeface="Wingdings" pitchFamily="2" charset="2"/>
              <a:buChar char="v"/>
            </a:pPr>
            <a:endParaRPr lang="ru-RU" altLang="ru-RU" sz="1600" smtClean="0">
              <a:latin typeface="Arial" charset="0"/>
            </a:endParaRPr>
          </a:p>
          <a:p>
            <a:pPr algn="just">
              <a:buFont typeface="Wingdings 2" pitchFamily="18" charset="2"/>
              <a:buNone/>
            </a:pPr>
            <a:endParaRPr lang="ru-RU" altLang="ru-RU" sz="1600" smtClean="0">
              <a:latin typeface="Arial" charset="0"/>
            </a:endParaRPr>
          </a:p>
        </p:txBody>
      </p:sp>
      <p:sp>
        <p:nvSpPr>
          <p:cNvPr id="82949" name="AutoShape 5"/>
          <p:cNvSpPr>
            <a:spLocks noChangeArrowheads="1"/>
          </p:cNvSpPr>
          <p:nvPr/>
        </p:nvSpPr>
        <p:spPr bwMode="auto">
          <a:xfrm>
            <a:off x="508000" y="692150"/>
            <a:ext cx="9205913" cy="7207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ru-RU">
                <a:latin typeface="Times New Roman" pitchFamily="18" charset="0"/>
              </a:rPr>
              <a:t>         Бюджет - форма образования и расходования денежных средств, предназначенных для </a:t>
            </a:r>
          </a:p>
          <a:p>
            <a:pPr algn="just" eaLnBrk="1" hangingPunct="1"/>
            <a:r>
              <a:rPr lang="ru-RU" altLang="ru-RU">
                <a:latin typeface="Times New Roman" pitchFamily="18" charset="0"/>
              </a:rPr>
              <a:t>финансового обеспечения задач и функций государства и местного самоуправления</a:t>
            </a:r>
          </a:p>
        </p:txBody>
      </p:sp>
      <p:sp>
        <p:nvSpPr>
          <p:cNvPr id="82950" name="AutoShape 6"/>
          <p:cNvSpPr>
            <a:spLocks noChangeArrowheads="1"/>
          </p:cNvSpPr>
          <p:nvPr/>
        </p:nvSpPr>
        <p:spPr bwMode="auto">
          <a:xfrm>
            <a:off x="2457450" y="1557338"/>
            <a:ext cx="7177088" cy="431800"/>
          </a:xfrm>
          <a:prstGeom prst="roundRect">
            <a:avLst>
              <a:gd name="adj" fmla="val 16667"/>
            </a:avLst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>
                <a:latin typeface="Times New Roman" pitchFamily="18" charset="0"/>
              </a:rPr>
              <a:t>Дефицит бюджета - превышение расходов бюджета над его доходами</a:t>
            </a:r>
          </a:p>
        </p:txBody>
      </p:sp>
      <p:sp>
        <p:nvSpPr>
          <p:cNvPr id="82951" name="AutoShape 7"/>
          <p:cNvSpPr>
            <a:spLocks noChangeArrowheads="1"/>
          </p:cNvSpPr>
          <p:nvPr/>
        </p:nvSpPr>
        <p:spPr bwMode="auto">
          <a:xfrm>
            <a:off x="508000" y="2133600"/>
            <a:ext cx="7097713" cy="431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>
                <a:latin typeface="Times New Roman" pitchFamily="18" charset="0"/>
              </a:rPr>
              <a:t>Профицит бюджета - превышение доходов бюджета над его расходами</a:t>
            </a:r>
          </a:p>
        </p:txBody>
      </p:sp>
      <p:sp>
        <p:nvSpPr>
          <p:cNvPr id="82952" name="AutoShape 8"/>
          <p:cNvSpPr>
            <a:spLocks noChangeArrowheads="1"/>
          </p:cNvSpPr>
          <p:nvPr/>
        </p:nvSpPr>
        <p:spPr bwMode="auto">
          <a:xfrm>
            <a:off x="895350" y="2781300"/>
            <a:ext cx="8856663" cy="792163"/>
          </a:xfrm>
          <a:prstGeom prst="roundRect">
            <a:avLst>
              <a:gd name="adj" fmla="val 16667"/>
            </a:avLst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ru-RU">
                <a:latin typeface="Times New Roman" pitchFamily="18" charset="0"/>
              </a:rPr>
              <a:t>        Межбюджетные трансферты - средства, предоставляемые одним бюджетом бюджетной </a:t>
            </a:r>
          </a:p>
          <a:p>
            <a:pPr algn="just" eaLnBrk="1" hangingPunct="1"/>
            <a:r>
              <a:rPr lang="ru-RU" altLang="ru-RU">
                <a:latin typeface="Times New Roman" pitchFamily="18" charset="0"/>
              </a:rPr>
              <a:t>системы Российской Федерации другому бюджету бюджетной системы Российской Федерации </a:t>
            </a:r>
          </a:p>
        </p:txBody>
      </p:sp>
      <p:sp>
        <p:nvSpPr>
          <p:cNvPr id="82953" name="AutoShape 9"/>
          <p:cNvSpPr>
            <a:spLocks noChangeArrowheads="1"/>
          </p:cNvSpPr>
          <p:nvPr/>
        </p:nvSpPr>
        <p:spPr bwMode="auto">
          <a:xfrm>
            <a:off x="428625" y="3789363"/>
            <a:ext cx="7566025" cy="7207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ru-RU">
                <a:latin typeface="Times New Roman" pitchFamily="18" charset="0"/>
              </a:rPr>
              <a:t>    Дотации - межбюджетные трансферты, предоставляемые на безвозмездной </a:t>
            </a:r>
          </a:p>
          <a:p>
            <a:pPr algn="just" eaLnBrk="1" hangingPunct="1"/>
            <a:r>
              <a:rPr lang="ru-RU" altLang="ru-RU">
                <a:latin typeface="Times New Roman" pitchFamily="18" charset="0"/>
              </a:rPr>
              <a:t>и безвозвратной основе без установления направлений их использования</a:t>
            </a:r>
          </a:p>
        </p:txBody>
      </p:sp>
      <p:sp>
        <p:nvSpPr>
          <p:cNvPr id="82954" name="AutoShape 10"/>
          <p:cNvSpPr>
            <a:spLocks noChangeArrowheads="1"/>
          </p:cNvSpPr>
          <p:nvPr/>
        </p:nvSpPr>
        <p:spPr bwMode="auto">
          <a:xfrm>
            <a:off x="1285875" y="4724400"/>
            <a:ext cx="8462963" cy="647700"/>
          </a:xfrm>
          <a:prstGeom prst="roundRect">
            <a:avLst>
              <a:gd name="adj" fmla="val 16667"/>
            </a:avLst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ru-RU">
                <a:latin typeface="Times New Roman" pitchFamily="18" charset="0"/>
              </a:rPr>
              <a:t>     Субсидии – межбюджетный трансферт, предоставляемый в целях софинансирования </a:t>
            </a:r>
          </a:p>
          <a:p>
            <a:pPr algn="just" eaLnBrk="1" hangingPunct="1"/>
            <a:r>
              <a:rPr lang="ru-RU" altLang="ru-RU">
                <a:latin typeface="Times New Roman" pitchFamily="18" charset="0"/>
              </a:rPr>
              <a:t>расходных обязательств нижестоящего бюджета</a:t>
            </a:r>
          </a:p>
        </p:txBody>
      </p:sp>
      <p:sp>
        <p:nvSpPr>
          <p:cNvPr id="82955" name="AutoShape 11"/>
          <p:cNvSpPr>
            <a:spLocks noChangeArrowheads="1"/>
          </p:cNvSpPr>
          <p:nvPr/>
        </p:nvSpPr>
        <p:spPr bwMode="auto">
          <a:xfrm>
            <a:off x="428625" y="5589588"/>
            <a:ext cx="8972550" cy="93503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ru-RU">
                <a:latin typeface="Times New Roman" pitchFamily="18" charset="0"/>
              </a:rPr>
              <a:t>        Субвенция  — вид денежного пособия местным органам власти со стороны государства, </a:t>
            </a:r>
          </a:p>
          <a:p>
            <a:pPr algn="just" eaLnBrk="1" hangingPunct="1"/>
            <a:r>
              <a:rPr lang="ru-RU" altLang="ru-RU">
                <a:latin typeface="Times New Roman" pitchFamily="18" charset="0"/>
              </a:rPr>
              <a:t>выделяемого на определённый срок на конкретные цели;  в отличие от дотации подлежат </a:t>
            </a:r>
          </a:p>
          <a:p>
            <a:pPr algn="just" eaLnBrk="1" hangingPunct="1"/>
            <a:r>
              <a:rPr lang="ru-RU" altLang="ru-RU">
                <a:latin typeface="Times New Roman" pitchFamily="18" charset="0"/>
              </a:rPr>
              <a:t>возврату в случае нецелевого использования или использования не в установленные ранее сроки 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D822A0E-AAD9-4283-A6EE-9D4879545CBF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84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86401" y="217786"/>
            <a:ext cx="9439049" cy="72008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400">
                <a:latin typeface="Constantia" panose="02030602050306030303" pitchFamily="18" charset="0"/>
              </a:rPr>
              <a:t>Контактная информация</a:t>
            </a:r>
          </a:p>
        </p:txBody>
      </p:sp>
      <p:sp>
        <p:nvSpPr>
          <p:cNvPr id="83974" name="TextBox 2"/>
          <p:cNvSpPr txBox="1">
            <a:spLocks noChangeArrowheads="1"/>
          </p:cNvSpPr>
          <p:nvPr/>
        </p:nvSpPr>
        <p:spPr bwMode="auto">
          <a:xfrm>
            <a:off x="350838" y="1196975"/>
            <a:ext cx="9204325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9A3130"/>
                </a:solidFill>
                <a:latin typeface="Times New Roman" pitchFamily="18" charset="0"/>
              </a:rPr>
              <a:t>«Бюджет для граждан» </a:t>
            </a:r>
          </a:p>
          <a:p>
            <a:pPr algn="ctr" eaLnBrk="1" hangingPunct="1"/>
            <a:r>
              <a:rPr lang="ru-RU" altLang="ru-RU" sz="2000" b="1" dirty="0">
                <a:solidFill>
                  <a:srgbClr val="9A3130"/>
                </a:solidFill>
                <a:latin typeface="Times New Roman" pitchFamily="18" charset="0"/>
              </a:rPr>
              <a:t>подготовлен </a:t>
            </a:r>
            <a:r>
              <a:rPr lang="ru-RU" altLang="ru-RU" sz="2000" b="1" dirty="0" smtClean="0">
                <a:solidFill>
                  <a:srgbClr val="9A3130"/>
                </a:solidFill>
                <a:latin typeface="Times New Roman" pitchFamily="18" charset="0"/>
              </a:rPr>
              <a:t>Финансовым </a:t>
            </a:r>
            <a:r>
              <a:rPr lang="ru-RU" altLang="ru-RU" sz="2000" b="1" dirty="0">
                <a:solidFill>
                  <a:srgbClr val="9A3130"/>
                </a:solidFill>
                <a:latin typeface="Times New Roman" pitchFamily="18" charset="0"/>
              </a:rPr>
              <a:t>управлением </a:t>
            </a:r>
            <a:r>
              <a:rPr lang="ru-RU" altLang="ru-RU" sz="2000" b="1" dirty="0" smtClean="0">
                <a:solidFill>
                  <a:srgbClr val="9A3130"/>
                </a:solidFill>
                <a:latin typeface="Times New Roman" pitchFamily="18" charset="0"/>
              </a:rPr>
              <a:t>Администрации </a:t>
            </a:r>
            <a:r>
              <a:rPr lang="ru-RU" altLang="ru-RU" sz="2000" b="1" dirty="0">
                <a:solidFill>
                  <a:srgbClr val="9A3130"/>
                </a:solidFill>
                <a:latin typeface="Times New Roman" pitchFamily="18" charset="0"/>
              </a:rPr>
              <a:t>муниципального образования </a:t>
            </a:r>
            <a:r>
              <a:rPr lang="ru-RU" altLang="ru-RU" sz="2000" b="1" dirty="0" smtClean="0">
                <a:solidFill>
                  <a:srgbClr val="9A3130"/>
                </a:solidFill>
                <a:latin typeface="Times New Roman" pitchFamily="18" charset="0"/>
              </a:rPr>
              <a:t>«</a:t>
            </a:r>
            <a:r>
              <a:rPr lang="ru-RU" altLang="ru-RU" sz="2000" b="1" dirty="0" err="1" smtClean="0">
                <a:solidFill>
                  <a:srgbClr val="9A3130"/>
                </a:solidFill>
                <a:latin typeface="Times New Roman" pitchFamily="18" charset="0"/>
              </a:rPr>
              <a:t>Ершичский</a:t>
            </a:r>
            <a:r>
              <a:rPr lang="ru-RU" altLang="ru-RU" sz="2000" b="1" dirty="0" smtClean="0">
                <a:solidFill>
                  <a:srgbClr val="9A3130"/>
                </a:solidFill>
                <a:latin typeface="Times New Roman" pitchFamily="18" charset="0"/>
              </a:rPr>
              <a:t> муниципальный	округ»  </a:t>
            </a:r>
            <a:r>
              <a:rPr lang="ru-RU" altLang="ru-RU" sz="2000" b="1" dirty="0">
                <a:solidFill>
                  <a:srgbClr val="9A3130"/>
                </a:solidFill>
                <a:latin typeface="Times New Roman" pitchFamily="18" charset="0"/>
              </a:rPr>
              <a:t>Смоленской области</a:t>
            </a:r>
          </a:p>
          <a:p>
            <a:pPr algn="ctr" eaLnBrk="1" hangingPunct="1"/>
            <a:endParaRPr lang="ru-RU" altLang="ru-RU" sz="2000" b="1" dirty="0">
              <a:solidFill>
                <a:srgbClr val="9A3130"/>
              </a:solidFill>
              <a:latin typeface="Times New Roman" pitchFamily="18" charset="0"/>
            </a:endParaRPr>
          </a:p>
          <a:p>
            <a:pPr algn="ctr" eaLnBrk="1" hangingPunct="1"/>
            <a:endParaRPr lang="ru-RU" altLang="ru-RU" sz="2000" b="1" dirty="0">
              <a:solidFill>
                <a:srgbClr val="9A3130"/>
              </a:solidFill>
              <a:latin typeface="Times New Roman" pitchFamily="18" charset="0"/>
            </a:endParaRPr>
          </a:p>
          <a:p>
            <a:pPr algn="just" eaLnBrk="1" hangingPunct="1"/>
            <a:r>
              <a:rPr lang="ru-RU" altLang="ru-RU" sz="2000" b="1" dirty="0">
                <a:solidFill>
                  <a:srgbClr val="FF0000"/>
                </a:solidFill>
                <a:latin typeface="Constantia" pitchFamily="18" charset="0"/>
              </a:rPr>
              <a:t> </a:t>
            </a:r>
            <a:r>
              <a:rPr lang="ru-RU" altLang="ru-RU" sz="2000" b="1" dirty="0"/>
              <a:t>216580</a:t>
            </a:r>
            <a:r>
              <a:rPr lang="ru-RU" altLang="ru-RU" sz="1800" b="1" dirty="0"/>
              <a:t>, Смоленская область, </a:t>
            </a:r>
            <a:r>
              <a:rPr lang="ru-RU" altLang="ru-RU" sz="1800" b="1" dirty="0" err="1"/>
              <a:t>с.Ершичи</a:t>
            </a:r>
            <a:r>
              <a:rPr lang="ru-RU" altLang="ru-RU" sz="1800" b="1" dirty="0"/>
              <a:t>, </a:t>
            </a:r>
            <a:r>
              <a:rPr lang="ru-RU" altLang="ru-RU" sz="1800" b="1" dirty="0" err="1"/>
              <a:t>ул.Советская</a:t>
            </a:r>
            <a:r>
              <a:rPr lang="ru-RU" altLang="ru-RU" sz="1800" b="1" dirty="0"/>
              <a:t>, д. 22, кабинеты 204-207; тел.: 2-16-95; адрес электронной почты: </a:t>
            </a:r>
            <a:r>
              <a:rPr lang="ru-RU" altLang="ru-RU" dirty="0"/>
              <a:t> </a:t>
            </a:r>
            <a:r>
              <a:rPr lang="ru-RU" altLang="ru-RU" sz="1800" b="1" u="sng" dirty="0">
                <a:hlinkClick r:id="rId2"/>
              </a:rPr>
              <a:t>yershichi.finupr@mail.ru</a:t>
            </a:r>
            <a:r>
              <a:rPr lang="ru-RU" altLang="ru-RU" sz="1800" b="1" dirty="0"/>
              <a:t> </a:t>
            </a:r>
          </a:p>
          <a:p>
            <a:pPr algn="just" eaLnBrk="1" hangingPunct="1"/>
            <a:r>
              <a:rPr lang="ru-RU" altLang="ru-RU" sz="1800" b="1" dirty="0"/>
              <a:t>График работы  </a:t>
            </a:r>
            <a:r>
              <a:rPr lang="ru-RU" altLang="ru-RU" sz="1800" b="1" dirty="0" smtClean="0"/>
              <a:t>Финансового </a:t>
            </a:r>
            <a:r>
              <a:rPr lang="ru-RU" altLang="ru-RU" sz="1800" b="1" dirty="0"/>
              <a:t>управлением Администрации муниципального образования «</a:t>
            </a:r>
            <a:r>
              <a:rPr lang="ru-RU" altLang="ru-RU" sz="1800" b="1" dirty="0" err="1"/>
              <a:t>Ершичский</a:t>
            </a:r>
            <a:r>
              <a:rPr lang="ru-RU" altLang="ru-RU" sz="1800" b="1" dirty="0"/>
              <a:t> муниципальный	округ»  Смоленской </a:t>
            </a:r>
            <a:r>
              <a:rPr lang="ru-RU" altLang="ru-RU" sz="1800" b="1" dirty="0" smtClean="0"/>
              <a:t>области:</a:t>
            </a:r>
            <a:endParaRPr lang="ru-RU" altLang="ru-RU" sz="1800" b="1" dirty="0"/>
          </a:p>
          <a:p>
            <a:pPr algn="just" eaLnBrk="1" hangingPunct="1"/>
            <a:r>
              <a:rPr lang="ru-RU" altLang="ru-RU" sz="1800" b="1" dirty="0"/>
              <a:t>с понедельника по пятницу - с 9-00 до 17-00;</a:t>
            </a:r>
          </a:p>
          <a:p>
            <a:pPr algn="just" eaLnBrk="1" hangingPunct="1"/>
            <a:r>
              <a:rPr lang="ru-RU" altLang="ru-RU" sz="1800" b="1" dirty="0"/>
              <a:t>суббота, воскресенье - выходные дни.</a:t>
            </a:r>
          </a:p>
          <a:p>
            <a:pPr algn="just" eaLnBrk="1" hangingPunct="1"/>
            <a:r>
              <a:rPr lang="ru-RU" altLang="ru-RU" sz="1800" b="1" dirty="0"/>
              <a:t>Обеденный перерыв - с 13-00 до 14-00.</a:t>
            </a:r>
          </a:p>
          <a:p>
            <a:pPr eaLnBrk="1" hangingPunct="1"/>
            <a:endParaRPr lang="ru-RU" altLang="ru-RU" sz="1800" b="1" dirty="0"/>
          </a:p>
          <a:p>
            <a:pPr algn="just"/>
            <a:r>
              <a:rPr lang="ru-RU" altLang="ru-RU" sz="1800" b="1" dirty="0"/>
              <a:t>Проект решения </a:t>
            </a:r>
            <a:r>
              <a:rPr lang="ru-RU" altLang="ru-RU" sz="1800" b="1" dirty="0" err="1"/>
              <a:t>Ершичского</a:t>
            </a:r>
            <a:r>
              <a:rPr lang="ru-RU" altLang="ru-RU" sz="1800" b="1" dirty="0"/>
              <a:t> </a:t>
            </a:r>
            <a:r>
              <a:rPr lang="ru-RU" altLang="ru-RU" sz="1800" b="1" dirty="0" smtClean="0"/>
              <a:t>окружного </a:t>
            </a:r>
            <a:r>
              <a:rPr lang="ru-RU" altLang="ru-RU" sz="1800" b="1" dirty="0"/>
              <a:t>Совета депутатов «Об исполнении бюджета муниципального образования - </a:t>
            </a:r>
            <a:r>
              <a:rPr lang="ru-RU" altLang="ru-RU" sz="1800" b="1" dirty="0" err="1"/>
              <a:t>Ершичский</a:t>
            </a:r>
            <a:r>
              <a:rPr lang="ru-RU" altLang="ru-RU" sz="1800" b="1" dirty="0"/>
              <a:t> район Смоленской области за </a:t>
            </a:r>
            <a:r>
              <a:rPr lang="ru-RU" altLang="ru-RU" sz="1800" b="1" dirty="0" smtClean="0"/>
              <a:t>2024 </a:t>
            </a:r>
            <a:r>
              <a:rPr lang="ru-RU" altLang="ru-RU" sz="1800" b="1" dirty="0"/>
              <a:t>год»</a:t>
            </a:r>
            <a:r>
              <a:rPr lang="ru-RU" altLang="ru-RU" dirty="0"/>
              <a:t> </a:t>
            </a:r>
            <a:r>
              <a:rPr lang="ru-RU" altLang="ru-RU" sz="1800" b="1" dirty="0" smtClean="0"/>
              <a:t>размещен </a:t>
            </a:r>
            <a:r>
              <a:rPr lang="ru-RU" altLang="ru-RU" sz="1800" b="1" dirty="0"/>
              <a:t>на официальном сайте Администрации</a:t>
            </a:r>
          </a:p>
          <a:p>
            <a:pPr algn="just"/>
            <a:r>
              <a:rPr lang="ru-RU" altLang="ru-RU" sz="1800" b="1" dirty="0" smtClean="0"/>
              <a:t>муниципального образования "</a:t>
            </a:r>
            <a:r>
              <a:rPr lang="ru-RU" altLang="ru-RU" sz="1800" b="1" dirty="0" err="1"/>
              <a:t>Ершичский</a:t>
            </a:r>
            <a:r>
              <a:rPr lang="ru-RU" altLang="ru-RU" sz="1800" b="1" dirty="0"/>
              <a:t> муниципальный округ" Смоленской </a:t>
            </a:r>
            <a:r>
              <a:rPr lang="ru-RU" altLang="ru-RU" sz="1800" b="1" dirty="0" smtClean="0"/>
              <a:t>области </a:t>
            </a:r>
            <a:r>
              <a:rPr lang="ru-RU" altLang="ru-RU" sz="1800" b="1" u="sng" dirty="0" smtClean="0"/>
              <a:t>https</a:t>
            </a:r>
            <a:r>
              <a:rPr lang="ru-RU" altLang="ru-RU" sz="1800" b="1" u="sng" dirty="0"/>
              <a:t>://ershichadm.admin-smolensk.ru/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5CAB930-154F-4DAE-9154-A9D4017A4BEF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9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5925" y="549275"/>
            <a:ext cx="89154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altLang="ru-RU" sz="2000">
                <a:latin typeface="Times New Roman" panose="02020603050405020304" pitchFamily="18" charset="0"/>
              </a:rPr>
              <a:t>Межбюджетные трансферты –</a:t>
            </a:r>
            <a:br>
              <a:rPr lang="ru-RU" altLang="ru-RU" sz="2000">
                <a:latin typeface="Times New Roman" panose="02020603050405020304" pitchFamily="18" charset="0"/>
              </a:rPr>
            </a:br>
            <a:r>
              <a:rPr lang="ru-RU" altLang="ru-RU" sz="2000">
                <a:latin typeface="Times New Roman" panose="02020603050405020304" pitchFamily="18" charset="0"/>
              </a:rPr>
              <a:t>денежные средства, перечисляемые из одного бюджета бюджетной системы РФ другому бюджету</a:t>
            </a:r>
          </a:p>
        </p:txBody>
      </p:sp>
      <p:grpSp>
        <p:nvGrpSpPr>
          <p:cNvPr id="2" name="Organization Chart 6"/>
          <p:cNvGrpSpPr>
            <a:grpSpLocks/>
          </p:cNvGrpSpPr>
          <p:nvPr/>
        </p:nvGrpSpPr>
        <p:grpSpPr bwMode="auto">
          <a:xfrm>
            <a:off x="1784350" y="1628775"/>
            <a:ext cx="5616575" cy="3781425"/>
            <a:chOff x="272" y="989"/>
            <a:chExt cx="2880" cy="720"/>
          </a:xfrm>
        </p:grpSpPr>
        <p:cxnSp>
          <p:nvCxnSpPr>
            <p:cNvPr id="2052" name="_s2052"/>
            <p:cNvCxnSpPr>
              <a:cxnSpLocks noChangeShapeType="1"/>
              <a:stCxn id="6" idx="0"/>
              <a:endCxn id="3" idx="2"/>
            </p:cNvCxnSpPr>
            <p:nvPr/>
          </p:nvCxnSpPr>
          <p:spPr bwMode="auto">
            <a:xfrm rot="5400000" flipH="1">
              <a:off x="2144" y="845"/>
              <a:ext cx="144" cy="1008"/>
            </a:xfrm>
            <a:prstGeom prst="bentConnector3">
              <a:avLst>
                <a:gd name="adj1" fmla="val 12204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53" name="_s2053"/>
            <p:cNvCxnSpPr>
              <a:cxnSpLocks noChangeShapeType="1"/>
              <a:stCxn id="5" idx="0"/>
              <a:endCxn id="3" idx="2"/>
            </p:cNvCxnSpPr>
            <p:nvPr/>
          </p:nvCxnSpPr>
          <p:spPr bwMode="auto">
            <a:xfrm rot="16200000">
              <a:off x="1641" y="1348"/>
              <a:ext cx="144" cy="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54" name="_s2054"/>
            <p:cNvCxnSpPr>
              <a:cxnSpLocks noChangeShapeType="1"/>
              <a:stCxn id="4" idx="0"/>
              <a:endCxn id="3" idx="2"/>
            </p:cNvCxnSpPr>
            <p:nvPr/>
          </p:nvCxnSpPr>
          <p:spPr bwMode="auto">
            <a:xfrm rot="16200000">
              <a:off x="1136" y="845"/>
              <a:ext cx="144" cy="1008"/>
            </a:xfrm>
            <a:prstGeom prst="bentConnector3">
              <a:avLst>
                <a:gd name="adj1" fmla="val 12204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" name="_s2055"/>
            <p:cNvSpPr>
              <a:spLocks noChangeArrowheads="1"/>
            </p:cNvSpPr>
            <p:nvPr/>
          </p:nvSpPr>
          <p:spPr bwMode="auto">
            <a:xfrm>
              <a:off x="1280" y="989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Межбюджетные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трансферты</a:t>
              </a:r>
            </a:p>
          </p:txBody>
        </p:sp>
        <p:sp>
          <p:nvSpPr>
            <p:cNvPr id="4" name="_s2056"/>
            <p:cNvSpPr>
              <a:spLocks noChangeArrowheads="1"/>
            </p:cNvSpPr>
            <p:nvPr/>
          </p:nvSpPr>
          <p:spPr bwMode="auto">
            <a:xfrm>
              <a:off x="272" y="1421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99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Дотации</a:t>
              </a:r>
              <a:endParaRPr kumimoji="0" lang="ru-RU" altLang="ru-RU" sz="1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(от лат. </a:t>
              </a: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cs typeface="Arial" charset="0"/>
                </a:rPr>
                <a:t>“</a:t>
              </a:r>
              <a:r>
                <a:rPr kumimoji="0" lang="en-US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Dotatio</a:t>
              </a: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cs typeface="Arial" charset="0"/>
                </a:rPr>
                <a:t>”</a:t>
              </a: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cs typeface="Arial" charset="0"/>
                </a:rPr>
                <a:t>–</a:t>
              </a: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 дар,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пожертвование)</a:t>
              </a:r>
            </a:p>
          </p:txBody>
        </p:sp>
        <p:sp>
          <p:nvSpPr>
            <p:cNvPr id="5" name="_s2057"/>
            <p:cNvSpPr>
              <a:spLocks noChangeArrowheads="1"/>
            </p:cNvSpPr>
            <p:nvPr/>
          </p:nvSpPr>
          <p:spPr bwMode="auto">
            <a:xfrm>
              <a:off x="1280" y="1421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Субвенции</a:t>
              </a:r>
              <a:endParaRPr kumimoji="0" lang="ru-RU" altLang="ru-RU" sz="11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(от лат. </a:t>
              </a: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cs typeface="Arial" charset="0"/>
                </a:rPr>
                <a:t>“</a:t>
              </a:r>
              <a:r>
                <a:rPr kumimoji="0" lang="en-US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Subvenire</a:t>
              </a: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 </a:t>
              </a: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cs typeface="Arial" charset="0"/>
                </a:rPr>
                <a:t>”</a:t>
              </a: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 </a:t>
              </a: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cs typeface="Arial" charset="0"/>
                </a:rPr>
                <a:t>–</a:t>
              </a: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приходить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на помощь)</a:t>
              </a:r>
            </a:p>
          </p:txBody>
        </p:sp>
        <p:sp>
          <p:nvSpPr>
            <p:cNvPr id="6" name="_s2058"/>
            <p:cNvSpPr>
              <a:spLocks noChangeArrowheads="1"/>
            </p:cNvSpPr>
            <p:nvPr/>
          </p:nvSpPr>
          <p:spPr bwMode="auto">
            <a:xfrm>
              <a:off x="2288" y="1421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Субсидии</a:t>
              </a:r>
              <a:r>
                <a:rPr kumimoji="0" lang="ru-RU" altLang="ru-RU" sz="14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(от лат. </a:t>
              </a: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cs typeface="Arial" charset="0"/>
                </a:rPr>
                <a:t>“</a:t>
              </a:r>
              <a:r>
                <a:rPr kumimoji="0" lang="en-US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Subsidium</a:t>
              </a: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cs typeface="Arial" charset="0"/>
                </a:rPr>
                <a:t>”</a:t>
              </a: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 </a:t>
              </a: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cs typeface="Arial" charset="0"/>
                </a:rPr>
                <a:t>–</a:t>
              </a: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поддержка)</a:t>
              </a:r>
              <a:r>
                <a:rPr kumimoji="0" lang="ru-RU" altLang="ru-RU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 </a:t>
              </a:r>
            </a:p>
          </p:txBody>
        </p:sp>
      </p:grpSp>
      <p:sp>
        <p:nvSpPr>
          <p:cNvPr id="2061" name="AutoShape 6"/>
          <p:cNvSpPr>
            <a:spLocks noChangeArrowheads="1"/>
          </p:cNvSpPr>
          <p:nvPr/>
        </p:nvSpPr>
        <p:spPr bwMode="auto">
          <a:xfrm>
            <a:off x="0" y="0"/>
            <a:ext cx="9907588" cy="441325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900" b="1">
                <a:solidFill>
                  <a:srgbClr val="0066CC"/>
                </a:solidFill>
                <a:cs typeface="Tahoma" pitchFamily="34" charset="0"/>
              </a:rPr>
              <a:t>Межбюджетные трансферты</a:t>
            </a:r>
          </a:p>
        </p:txBody>
      </p:sp>
      <p:pic>
        <p:nvPicPr>
          <p:cNvPr id="2062" name="Picture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5561013"/>
            <a:ext cx="2665413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3" name="Rectangle 17"/>
          <p:cNvSpPr>
            <a:spLocks noChangeArrowheads="1"/>
          </p:cNvSpPr>
          <p:nvPr/>
        </p:nvSpPr>
        <p:spPr bwMode="auto">
          <a:xfrm>
            <a:off x="488950" y="5516563"/>
            <a:ext cx="26638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1200" b="1" i="1"/>
              <a:t>Дотации - </a:t>
            </a:r>
            <a:r>
              <a:rPr lang="ru-RU" altLang="ru-RU" sz="1200" i="1"/>
              <a:t>предоставляются без определения конкретной цели их использования (аналогия в семейном бюджете: вы даете своему ребенку «карманные» деньги) </a:t>
            </a:r>
            <a:endParaRPr lang="ru-RU" altLang="ru-RU" sz="1200">
              <a:latin typeface="Times New Roman" pitchFamily="18" charset="0"/>
            </a:endParaRPr>
          </a:p>
        </p:txBody>
      </p:sp>
      <p:pic>
        <p:nvPicPr>
          <p:cNvPr id="2064" name="Picture 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5" y="5561013"/>
            <a:ext cx="2665413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25" y="5561013"/>
            <a:ext cx="2665413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6" name="Rectangle 21"/>
          <p:cNvSpPr>
            <a:spLocks noChangeArrowheads="1"/>
          </p:cNvSpPr>
          <p:nvPr/>
        </p:nvSpPr>
        <p:spPr bwMode="auto">
          <a:xfrm>
            <a:off x="3081338" y="5589588"/>
            <a:ext cx="2663825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1000" b="1" i="1">
                <a:latin typeface="Times New Roman" pitchFamily="18" charset="0"/>
              </a:rPr>
              <a:t>Субвенции - </a:t>
            </a:r>
            <a:r>
              <a:rPr lang="ru-RU" altLang="ru-RU" sz="1000" i="1">
                <a:latin typeface="Times New Roman" pitchFamily="18" charset="0"/>
              </a:rPr>
              <a:t>предоставляются на финансирование «переданных» другим публично-правовым образованиям полномочий (аналогия в семейном бюджете: вы даете своему ребенку деньги и посылаете его в магазин купить продукты (по списку)</a:t>
            </a:r>
            <a:r>
              <a:rPr lang="ru-RU" altLang="ru-RU" sz="1000">
                <a:latin typeface="Times New Roman" pitchFamily="18" charset="0"/>
              </a:rPr>
              <a:t> </a:t>
            </a:r>
          </a:p>
        </p:txBody>
      </p:sp>
      <p:sp>
        <p:nvSpPr>
          <p:cNvPr id="2067" name="Rectangle 22"/>
          <p:cNvSpPr>
            <a:spLocks noChangeArrowheads="1"/>
          </p:cNvSpPr>
          <p:nvPr/>
        </p:nvSpPr>
        <p:spPr bwMode="auto">
          <a:xfrm>
            <a:off x="5889625" y="5516563"/>
            <a:ext cx="26638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1200" b="1" i="1"/>
              <a:t>Субсидии - </a:t>
            </a:r>
            <a:r>
              <a:rPr lang="ru-RU" altLang="ru-RU" sz="1000" i="1"/>
              <a:t>предоставляются на</a:t>
            </a:r>
            <a:r>
              <a:rPr lang="ru-RU" altLang="ru-RU" sz="1200" i="1"/>
              <a:t> </a:t>
            </a:r>
            <a:r>
              <a:rPr lang="ru-RU" altLang="ru-RU" sz="1000" i="1"/>
              <a:t>условиях долевого софинансирования расходов других бюджетов  (аналогия в семейном бюджете: вы «добавляете» денег для того, чтобы ваш ребенок купил себе новый телефон, а остальные он накопил сам)</a:t>
            </a:r>
            <a:r>
              <a:rPr lang="ru-RU" altLang="ru-RU" sz="12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пекс">
  <a:themeElements>
    <a:clrScheme name="Апекс 1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FFFFFF"/>
      </a:accent3>
      <a:accent4>
        <a:srgbClr val="000000"/>
      </a:accent4>
      <a:accent5>
        <a:srgbClr val="F6D3AA"/>
      </a:accent5>
      <a:accent6>
        <a:srgbClr val="56A4B9"/>
      </a:accent6>
      <a:hlink>
        <a:srgbClr val="168BBA"/>
      </a:hlink>
      <a:folHlink>
        <a:srgbClr val="680000"/>
      </a:folHlink>
    </a:clrScheme>
    <a:fontScheme name="Апекс">
      <a:majorFont>
        <a:latin typeface="Constantia"/>
        <a:ea typeface=""/>
        <a:cs typeface=""/>
      </a:majorFont>
      <a:minorFont>
        <a:latin typeface="Constanti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Апекс 1">
        <a:dk1>
          <a:srgbClr val="000000"/>
        </a:dk1>
        <a:lt1>
          <a:srgbClr val="FFFFFF"/>
        </a:lt1>
        <a:dk2>
          <a:srgbClr val="5A6378"/>
        </a:dk2>
        <a:lt2>
          <a:srgbClr val="D4D4D6"/>
        </a:lt2>
        <a:accent1>
          <a:srgbClr val="F0AD00"/>
        </a:accent1>
        <a:accent2>
          <a:srgbClr val="60B5CC"/>
        </a:accent2>
        <a:accent3>
          <a:srgbClr val="FFFFFF"/>
        </a:accent3>
        <a:accent4>
          <a:srgbClr val="000000"/>
        </a:accent4>
        <a:accent5>
          <a:srgbClr val="F6D3AA"/>
        </a:accent5>
        <a:accent6>
          <a:srgbClr val="56A4B9"/>
        </a:accent6>
        <a:hlink>
          <a:srgbClr val="168BBA"/>
        </a:hlink>
        <a:folHlink>
          <a:srgbClr val="68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Апекс">
  <a:themeElements>
    <a:clrScheme name="Апекс 1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FFFFFF"/>
      </a:accent3>
      <a:accent4>
        <a:srgbClr val="000000"/>
      </a:accent4>
      <a:accent5>
        <a:srgbClr val="F6D3AA"/>
      </a:accent5>
      <a:accent6>
        <a:srgbClr val="56A4B9"/>
      </a:accent6>
      <a:hlink>
        <a:srgbClr val="168BBA"/>
      </a:hlink>
      <a:folHlink>
        <a:srgbClr val="680000"/>
      </a:folHlink>
    </a:clrScheme>
    <a:fontScheme name="Апекс">
      <a:majorFont>
        <a:latin typeface="Constantia"/>
        <a:ea typeface=""/>
        <a:cs typeface=""/>
      </a:majorFont>
      <a:minorFont>
        <a:latin typeface="Constanti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Апекс 1">
        <a:dk1>
          <a:srgbClr val="000000"/>
        </a:dk1>
        <a:lt1>
          <a:srgbClr val="FFFFFF"/>
        </a:lt1>
        <a:dk2>
          <a:srgbClr val="5A6378"/>
        </a:dk2>
        <a:lt2>
          <a:srgbClr val="D4D4D6"/>
        </a:lt2>
        <a:accent1>
          <a:srgbClr val="F0AD00"/>
        </a:accent1>
        <a:accent2>
          <a:srgbClr val="60B5CC"/>
        </a:accent2>
        <a:accent3>
          <a:srgbClr val="FFFFFF"/>
        </a:accent3>
        <a:accent4>
          <a:srgbClr val="000000"/>
        </a:accent4>
        <a:accent5>
          <a:srgbClr val="F6D3AA"/>
        </a:accent5>
        <a:accent6>
          <a:srgbClr val="56A4B9"/>
        </a:accent6>
        <a:hlink>
          <a:srgbClr val="168BBA"/>
        </a:hlink>
        <a:folHlink>
          <a:srgbClr val="68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biudzhet_dlia_grazhdan_48842</Template>
  <TotalTime>17635</TotalTime>
  <Words>9188</Words>
  <Application>Microsoft Office PowerPoint</Application>
  <PresentationFormat>Лист A4 (210x297 мм)</PresentationFormat>
  <Paragraphs>1492</Paragraphs>
  <Slides>84</Slides>
  <Notes>6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4</vt:i4>
      </vt:variant>
      <vt:variant>
        <vt:lpstr>Заголовки слайдов</vt:lpstr>
      </vt:variant>
      <vt:variant>
        <vt:i4>84</vt:i4>
      </vt:variant>
    </vt:vector>
  </HeadingPairs>
  <TitlesOfParts>
    <vt:vector size="90" baseType="lpstr">
      <vt:lpstr>Апекс</vt:lpstr>
      <vt:lpstr>2_Апекс</vt:lpstr>
      <vt:lpstr>Лист</vt:lpstr>
      <vt:lpstr>Chart</vt:lpstr>
      <vt:lpstr>Worksheet</vt:lpstr>
      <vt:lpstr>Диаграмма</vt:lpstr>
      <vt:lpstr>Презентация PowerPoint</vt:lpstr>
      <vt:lpstr>Презентация PowerPoint</vt:lpstr>
      <vt:lpstr>Презентация PowerPoint</vt:lpstr>
      <vt:lpstr>Содержание</vt:lpstr>
      <vt:lpstr>Вводная часть</vt:lpstr>
      <vt:lpstr>Презентация PowerPoint</vt:lpstr>
      <vt:lpstr>      Каждое публично-правовое образование имеет свой бюджет. Свой бюджет есть у каждого поселения Ершичского района и свой бюджет есть у муниципального образования -Ершичский район Смоленской области (бюджет муниципального района).      Свод бюджетов на соответствующей территории представляет собой консолидированный бюджет. Консолидированный бюджет муниципального образования -Ершичский район Смоленской области представлен на схеме: </vt:lpstr>
      <vt:lpstr>Презентация PowerPoint</vt:lpstr>
      <vt:lpstr>Межбюджетные трансферты – денежные средства, перечисляемые из одного бюджета бюджетной системы РФ другому бюджету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  ПАРАМЕТРЫ  БЮДЖЕТА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Инвестиционные вложения Ершичского района</vt:lpstr>
      <vt:lpstr>Презентация PowerPoint</vt:lpstr>
      <vt:lpstr>Презентация PowerPoint</vt:lpstr>
      <vt:lpstr>Доходы бюджета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межбюджетных трансфертов бюджета муниципального образования – Ершичский район Смоленской области за 2024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Цель муниципальной программы: </vt:lpstr>
      <vt:lpstr>Презентация PowerPoint</vt:lpstr>
      <vt:lpstr>Презентация PowerPoint</vt:lpstr>
      <vt:lpstr>Презентация PowerPoint</vt:lpstr>
      <vt:lpstr>Цель муниципальной программы: </vt:lpstr>
      <vt:lpstr>Презентация PowerPoint</vt:lpstr>
      <vt:lpstr>Презентация PowerPoint</vt:lpstr>
      <vt:lpstr>Презентация PowerPoint</vt:lpstr>
      <vt:lpstr>Цель муниципальной программы: </vt:lpstr>
      <vt:lpstr>Презентация PowerPoint</vt:lpstr>
      <vt:lpstr>Презентация PowerPoint</vt:lpstr>
      <vt:lpstr>Презентация PowerPoint</vt:lpstr>
      <vt:lpstr>Цель муниципальной программы: </vt:lpstr>
      <vt:lpstr>Презентация PowerPoint</vt:lpstr>
      <vt:lpstr>Презентация PowerPoint</vt:lpstr>
      <vt:lpstr>Презентация PowerPoint</vt:lpstr>
      <vt:lpstr>Презентация PowerPoint</vt:lpstr>
      <vt:lpstr>Цель муниципальной программы: </vt:lpstr>
      <vt:lpstr>Презентация PowerPoint</vt:lpstr>
      <vt:lpstr>Презентация PowerPoint</vt:lpstr>
      <vt:lpstr>Презентация PowerPoint</vt:lpstr>
      <vt:lpstr>Цель муниципальной программы: </vt:lpstr>
      <vt:lpstr>Презентация PowerPoint</vt:lpstr>
      <vt:lpstr>Презентация PowerPoint</vt:lpstr>
      <vt:lpstr>Презентация PowerPoint</vt:lpstr>
      <vt:lpstr>Цель муниципальной программы: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Глоссарий</vt:lpstr>
      <vt:lpstr>Презентация PowerPoint</vt:lpstr>
    </vt:vector>
  </TitlesOfParts>
  <Company>NhT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«БЮДЖЕТ ДЛЯ ГРАЖДАН» на 2017 год и на плановый период 2018 и 2019 годов</dc:title>
  <dc:creator>user</dc:creator>
  <cp:lastModifiedBy>Fin_Uliya</cp:lastModifiedBy>
  <cp:revision>1027</cp:revision>
  <cp:lastPrinted>2025-03-05T12:31:28Z</cp:lastPrinted>
  <dcterms:created xsi:type="dcterms:W3CDTF">2017-01-27T07:05:10Z</dcterms:created>
  <dcterms:modified xsi:type="dcterms:W3CDTF">2025-04-08T09:23:41Z</dcterms:modified>
</cp:coreProperties>
</file>