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94" r:id="rId16"/>
    <p:sldId id="275" r:id="rId17"/>
    <p:sldId id="278" r:id="rId18"/>
    <p:sldId id="293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FF"/>
    <a:srgbClr val="4CCBD4"/>
    <a:srgbClr val="7CD9E0"/>
    <a:srgbClr val="EBE352"/>
    <a:srgbClr val="4D7FBF"/>
    <a:srgbClr val="79BC58"/>
    <a:srgbClr val="E8E8A8"/>
    <a:srgbClr val="D2EECC"/>
    <a:srgbClr val="007FAC"/>
    <a:srgbClr val="6DC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3449" autoAdjust="0"/>
  </p:normalViewPr>
  <p:slideViewPr>
    <p:cSldViewPr snapToGrid="0">
      <p:cViewPr>
        <p:scale>
          <a:sx n="90" d="100"/>
          <a:sy n="90" d="100"/>
        </p:scale>
        <p:origin x="-2124" y="-240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5597059255968588"/>
          <c:y val="8.921633719560515E-2"/>
          <c:w val="0.47853056613382672"/>
          <c:h val="0.75617725043370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5.0060920592736608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011521501165439E-2"/>
                  <c:y val="7.93180698635703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5091380889105138E-3"/>
                  <c:y val="-1.30560493456983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042644414915898E-2"/>
                  <c:y val="-2.6112098691396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5067012652010673E-2"/>
                  <c:y val="-1.632006168212293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41505942861949E-2"/>
                      <c:h val="3.5371099355336146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хозяйство,охота, лесное хозяйство</c:v>
                </c:pt>
                <c:pt idx="1">
                  <c:v>Производство и распределение газа и воды</c:v>
                </c:pt>
                <c:pt idx="2">
                  <c:v>Транспорт и связь</c:v>
                </c:pt>
                <c:pt idx="3">
                  <c:v>Образование</c:v>
                </c:pt>
                <c:pt idx="4">
                  <c:v>Государственное управление</c:v>
                </c:pt>
                <c:pt idx="5">
                  <c:v>Здравохраниение 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0.53</c:v>
                </c:pt>
                <c:pt idx="1">
                  <c:v>0.28999999999999998</c:v>
                </c:pt>
                <c:pt idx="2">
                  <c:v>0.05</c:v>
                </c:pt>
                <c:pt idx="3">
                  <c:v>0.03</c:v>
                </c:pt>
                <c:pt idx="4">
                  <c:v>0.03</c:v>
                </c:pt>
                <c:pt idx="5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1173297899136"/>
          <c:y val="0.64285793836071181"/>
          <c:w val="0.53574701198993302"/>
          <c:h val="0.24105527831916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8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12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2.5211582967137936E-3"/>
                  <c:y val="-3.67054748303745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232382276272154E-3"/>
                  <c:y val="1.0631382275643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81092010502275E-2"/>
                  <c:y val="5.5449846765225075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22556628517668E-2"/>
                  <c:y val="-3.1289114400975086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1.4780348973366549E-2"/>
                  <c:y val="-3.71314587641183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747406039268294E-2"/>
                  <c:y val="-1.00592049784639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</c:v>
                </c:pt>
                <c:pt idx="1">
                  <c:v>7</c:v>
                </c:pt>
                <c:pt idx="2">
                  <c:v>44</c:v>
                </c:pt>
                <c:pt idx="3">
                  <c:v>19</c:v>
                </c:pt>
                <c:pt idx="4">
                  <c:v>14</c:v>
                </c:pt>
                <c:pt idx="5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0189207099484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9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explosion val="9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bubble3D val="0"/>
            <c:explosion val="12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bubble3D val="0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bubble3D val="0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2.0733562840780217E-2"/>
                  <c:y val="-1.01382983004466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7713347082246E-2"/>
                  <c:y val="1.46983862962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914805550376264E-2"/>
                  <c:y val="-5.356995570874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53661558578883E-2"/>
                  <c:y val="-4.807810969966070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6884052999269523E-2"/>
                  <c:y val="2.38812727199559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416140319722972E-2"/>
                  <c:y val="-1.10595044869817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Производство строительных материалов</c:v>
                </c:pt>
                <c:pt idx="1">
                  <c:v>Производство стекла</c:v>
                </c:pt>
                <c:pt idx="2">
                  <c:v>Производство пиломатериалов</c:v>
                </c:pt>
                <c:pt idx="3">
                  <c:v>Производство прочих химических веществ</c:v>
                </c:pt>
                <c:pt idx="4">
                  <c:v>Производство газа, воды и электроэнергии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5.8000000000000003E-2</c:v>
                </c:pt>
                <c:pt idx="1">
                  <c:v>0.04</c:v>
                </c:pt>
                <c:pt idx="2">
                  <c:v>0.42599999999999999</c:v>
                </c:pt>
                <c:pt idx="3">
                  <c:v>0.39</c:v>
                </c:pt>
                <c:pt idx="4">
                  <c:v>6.7000000000000004E-2</c:v>
                </c:pt>
                <c:pt idx="5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656332431112141E-2"/>
          <c:y val="8.6205034094417807E-2"/>
          <c:w val="0.77830408398565576"/>
          <c:h val="0.6294233769921816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ln w="3175"/>
      </c:spPr>
    </c:plotArea>
    <c:legend>
      <c:legendPos val="t"/>
      <c:layout>
        <c:manualLayout>
          <c:xMode val="edge"/>
          <c:yMode val="edge"/>
          <c:x val="0.18978354637635148"/>
          <c:y val="0.79128273533839055"/>
          <c:w val="0.57015510813221293"/>
          <c:h val="0.17281614719461222"/>
        </c:manualLayout>
      </c:layout>
      <c:overlay val="0"/>
      <c:txPr>
        <a:bodyPr/>
        <a:lstStyle/>
        <a:p>
          <a:pPr>
            <a:def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89E-2"/>
          <c:w val="0.72451321635511146"/>
          <c:h val="0.739789877579578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593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08"/>
          <c:y val="0.84464055881081257"/>
          <c:w val="0.6438471267699043"/>
          <c:h val="0.15047438143093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932006153765239"/>
          <c:y val="0.38485140171145477"/>
          <c:w val="0.31078092332776691"/>
          <c:h val="0.50372100615224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4.6079462621565264E-3"/>
                  <c:y val="2.23540884943848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73111851412402E-4"/>
                  <c:y val="4.008722506790482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2183248547607759E-3"/>
                  <c:y val="1.549280483453739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025875051339386E-3"/>
                  <c:y val="8.6778762797109447E-3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02939822889744E-2"/>
                      <c:h val="4.5233273399739191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67.8</c:v>
                </c:pt>
                <c:pt idx="1">
                  <c:v>10.5</c:v>
                </c:pt>
                <c:pt idx="2">
                  <c:v>32.6</c:v>
                </c:pt>
                <c:pt idx="3">
                  <c:v>0.3</c:v>
                </c:pt>
                <c:pt idx="4">
                  <c:v>16</c:v>
                </c:pt>
                <c:pt idx="5">
                  <c:v>112.5</c:v>
                </c:pt>
                <c:pt idx="6">
                  <c:v>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8485630236894"/>
          <c:y val="0.51434656238439991"/>
          <c:w val="0.46009522227758404"/>
          <c:h val="0.348679288157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63548839068996"/>
          <c:y val="7.2450340922172091E-2"/>
          <c:w val="0.43104628206449658"/>
          <c:h val="0.52907778898026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895554596460941E-2"/>
                  <c:y val="9.79112271540469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21557199609867E-2"/>
                  <c:y val="-0.1304956209781870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149585909012128E-2"/>
                  <c:y val="1.7482936206081282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27.5</c:v>
                </c:pt>
                <c:pt idx="1">
                  <c:v>238.1</c:v>
                </c:pt>
                <c:pt idx="2">
                  <c:v>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667945585351683E-2"/>
          <c:y val="0.54641326247404454"/>
          <c:w val="0.58452891306046972"/>
          <c:h val="0.15849334923212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01800" y="1243013"/>
            <a:ext cx="33575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81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4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63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68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30.03.2021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50.png"/><Relationship Id="rId3" Type="http://schemas.openxmlformats.org/officeDocument/2006/relationships/image" Target="../media/image16.png"/><Relationship Id="rId21" Type="http://schemas.openxmlformats.org/officeDocument/2006/relationships/image" Target="../media/image1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chart" Target="../charts/chart2.xml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23" Type="http://schemas.microsoft.com/office/2007/relationships/hdphoto" Target="../media/hdphoto11.wdp"/><Relationship Id="rId10" Type="http://schemas.openxmlformats.org/officeDocument/2006/relationships/image" Target="../media/image72.png"/><Relationship Id="rId19" Type="http://schemas.microsoft.com/office/2007/relationships/hdphoto" Target="../media/hdphoto2.wdp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41.png"/><Relationship Id="rId2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hyperlink" Target="mailto:ofp@smolinvest.com" TargetMode="External"/><Relationship Id="rId4" Type="http://schemas.openxmlformats.org/officeDocument/2006/relationships/image" Target="../media/image17.png"/><Relationship Id="rId9" Type="http://schemas.openxmlformats.org/officeDocument/2006/relationships/hyperlink" Target="mailto:invest-smolensk@yandex.ru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18" Type="http://schemas.openxmlformats.org/officeDocument/2006/relationships/image" Target="../media/image17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jpeg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19" Type="http://schemas.openxmlformats.org/officeDocument/2006/relationships/chart" Target="../charts/chart3.xml"/><Relationship Id="rId4" Type="http://schemas.openxmlformats.org/officeDocument/2006/relationships/image" Target="../media/image86.jpe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hart" Target="../charts/chart4.xml"/><Relationship Id="rId18" Type="http://schemas.openxmlformats.org/officeDocument/2006/relationships/image" Target="../media/image108.png"/><Relationship Id="rId3" Type="http://schemas.openxmlformats.org/officeDocument/2006/relationships/image" Target="../media/image98.png"/><Relationship Id="rId21" Type="http://schemas.openxmlformats.org/officeDocument/2006/relationships/chart" Target="../charts/chart5.xml"/><Relationship Id="rId7" Type="http://schemas.openxmlformats.org/officeDocument/2006/relationships/image" Target="../media/image16.png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6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5" Type="http://schemas.openxmlformats.org/officeDocument/2006/relationships/image" Target="../media/image105.png"/><Relationship Id="rId10" Type="http://schemas.microsoft.com/office/2007/relationships/hdphoto" Target="../media/hdphoto13.wdp"/><Relationship Id="rId19" Type="http://schemas.openxmlformats.org/officeDocument/2006/relationships/image" Target="../media/image109.png"/><Relationship Id="rId4" Type="http://schemas.microsoft.com/office/2007/relationships/hdphoto" Target="../media/hdphoto2.wdp"/><Relationship Id="rId9" Type="http://schemas.openxmlformats.org/officeDocument/2006/relationships/image" Target="../media/image101.png"/><Relationship Id="rId1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microsoft.com/office/2007/relationships/hdphoto" Target="../media/hdphoto17.wdp"/><Relationship Id="rId18" Type="http://schemas.openxmlformats.org/officeDocument/2006/relationships/image" Target="../media/image119.png"/><Relationship Id="rId3" Type="http://schemas.openxmlformats.org/officeDocument/2006/relationships/image" Target="../media/image80.png"/><Relationship Id="rId7" Type="http://schemas.microsoft.com/office/2007/relationships/hdphoto" Target="../media/hdphoto14.wdp"/><Relationship Id="rId12" Type="http://schemas.openxmlformats.org/officeDocument/2006/relationships/image" Target="../media/image114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microsoft.com/office/2007/relationships/hdphoto" Target="../media/hdphoto16.wdp"/><Relationship Id="rId5" Type="http://schemas.openxmlformats.org/officeDocument/2006/relationships/image" Target="../media/image110.png"/><Relationship Id="rId15" Type="http://schemas.openxmlformats.org/officeDocument/2006/relationships/image" Target="../media/image116.png"/><Relationship Id="rId10" Type="http://schemas.openxmlformats.org/officeDocument/2006/relationships/image" Target="../media/image113.png"/><Relationship Id="rId4" Type="http://schemas.openxmlformats.org/officeDocument/2006/relationships/image" Target="../media/image17.png"/><Relationship Id="rId9" Type="http://schemas.microsoft.com/office/2007/relationships/hdphoto" Target="../media/hdphoto15.wdp"/><Relationship Id="rId1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6.png"/><Relationship Id="rId7" Type="http://schemas.microsoft.com/office/2007/relationships/hdphoto" Target="../media/hdphoto1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17.png"/><Relationship Id="rId4" Type="http://schemas.openxmlformats.org/officeDocument/2006/relationships/image" Target="../media/image120.jpeg"/><Relationship Id="rId9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43.jpeg"/><Relationship Id="rId12" Type="http://schemas.openxmlformats.org/officeDocument/2006/relationships/image" Target="../media/image7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0" Type="http://schemas.openxmlformats.org/officeDocument/2006/relationships/image" Target="../media/image146.jpeg"/><Relationship Id="rId4" Type="http://schemas.openxmlformats.org/officeDocument/2006/relationships/image" Target="../media/image16.pn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6.png"/><Relationship Id="rId4" Type="http://schemas.microsoft.com/office/2007/relationships/hdphoto" Target="../media/hdphoto15.wdp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6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57.png"/><Relationship Id="rId4" Type="http://schemas.openxmlformats.org/officeDocument/2006/relationships/image" Target="../media/image152.jpe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1.jpg"/><Relationship Id="rId7" Type="http://schemas.openxmlformats.org/officeDocument/2006/relationships/image" Target="../media/image164.jp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6.jpeg"/><Relationship Id="rId5" Type="http://schemas.openxmlformats.org/officeDocument/2006/relationships/image" Target="../media/image162.png"/><Relationship Id="rId10" Type="http://schemas.microsoft.com/office/2007/relationships/hdphoto" Target="../media/hdphoto19.wdp"/><Relationship Id="rId4" Type="http://schemas.openxmlformats.org/officeDocument/2006/relationships/image" Target="../media/image16.png"/><Relationship Id="rId9" Type="http://schemas.openxmlformats.org/officeDocument/2006/relationships/image" Target="../media/image1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.png"/><Relationship Id="rId18" Type="http://schemas.openxmlformats.org/officeDocument/2006/relationships/image" Target="../media/image178.png"/><Relationship Id="rId3" Type="http://schemas.openxmlformats.org/officeDocument/2006/relationships/image" Target="../media/image168.jpg"/><Relationship Id="rId21" Type="http://schemas.openxmlformats.org/officeDocument/2006/relationships/image" Target="../media/image181.png"/><Relationship Id="rId7" Type="http://schemas.openxmlformats.org/officeDocument/2006/relationships/image" Target="../media/image16.png"/><Relationship Id="rId12" Type="http://schemas.openxmlformats.org/officeDocument/2006/relationships/image" Target="../media/image175.png"/><Relationship Id="rId17" Type="http://schemas.openxmlformats.org/officeDocument/2006/relationships/image" Target="../media/image177.jpeg"/><Relationship Id="rId2" Type="http://schemas.openxmlformats.org/officeDocument/2006/relationships/notesSlide" Target="../notesSlides/notesSlide18.xml"/><Relationship Id="rId16" Type="http://schemas.microsoft.com/office/2007/relationships/hdphoto" Target="../media/hdphoto19.wdp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174.png"/><Relationship Id="rId5" Type="http://schemas.openxmlformats.org/officeDocument/2006/relationships/image" Target="../media/image170.png"/><Relationship Id="rId15" Type="http://schemas.openxmlformats.org/officeDocument/2006/relationships/image" Target="../media/image165.png"/><Relationship Id="rId10" Type="http://schemas.openxmlformats.org/officeDocument/2006/relationships/image" Target="../media/image173.png"/><Relationship Id="rId19" Type="http://schemas.openxmlformats.org/officeDocument/2006/relationships/image" Target="../media/image179.png"/><Relationship Id="rId4" Type="http://schemas.openxmlformats.org/officeDocument/2006/relationships/image" Target="../media/image169.png"/><Relationship Id="rId9" Type="http://schemas.microsoft.com/office/2007/relationships/hdphoto" Target="../media/hdphoto2.wdp"/><Relationship Id="rId14" Type="http://schemas.openxmlformats.org/officeDocument/2006/relationships/image" Target="../media/image176.jpeg"/><Relationship Id="rId22" Type="http://schemas.openxmlformats.org/officeDocument/2006/relationships/image" Target="../media/image1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ep@smolinvest.com" TargetMode="External"/><Relationship Id="rId2" Type="http://schemas.openxmlformats.org/officeDocument/2006/relationships/hyperlink" Target="mailto:erhichi@admin.s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mailto:smolregion67@yande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17" Type="http://schemas.microsoft.com/office/2007/relationships/hdphoto" Target="../media/hdphoto7.wdp"/><Relationship Id="rId2" Type="http://schemas.openxmlformats.org/officeDocument/2006/relationships/image" Target="../media/image16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chart" Target="../charts/chart1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7.jpg"/><Relationship Id="rId9" Type="http://schemas.openxmlformats.org/officeDocument/2006/relationships/image" Target="../media/image16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7.png"/><Relationship Id="rId5" Type="http://schemas.openxmlformats.org/officeDocument/2006/relationships/image" Target="../media/image57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 -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Ершичский район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196819" y="4916647"/>
            <a:ext cx="10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2019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755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2234"/>
              </p:ext>
            </p:extLst>
          </p:nvPr>
        </p:nvGraphicFramePr>
        <p:xfrm>
          <a:off x="168295" y="1068364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67-09-08 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 д.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Блинные Кучи;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80674"/>
              </p:ext>
            </p:extLst>
          </p:nvPr>
        </p:nvGraphicFramePr>
        <p:xfrm>
          <a:off x="174140" y="5848169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Рухань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-Карды-граница с Республикой Беларусь (66А-6) на расстоянии 0.3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76491"/>
              </p:ext>
            </p:extLst>
          </p:nvPr>
        </p:nvGraphicFramePr>
        <p:xfrm>
          <a:off x="174140" y="621469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1.4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209622"/>
              </p:ext>
            </p:extLst>
          </p:nvPr>
        </p:nvGraphicFramePr>
        <p:xfrm>
          <a:off x="168296" y="319159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рекреационной деятельности, под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туристические объекты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037173"/>
              </p:ext>
            </p:extLst>
          </p:nvPr>
        </p:nvGraphicFramePr>
        <p:xfrm>
          <a:off x="168296" y="4247339"/>
          <a:ext cx="6521262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1357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4,2 км по прямой до границы земельного участка. Резерв мощности для тех. присоединения 7.73 МВА.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146847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точка подключения на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расстояниии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км. ДУ 219, сроки тех. подключения - 6 месяцев, стоимость 1 км газопровода 3 млн.руб.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скважина на участке,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производительность 8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проектно-сметной документацией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5585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11628"/>
          <a:stretch/>
        </p:blipFill>
        <p:spPr>
          <a:xfrm>
            <a:off x="3950124" y="1145509"/>
            <a:ext cx="3320157" cy="193599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55191" y="2866060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443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49549"/>
              </p:ext>
            </p:extLst>
          </p:nvPr>
        </p:nvGraphicFramePr>
        <p:xfrm>
          <a:off x="168295" y="1138701"/>
          <a:ext cx="7224722" cy="208914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63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Низинская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19;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039681"/>
              </p:ext>
            </p:extLst>
          </p:nvPr>
        </p:nvGraphicFramePr>
        <p:xfrm>
          <a:off x="171849" y="5830102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Рославль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Ершичи (66к-18) на расстоянии 0.1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97002"/>
              </p:ext>
            </p:extLst>
          </p:nvPr>
        </p:nvGraphicFramePr>
        <p:xfrm>
          <a:off x="174140" y="6196943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96826"/>
              </p:ext>
            </p:extLst>
          </p:nvPr>
        </p:nvGraphicFramePr>
        <p:xfrm>
          <a:off x="168296" y="3231790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 помещений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рекреационного назначения, под 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34007"/>
              </p:ext>
            </p:extLst>
          </p:nvPr>
        </p:nvGraphicFramePr>
        <p:xfrm>
          <a:off x="168296" y="4277484"/>
          <a:ext cx="6521262" cy="155413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9432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0,7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23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 мм.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производительность 4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канализация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/>
        </p:blipFill>
        <p:spPr>
          <a:xfrm>
            <a:off x="3861402" y="1156371"/>
            <a:ext cx="3492000" cy="2027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628" y="295536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3910"/>
              </p:ext>
            </p:extLst>
          </p:nvPr>
        </p:nvGraphicFramePr>
        <p:xfrm>
          <a:off x="168295" y="1058316"/>
          <a:ext cx="7224722" cy="20667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Литвиновка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415км;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12055"/>
              </p:ext>
            </p:extLst>
          </p:nvPr>
        </p:nvGraphicFramePr>
        <p:xfrm>
          <a:off x="164092" y="578977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Ершичи-Верховая-граница РБ на расстоянии 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15715"/>
              </p:ext>
            </p:extLst>
          </p:nvPr>
        </p:nvGraphicFramePr>
        <p:xfrm>
          <a:off x="164092" y="6160788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5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6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1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02307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производственной 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4588"/>
              </p:ext>
            </p:extLst>
          </p:nvPr>
        </p:nvGraphicFramePr>
        <p:xfrm>
          <a:off x="168296" y="4187051"/>
          <a:ext cx="6521262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287287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Кузьмичи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6,8 км по прямой до границы земельного участка. Резерв мощности 2.38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29274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0.5 км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 225 мм.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Расчет стоимости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с ПСД.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 подключен к центральному водоснабжению, макс мощность 80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в час. Срок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установки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локальной канализации, срок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4580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3908706" y="1112782"/>
            <a:ext cx="3349283" cy="19422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83960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847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89001"/>
              </p:ext>
            </p:extLst>
          </p:nvPr>
        </p:nvGraphicFramePr>
        <p:xfrm>
          <a:off x="168295" y="1138704"/>
          <a:ext cx="7224722" cy="211696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910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67-09-14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8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д. Сукромля;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435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48813"/>
              </p:ext>
            </p:extLst>
          </p:nvPr>
        </p:nvGraphicFramePr>
        <p:xfrm>
          <a:off x="164092" y="5800346"/>
          <a:ext cx="5905112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8238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22729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Ершичи-Сукромля 66Н-0906 на расстоянии 2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744213"/>
              </p:ext>
            </p:extLst>
          </p:nvPr>
        </p:nvGraphicFramePr>
        <p:xfrm>
          <a:off x="164091" y="6164072"/>
          <a:ext cx="5905113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88190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16923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аренда, выкуп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48773"/>
              </p:ext>
            </p:extLst>
          </p:nvPr>
        </p:nvGraphicFramePr>
        <p:xfrm>
          <a:off x="168296" y="3261937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 сельскохозяйственной деятельности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67858"/>
              </p:ext>
            </p:extLst>
          </p:nvPr>
        </p:nvGraphicFramePr>
        <p:xfrm>
          <a:off x="168295" y="4312446"/>
          <a:ext cx="6604293" cy="148623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1508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31186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58019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85022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15 км по прямой до границы земельного участка. Резерв мощности 7,73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9379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0,1 км,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диаметр трубы 219, сроки тех присоединения 2 месяца, стоимость  3 млн. руб. за 1 км.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3848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100 м., сроки тех присоединения 1 месяц, стоимость в соответствии со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сметой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5179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92619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5" y="1171581"/>
            <a:ext cx="3408542" cy="200351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919994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61" y="524832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366" y="485907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3894" y="4875961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4597" y="628436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95723" y="6345481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21285" y="6284369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3" y="383007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530743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" y="382953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4" y="5354107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8" y="5290065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9" y="5205561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8" y="378177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49" y="379598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52" y="5308043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28" y="229692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27984" y="2497037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r>
              <a:rPr lang="en-US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" y="2413695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51571" y="1235437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chemeClr val="accent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30397" y="6284369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59903" y="399598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8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25174" y="398729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47264" y="553955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59295" y="552663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05602" y="5428822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6" y="538858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244" y="2506919"/>
            <a:ext cx="1613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4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605"/>
            <a:ext cx="2858359" cy="3355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2139" y="3325605"/>
            <a:ext cx="24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11852915"/>
              </p:ext>
            </p:extLst>
          </p:nvPr>
        </p:nvGraphicFramePr>
        <p:xfrm>
          <a:off x="3516156" y="2201299"/>
          <a:ext cx="3719195" cy="290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130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94" y="4384735"/>
            <a:ext cx="697402" cy="697402"/>
          </a:xfrm>
          <a:prstGeom prst="rect">
            <a:avLst/>
          </a:prstGeom>
        </p:spPr>
      </p:pic>
      <p:sp>
        <p:nvSpPr>
          <p:cNvPr id="33" name="Объект 9"/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8" y="4029658"/>
            <a:ext cx="2438104" cy="124488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38" y="4033520"/>
            <a:ext cx="2410963" cy="1241023"/>
          </a:xfrm>
          <a:prstGeom prst="rect">
            <a:avLst/>
          </a:prstGeom>
        </p:spPr>
      </p:pic>
      <p:sp>
        <p:nvSpPr>
          <p:cNvPr id="36" name="Объект 9"/>
          <p:cNvSpPr txBox="1">
            <a:spLocks/>
          </p:cNvSpPr>
          <p:nvPr/>
        </p:nvSpPr>
        <p:spPr>
          <a:xfrm>
            <a:off x="4855967" y="4106534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3721953" y="3854817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647652" y="4715394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163437" y="4733436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94627" y="5595348"/>
            <a:ext cx="3401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Смоленск, ул.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Энгельса,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invest-smolensk@yandex.ru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ofp@smolinvest.com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9548" y="4106534"/>
            <a:ext cx="24381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технологическое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присоединение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объектам электро-сетевого хозяйства мощностью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1,5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МВт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061031" y="2747173"/>
            <a:ext cx="340092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30% затрат, связанных с приобретением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оборудования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целях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модернизации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технического перевооружения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производственных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мощностей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60" y="2735875"/>
            <a:ext cx="3400928" cy="11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nteleeva\Рабочий стол\рекомендации 2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51" y="5125180"/>
            <a:ext cx="963191" cy="9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4" y="1217329"/>
            <a:ext cx="959204" cy="95101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22" y="3314253"/>
            <a:ext cx="967315" cy="97963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78" y="3274957"/>
            <a:ext cx="1019841" cy="1019841"/>
          </a:xfrm>
          <a:prstGeom prst="rect">
            <a:avLst/>
          </a:prstGeom>
        </p:spPr>
      </p:pic>
      <p:pic>
        <p:nvPicPr>
          <p:cNvPr id="1027" name="Picture 3" descr="C:\Documents and Settings\Panteleeva\Рабочий стол\рекомендации 2\Приложение к Методическим реккомендациям\Промышленный комплекс\Пр-во неметалл минер-х продуктов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29" y="1182062"/>
            <a:ext cx="1059753" cy="1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96661"/>
            <a:ext cx="2631730" cy="6700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85" y="5058443"/>
            <a:ext cx="1068925" cy="10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02" y="3264430"/>
            <a:ext cx="1064841" cy="106484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95" y="1156744"/>
            <a:ext cx="1072183" cy="1072183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99" y="3219280"/>
            <a:ext cx="1102276" cy="1102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5" y="1186202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51042" y="1796682"/>
            <a:ext cx="89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3" y="395827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6983" y="395031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723" y="1137519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8153" y="1777088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1168" y="2593486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6936" y="3271499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574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0" y="3219280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743711" y="1291249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70409" y="2402042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Аванесов А.А.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«Виктория»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30066" y="195748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5,229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1202" y="3237169"/>
            <a:ext cx="13228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прочих химических органических основных веществ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864597" y="4656175"/>
            <a:ext cx="24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«ЛК «Фабрика»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79858" y="435144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23,13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04863" y="1204451"/>
            <a:ext cx="135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стекла и изделий из стекла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55256" y="2473366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«ВоргаСтеклокомпозит»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65537" y="1962910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0,4 млн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124441" y="3487772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пиломатериалов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54202" y="4506166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Боровков П.И.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17925" y="4069965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38,4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95068" y="5211968"/>
            <a:ext cx="269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электроэнергии газа и воды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61311" y="6177074"/>
            <a:ext cx="30980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Филиал АО «Газпромгазораспределение»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ЕРЭ ПАО «МРСК  Центр Смолэнерго»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13513" y="5651384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6,108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982598050"/>
              </p:ext>
            </p:extLst>
          </p:nvPr>
        </p:nvGraphicFramePr>
        <p:xfrm>
          <a:off x="237226" y="4437403"/>
          <a:ext cx="2477770" cy="298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03" y="5166961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7" y="1901943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51748" y="1955426"/>
            <a:ext cx="100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862518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96" y="2873550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9108" y="1068466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162699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6806" y="4824145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2021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3" y="5244926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129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553" y="1110582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96" y="5928209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003" y="5198672"/>
            <a:ext cx="355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6650" y="587190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660568"/>
              </p:ext>
            </p:extLst>
          </p:nvPr>
        </p:nvGraphicFramePr>
        <p:xfrm>
          <a:off x="80460" y="3347851"/>
          <a:ext cx="2642737" cy="326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0" y="1725395"/>
            <a:ext cx="1196713" cy="11967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5" y="1739869"/>
            <a:ext cx="1167767" cy="1167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0" y="1726730"/>
            <a:ext cx="1172146" cy="11721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4071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6427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197" y="29605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772" y="1955426"/>
            <a:ext cx="1208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1,988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31128" y="1936793"/>
            <a:ext cx="1208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1,830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32385" y="1936793"/>
            <a:ext cx="1208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0,456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0" y="3379840"/>
            <a:ext cx="918733" cy="9187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3" y="3352621"/>
            <a:ext cx="923427" cy="9234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8" y="3357315"/>
            <a:ext cx="918733" cy="9187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83621" y="3531429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1,290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6021" y="3521946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0,498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871" y="3524293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1,934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82737" y="42935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8740" y="429717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62412" y="4276048"/>
            <a:ext cx="1478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08453532"/>
              </p:ext>
            </p:extLst>
          </p:nvPr>
        </p:nvGraphicFramePr>
        <p:xfrm>
          <a:off x="-298263" y="3366656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6523" y="71903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Объект 31"/>
          <p:cNvSpPr txBox="1">
            <a:spLocks/>
          </p:cNvSpPr>
          <p:nvPr/>
        </p:nvSpPr>
        <p:spPr>
          <a:xfrm>
            <a:off x="3673484" y="5847791"/>
            <a:ext cx="2273735" cy="1403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45" y="5108307"/>
            <a:ext cx="1139650" cy="108947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6" y="2689004"/>
            <a:ext cx="2537288" cy="26934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" y="5360620"/>
            <a:ext cx="2442249" cy="240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21" y="968580"/>
            <a:ext cx="2449174" cy="2879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0" y="950817"/>
            <a:ext cx="24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46296" y="960298"/>
            <a:ext cx="24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58838" y="2696737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" y="3657301"/>
            <a:ext cx="2444861" cy="25685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7700" y="3648701"/>
            <a:ext cx="225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28" y="5333708"/>
            <a:ext cx="235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19" y="3706118"/>
            <a:ext cx="2390094" cy="42686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69877" y="3719084"/>
            <a:ext cx="255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</a:t>
            </a:r>
            <a:r>
              <a:rPr lang="en-US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 техники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3"/>
            <a:ext cx="2329150" cy="2367713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42" y="1286095"/>
            <a:ext cx="2316815" cy="236079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4" y="4193105"/>
            <a:ext cx="2304587" cy="157969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122303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3961204"/>
            <a:ext cx="2337140" cy="1330212"/>
          </a:xfrm>
          <a:prstGeom prst="rect">
            <a:avLst/>
          </a:prstGeom>
        </p:spPr>
      </p:pic>
      <p:sp>
        <p:nvSpPr>
          <p:cNvPr id="72" name="Объект 31"/>
          <p:cNvSpPr txBox="1">
            <a:spLocks/>
          </p:cNvSpPr>
          <p:nvPr/>
        </p:nvSpPr>
        <p:spPr>
          <a:xfrm>
            <a:off x="2535972" y="4193106"/>
            <a:ext cx="2303910" cy="152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прямых понесенных затрат на создание и (или) модернизацию объектов агропромышленного комплекса.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оборудования в целях создания и (или) модернизации  производства молочной продукции.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1" y="3029406"/>
            <a:ext cx="2507120" cy="1873652"/>
          </a:xfrm>
          <a:prstGeom prst="rect">
            <a:avLst/>
          </a:prstGeom>
        </p:spPr>
      </p:pic>
      <p:sp>
        <p:nvSpPr>
          <p:cNvPr id="74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кредитам, полученным крестьянскими (фермерскими) хозяйствами, гражданами, ведущими личное подсобное хозяйство, и сельскохозяйственными коопера-тивами (кроме кредитных).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 по инвестиционным кредитам.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5653046"/>
            <a:ext cx="2337139" cy="917622"/>
          </a:xfrm>
          <a:prstGeom prst="rect">
            <a:avLst/>
          </a:prstGeom>
        </p:spPr>
      </p:pic>
      <p:sp>
        <p:nvSpPr>
          <p:cNvPr id="76" name="Объект 31"/>
          <p:cNvSpPr txBox="1">
            <a:spLocks/>
          </p:cNvSpPr>
          <p:nvPr/>
        </p:nvSpPr>
        <p:spPr>
          <a:xfrm>
            <a:off x="43228" y="5672857"/>
            <a:ext cx="2356410" cy="811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и(или) животноводства, и (или) товарной 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(товарного рыбоводства).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Объект 31"/>
          <p:cNvSpPr txBox="1">
            <a:spLocks/>
          </p:cNvSpPr>
          <p:nvPr/>
        </p:nvSpPr>
        <p:spPr>
          <a:xfrm>
            <a:off x="35128" y="3970813"/>
            <a:ext cx="2364510" cy="1382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создание и развитие крестьянского (фермерского) хозяйства начинающим фермерам.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развитие семейных животноводческих ферм на базе крестьянских (фермерских) хозяйств, включая индивидуальных предпринимателей.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сельскохозяйственным потребительским кооперативам для развития материально-технической базы.</a:t>
            </a:r>
          </a:p>
        </p:txBody>
      </p:sp>
      <p:sp>
        <p:nvSpPr>
          <p:cNvPr id="78" name="Объект 31"/>
          <p:cNvSpPr>
            <a:spLocks noGrp="1"/>
          </p:cNvSpPr>
          <p:nvPr/>
        </p:nvSpPr>
        <p:spPr>
          <a:xfrm>
            <a:off x="50134" y="1277162"/>
            <a:ext cx="2336759" cy="234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элитных семян.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оказание несвязанной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поддержки в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 растениеводства.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культуртехнических мероприятий на выбывших сельскохозяйственных угодьях, вовлекаемых в сельскохозяйственный оборот.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гидромелиоративных мероприятий.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закладку и уход за многолетними насаждениями.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оказание несвязанной поддержки в области производства рапса на семена.</a:t>
            </a:r>
          </a:p>
        </p:txBody>
      </p:sp>
      <p:sp>
        <p:nvSpPr>
          <p:cNvPr id="79" name="Объект 31"/>
          <p:cNvSpPr txBox="1">
            <a:spLocks/>
          </p:cNvSpPr>
          <p:nvPr/>
        </p:nvSpPr>
        <p:spPr>
          <a:xfrm>
            <a:off x="2518065" y="1286394"/>
            <a:ext cx="2323871" cy="236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поддержку племенного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повышение продуктивности в молочном скотоводстве.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прирост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реализацию мер по оздоровлению от вируса лейкоза крупного рогатого скота.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содержание высокопродуктивного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содержание товарного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реализованную товарную рыбу.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Субсидии на возмещение части затрат на проведение технологического аудита.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08205" y="3055236"/>
            <a:ext cx="2448038" cy="184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выплаты на строительство (приобретение) жилья в сельской местности гражданам, в том числе молодым семьям и молодым специалистам.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газификации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водоснабжения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реализацию мероприятия по  комплексному обустройству площадок под компактную жилищную застройку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Грантовая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поддержка местных инициатив граждан, проживающих в сельской местности.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5" y="5818792"/>
            <a:ext cx="3305948" cy="42861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501465" y="5839012"/>
            <a:ext cx="330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Региональный проект «Поддержка малых форм хозяйствования и развития кооперации»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5" y="6303181"/>
            <a:ext cx="2900925" cy="700734"/>
          </a:xfrm>
          <a:prstGeom prst="rect">
            <a:avLst/>
          </a:prstGeom>
        </p:spPr>
      </p:pic>
      <p:sp>
        <p:nvSpPr>
          <p:cNvPr id="84" name="Объект 31"/>
          <p:cNvSpPr txBox="1">
            <a:spLocks/>
          </p:cNvSpPr>
          <p:nvPr/>
        </p:nvSpPr>
        <p:spPr>
          <a:xfrm>
            <a:off x="2515810" y="6303181"/>
            <a:ext cx="2886579" cy="587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«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 на их создание  и развитие.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сельскохозяйственным потребительским кооперативам на возмещение части затрат, связанных с их развитием.</a:t>
            </a:r>
          </a:p>
        </p:txBody>
      </p:sp>
    </p:spTree>
    <p:extLst>
      <p:ext uri="{BB962C8B-B14F-4D97-AF65-F5344CB8AC3E}">
        <p14:creationId xmlns:p14="http://schemas.microsoft.com/office/powerpoint/2010/main" val="6491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089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67172" y="127071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124092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" y="4714674"/>
            <a:ext cx="2621866" cy="10200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371" y="2420768"/>
            <a:ext cx="3816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регионального  значения, в том числе: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143" y="4221837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1744" y="5868738"/>
            <a:ext cx="4214555" cy="954107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рамках муниципального контракта завершена реконструкция ул. Советская и ул. Октябрьская с подъездом к ЗАО Стеклозавод Ворга в Воргинском сельском поселении</a:t>
            </a:r>
            <a:endParaRPr lang="ru-RU" sz="1050" dirty="0">
              <a:solidFill>
                <a:schemeClr val="accent5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1" y="3061269"/>
            <a:ext cx="468176" cy="4681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3533467"/>
            <a:ext cx="542759" cy="54275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95226" y="3540594"/>
            <a:ext cx="2626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66К-19 Ершичи-Шумячи-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9353" y="136669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126" y="5224689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69,1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1184" y="4820729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146,3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1965" y="1430209"/>
            <a:ext cx="130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216,92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95226" y="3141468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66К-18 Рославль-Ершичи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93" y="1298613"/>
            <a:ext cx="4568882" cy="44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15699" r="25310" b="9259"/>
          <a:stretch/>
        </p:blipFill>
        <p:spPr>
          <a:xfrm>
            <a:off x="440854" y="1678466"/>
            <a:ext cx="2254276" cy="2254276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6" y="1603101"/>
            <a:ext cx="2355718" cy="23557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Ершичский район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5951" y="1728063"/>
            <a:ext cx="4242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приветствовать вас от имени жителей муниципального образования – Ершичский район Смоленской области.  Благоприятные признаки инвестиционной привлекательности заключаются в том, что район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 выгодное географическое положение. Прохождение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территории района нефтепровода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БТС-2) и наличие природного газа открывает для всех инвесторов возможность производства конкурентоспособной продукции с низкой себестоимостью. В настоящее время на территории Ершичского района работают предприятия по производству строительных материалов, полимерпесчаной плитки, древесного угля и топливных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брикетов, кроме того, реализуется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проект ЗАО «Стеклозавод Ворга» по производству армированного, приборного, авиационного, а так же особо тонкого «дисплейного» стекла. </a:t>
            </a: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518" y="4073490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Серенков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Константин Николаевич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2911" y="1295324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2850" y="6302635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Ершичский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518" y="5116463"/>
            <a:ext cx="6627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Живописнейший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ландшафт района, экология, водные источники и смешанные леса располагают к созданию санаторно-курортных зон для людей, ведущих активный и здоровый образ жизни. Приглашаем посетить наш район, мы открыты к сотрудничеству со всеми лицами, заинтересованными в развитии бизнеса на территории Ершичского района. 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812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8598" y="119892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57980" y="312391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26717" y="3584179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почтовое отделение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01405" y="5211344"/>
            <a:ext cx="219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</a:t>
            </a:r>
            <a:endParaRPr lang="ru-RU" sz="1400" b="1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83774" y="1648904"/>
            <a:ext cx="288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ОАО «ЦентрТелеком» Ершичский  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3916" y="4180265"/>
            <a:ext cx="2581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Теле-2»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5" y="4584076"/>
            <a:ext cx="414335" cy="4134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8" y="4145387"/>
            <a:ext cx="354310" cy="36493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5448860"/>
            <a:ext cx="404509" cy="4055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5075446"/>
            <a:ext cx="459411" cy="33628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83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1460989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3156409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3152" y="4109750"/>
            <a:ext cx="1550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902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951" y="2426316"/>
            <a:ext cx="270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216,3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9025" y="1606306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4046" y="3340692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881" r="2385" b="881"/>
          <a:stretch/>
        </p:blipFill>
        <p:spPr>
          <a:xfrm>
            <a:off x="3318079" y="1553796"/>
            <a:ext cx="3971000" cy="2603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8" y="5020609"/>
            <a:ext cx="6158063" cy="1288573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0" name="TextBox 49"/>
          <p:cNvSpPr txBox="1"/>
          <p:nvPr/>
        </p:nvSpPr>
        <p:spPr>
          <a:xfrm>
            <a:off x="3866926" y="4532816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9122" y="5071080"/>
            <a:ext cx="6140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Завершено строительство объекта «Реконструкция улиц Советская и Октябрьская с подъездом к ЗАО «Стеклозавод Ворга» в Воргинском сельском поселении. </a:t>
            </a:r>
          </a:p>
          <a:p>
            <a:pPr indent="179388" algn="just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Продолжена  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газификации жилой зоны дер. Кузьмичи </a:t>
            </a:r>
            <a:r>
              <a:rPr lang="ru-R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Ершичского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 Смоленской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объектов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12249" y="2131364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51437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4508285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831561" y="4726771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518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69353" y="3631314"/>
            <a:ext cx="1101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463,0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74594" y="1473003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68405" y="3069157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" y="207004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948" y="1424425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72314"/>
              </p:ext>
            </p:extLst>
          </p:nvPr>
        </p:nvGraphicFramePr>
        <p:xfrm>
          <a:off x="401862" y="2003680"/>
          <a:ext cx="3220552" cy="183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94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613558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15930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5850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дополнительный офис Смоленского отделения 8609/077 Среднерусского банка Сбербанк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отдел в </a:t>
                      </a:r>
                      <a:b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 филиала ООО «</a:t>
                      </a:r>
                      <a:r>
                        <a:rPr lang="ru-RU" sz="1000" baseline="0" dirty="0" err="1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Росгостсрах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 Смоленской области</a:t>
                      </a:r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46166" y="1080576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49" y="4453654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64683850"/>
              </p:ext>
            </p:extLst>
          </p:nvPr>
        </p:nvGraphicFramePr>
        <p:xfrm>
          <a:off x="159749" y="2976022"/>
          <a:ext cx="6464335" cy="398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527647194"/>
              </p:ext>
            </p:extLst>
          </p:nvPr>
        </p:nvGraphicFramePr>
        <p:xfrm>
          <a:off x="3246166" y="1419130"/>
          <a:ext cx="4413885" cy="389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031"/>
            <a:ext cx="6380703" cy="98565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43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362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031" y="3230487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4453" y="3468769"/>
            <a:ext cx="198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школы</a:t>
            </a:r>
          </a:p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основных школ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97"/>
            <a:ext cx="7040352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3340" y="4492158"/>
            <a:ext cx="223747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бразование</a:t>
            </a:r>
          </a:p>
          <a:p>
            <a:pPr algn="ctr"/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374" y="5652501"/>
            <a:ext cx="17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9998" y="3796139"/>
            <a:ext cx="21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515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436" y="1489742"/>
            <a:ext cx="743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33777" y="1443109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06367" y="143372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743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64453" y="4733762"/>
            <a:ext cx="518777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МОУ ДОД </a:t>
            </a:r>
            <a:r>
              <a:rPr lang="ru-RU" sz="1200" dirty="0" err="1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детский дом творчества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8005" y="5726368"/>
            <a:ext cx="337557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сад «Солнышко» с. Ершичи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Дошкольная группа «Светлячок» с. Ворга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5" name="TextBox 43"/>
          <p:cNvSpPr txBox="1"/>
          <p:nvPr/>
        </p:nvSpPr>
        <p:spPr>
          <a:xfrm>
            <a:off x="276182" y="5006581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238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82313"/>
              </p:ext>
            </p:extLst>
          </p:nvPr>
        </p:nvGraphicFramePr>
        <p:xfrm>
          <a:off x="220759" y="1229814"/>
          <a:ext cx="3680544" cy="18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312468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3297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12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5169501"/>
                  </a:ext>
                </a:extLst>
              </a:tr>
              <a:tr h="3652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556949"/>
                  </a:ext>
                </a:extLst>
              </a:tr>
              <a:tr h="469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Отделение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скорой мед. помощи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11" y="1126962"/>
            <a:ext cx="3225270" cy="20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2" y="5098730"/>
            <a:ext cx="1480646" cy="148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3525714"/>
            <a:ext cx="1390357" cy="1390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" y="3560039"/>
            <a:ext cx="1340583" cy="134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3913" y="400261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652" y="3917727"/>
            <a:ext cx="131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5418" y="5419571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1" y="3525714"/>
            <a:ext cx="1390357" cy="13903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0114" y="3846518"/>
            <a:ext cx="81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37" y="3509195"/>
            <a:ext cx="1417227" cy="1417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27727" y="3709976"/>
            <a:ext cx="1330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9" y="5067579"/>
            <a:ext cx="1522324" cy="1522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039" y="5288689"/>
            <a:ext cx="745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5129998"/>
            <a:ext cx="1135404" cy="13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22891" y="2892077"/>
            <a:ext cx="3113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22892" y="3600198"/>
            <a:ext cx="2826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спортивный комплекс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7346" y="4188675"/>
            <a:ext cx="264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4164" y="4716386"/>
            <a:ext cx="349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ЗСДЮШОР «Юность России»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99499" y="2067037"/>
            <a:ext cx="2258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2 170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389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8134" y="5306708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2018 г. проведено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олее</a:t>
            </a:r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140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9566" y="3370531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900"/>
          <a:stretch/>
        </p:blipFill>
        <p:spPr>
          <a:xfrm>
            <a:off x="1650547" y="1777663"/>
            <a:ext cx="3127936" cy="14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00644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" y="5011481"/>
            <a:ext cx="1102533" cy="1102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6" y="1382365"/>
            <a:ext cx="1113303" cy="11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608" y="6147969"/>
            <a:ext cx="137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762" y="249293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480" y="155429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1110" y="5178026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8193" r="356" b="23741"/>
          <a:stretch/>
        </p:blipFill>
        <p:spPr>
          <a:xfrm>
            <a:off x="4085667" y="1110974"/>
            <a:ext cx="3382557" cy="157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54" y="1463170"/>
            <a:ext cx="2616314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288094" y="1523133"/>
            <a:ext cx="2978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Центральная библиотека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11" y="2505613"/>
            <a:ext cx="2464678" cy="4539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637151" y="2578684"/>
            <a:ext cx="278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 Досуга </a:t>
            </a:r>
          </a:p>
        </p:txBody>
      </p:sp>
      <p:sp>
        <p:nvSpPr>
          <p:cNvPr id="25" name="TextBox 58"/>
          <p:cNvSpPr txBox="1"/>
          <p:nvPr/>
        </p:nvSpPr>
        <p:spPr>
          <a:xfrm>
            <a:off x="1596072" y="3505277"/>
            <a:ext cx="5723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2018 г. проведено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2 315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мероприятий 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2155635" y="4316419"/>
            <a:ext cx="4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490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59"/>
          <p:cNvSpPr txBox="1"/>
          <p:nvPr/>
        </p:nvSpPr>
        <p:spPr>
          <a:xfrm>
            <a:off x="2274934" y="5316972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4 516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126 526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24707" y="3113718"/>
            <a:ext cx="1054464" cy="1054464"/>
          </a:xfrm>
          <a:prstGeom prst="ellipse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115491" y="4233152"/>
            <a:ext cx="198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/>
              <a:t>Клубные </a:t>
            </a:r>
          </a:p>
          <a:p>
            <a:r>
              <a:rPr lang="ru-RU" sz="1600" dirty="0" smtClean="0"/>
              <a:t>учреждения</a:t>
            </a:r>
            <a:endParaRPr lang="ru-RU" sz="16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4" y="3096905"/>
            <a:ext cx="1088089" cy="10880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6720" y="3271280"/>
            <a:ext cx="829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8350"/>
          <a:stretch/>
        </p:blipFill>
        <p:spPr>
          <a:xfrm>
            <a:off x="2333812" y="1231165"/>
            <a:ext cx="2959289" cy="174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54" name="TextBox 53"/>
          <p:cNvSpPr txBox="1"/>
          <p:nvPr/>
        </p:nvSpPr>
        <p:spPr>
          <a:xfrm>
            <a:off x="2810224" y="3201879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520832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" y="2440738"/>
            <a:ext cx="828996" cy="828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7097" y="2593972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212426" y="3284383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797" y="391286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673" y="5329008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8" y="4685254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83246" y="4690093"/>
            <a:ext cx="26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8119" y="1928244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9" y="5368075"/>
            <a:ext cx="657808" cy="65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1" y="6090470"/>
            <a:ext cx="649350" cy="64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5364351"/>
            <a:ext cx="662200" cy="662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369737" y="6219644"/>
            <a:ext cx="117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9628" y="5560676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Оздоровительный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5376" y="5536106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7597"/>
          <a:stretch/>
        </p:blipFill>
        <p:spPr>
          <a:xfrm>
            <a:off x="4391967" y="1501505"/>
            <a:ext cx="3047394" cy="18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9" y="1101251"/>
            <a:ext cx="2325887" cy="52836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92972" y="1124737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 рождества Пресвятой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Богородицы с. Корсики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1" y="1019698"/>
            <a:ext cx="2315820" cy="39682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711118" y="1070597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 Купала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4020" b="13675"/>
          <a:stretch/>
        </p:blipFill>
        <p:spPr>
          <a:xfrm>
            <a:off x="1666991" y="2658523"/>
            <a:ext cx="2883274" cy="179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55" y="4169565"/>
            <a:ext cx="2317544" cy="4013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83457" y="4226761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Сергиевская Ярмарка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6079226"/>
            <a:ext cx="628780" cy="628780"/>
          </a:xfrm>
          <a:prstGeom prst="rect">
            <a:avLst/>
          </a:prstGeom>
        </p:spPr>
      </p:pic>
      <p:sp>
        <p:nvSpPr>
          <p:cNvPr id="47" name="TextBox 28"/>
          <p:cNvSpPr txBox="1"/>
          <p:nvPr/>
        </p:nvSpPr>
        <p:spPr>
          <a:xfrm>
            <a:off x="4902648" y="6162375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88397" y="2037789"/>
            <a:ext cx="1298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</a:t>
            </a:r>
          </a:p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3" y="1234007"/>
            <a:ext cx="822689" cy="82268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78595" y="1330059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9" y="1529808"/>
            <a:ext cx="790757" cy="79075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87706" y="2373301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2618" y="1632798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88" y="3468301"/>
            <a:ext cx="2780102" cy="159027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80" name="TextBox 79"/>
          <p:cNvSpPr txBox="1"/>
          <p:nvPr/>
        </p:nvSpPr>
        <p:spPr>
          <a:xfrm>
            <a:off x="4847481" y="4311713"/>
            <a:ext cx="2698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воскресенье октября –Международная Сергиевская  ярмарка в с. Кузьмичи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8" y="3845115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98" y="4355035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7481" y="3846622"/>
            <a:ext cx="2468849" cy="2616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«Иван Купала»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09488" y="3468301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9838"/>
              </p:ext>
            </p:extLst>
          </p:nvPr>
        </p:nvGraphicFramePr>
        <p:xfrm>
          <a:off x="402075" y="1222624"/>
          <a:ext cx="6179002" cy="504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56"/>
                <a:gridCol w="4228346"/>
              </a:tblGrid>
              <a:tr h="1650430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границе с Белоруссией;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нефте - и газопроводов;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сырья: леса, торфа,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песчаногравийной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смеси;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1021326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отсутствие бизнес-инкубаторов и технопарков;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дефицит кадров из-за возникших демографических диспропорций;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0249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логистического центра;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охота;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113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 района способной творческой молодежи.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68590"/>
            <a:ext cx="1690011" cy="1690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1205927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0" y="3198104"/>
            <a:ext cx="3958424" cy="16564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7" y="1126458"/>
            <a:ext cx="3941000" cy="1839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91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Достоверное упоминание о поселении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основания стекольного завода, одного из старейших предприятия в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37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Волостной центр Рославльского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Ершичи – центр района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7425" y="3226670"/>
            <a:ext cx="39897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Здесь проходил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старинный Мглинский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тракт. Известные уроженцы района: академик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РАСХН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А.М. Емельянов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народный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учитель СССР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В.Ф. Алешин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Герой Советского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Союза, Г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И.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Бояринов, сержант морской пехоты А.Л.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Тимошенков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271463" algn="just"/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ходе Смоленской наступательной операции войска 10-й армии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1943 году освободили район.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Началось восстановление разрушенного хозяйства района.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04766" y="182009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0723" y="178276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4572" y="1167769"/>
            <a:ext cx="394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преданию, название села Ершичи произошло от слова «ёрш» - рыбы,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изобилии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водившейся в реке. Возникшая на рубеже XVI-XVII вв. деревня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1730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г. стала селом, когда помещики Лайкевичи вместе с усадьбой построили здесь деревянную церковь во имя св. Симеона Богоприимца и Анны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Пророчицы. В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районе значительное число археологических памятников, около 25 курганных групп дпепродвинских племен, около 50 славянских городищ, селищ и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курганов.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81699"/>
            <a:ext cx="1657301" cy="1654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1174234"/>
            <a:ext cx="1704126" cy="1701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34" y="3233825"/>
            <a:ext cx="1696925" cy="169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8" y="3186712"/>
            <a:ext cx="1744104" cy="17416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97" y="1522373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98" y="3702192"/>
            <a:ext cx="3286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КОМИТЕТА ЭКОНОМИКИ И ИНВЕСТИЦИЙ АДМИНИСТРАЦИИ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</a:t>
            </a:r>
            <a:b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945" y="2393504"/>
            <a:ext cx="3660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Константин Николаевич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erhichi@admin.sml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ershichadm.admin-smolensk.ru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2130" y="5260443"/>
            <a:ext cx="2535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Пахоменков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Михаил Михайлович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2-12-44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ershadm@yandex.ru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12111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5027743"/>
            <a:ext cx="1476466" cy="978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42646" y="3164702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8864" y="1931281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998" y="4370664"/>
            <a:ext cx="242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Сельские поселения</a:t>
            </a:r>
          </a:p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69853" y="221051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1 038,9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826" y="3477930"/>
            <a:ext cx="207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lang="ru-RU" sz="160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948</a:t>
            </a:r>
            <a:r>
              <a:rPr lang="ru-RU" sz="160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" y="4211271"/>
            <a:ext cx="843169" cy="8431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1873694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76783" y="5114048"/>
            <a:ext cx="1341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1.Воргинское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.Ершичское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.Кузьмичское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.Руханское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3072060"/>
            <a:ext cx="828659" cy="8286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6" y="1713603"/>
            <a:ext cx="4894332" cy="4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4796019"/>
            <a:ext cx="2601194" cy="1698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" y="3641718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127861"/>
            <a:ext cx="2601194" cy="122239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1298935"/>
            <a:ext cx="2563139" cy="55656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0053" y="4827505"/>
            <a:ext cx="261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имеются залежи стекольных песков 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близ села Ворга)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мела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деревня Корсики).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Встречаются песчано-гравийно-валунные месторождения. Известно месторождение трепела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деревни Карды.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Имеются агроруды - известковые туфы, вивианит, месторождения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охры.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42" y="2145664"/>
            <a:ext cx="25813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расположен на территории Смоленско-Московской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плоскими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слабоволнистыми водно-ледниковыми равнинами с участками мореных всхолмлений и небольших холмов</a:t>
            </a: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996" y="3641718"/>
            <a:ext cx="26031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098" y="1298935"/>
            <a:ext cx="257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протекают реки Ипуть,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Вороница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Беседь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мелкие речушки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Рыжт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Невплюх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Ломенка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0" y="1961007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9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3" y="345168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" y="4600446"/>
            <a:ext cx="386206" cy="3911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5" y="1178988"/>
            <a:ext cx="3986353" cy="4078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19" y="5298340"/>
            <a:ext cx="3288279" cy="9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30770" y="2732679"/>
            <a:ext cx="986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20,6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75854" y="2738741"/>
            <a:ext cx="136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43,167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85780" y="2774553"/>
            <a:ext cx="225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463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10371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712054" y="3836666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475" y="4637900"/>
            <a:ext cx="1928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68895" y="4217787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 чел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262750" y="4913184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5,04%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5975" y="5972112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3,85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784" y="3015623"/>
            <a:ext cx="393612" cy="1912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9786" y="268673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60,7%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43" y="2594807"/>
            <a:ext cx="1008046" cy="10226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6" y="2593217"/>
            <a:ext cx="101123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023730" y="277455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150,4%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3730" y="3063955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546" y="2947772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6" y="4359911"/>
            <a:ext cx="1320601" cy="32670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043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35480" y="4710813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36120" y="5389329"/>
            <a:ext cx="1744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7" y="5030456"/>
            <a:ext cx="1320601" cy="32670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6" y="5706570"/>
            <a:ext cx="1320602" cy="32670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181786" y="5042788"/>
            <a:ext cx="1310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232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26342" y="5720917"/>
            <a:ext cx="131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231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37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35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634616039"/>
              </p:ext>
            </p:extLst>
          </p:nvPr>
        </p:nvGraphicFramePr>
        <p:xfrm>
          <a:off x="2243398" y="294506"/>
          <a:ext cx="5073818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2138" r="10334" b="-2138"/>
          <a:stretch/>
        </p:blipFill>
        <p:spPr>
          <a:xfrm>
            <a:off x="3084866" y="5284610"/>
            <a:ext cx="1253174" cy="128351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14" y="5295834"/>
            <a:ext cx="1282621" cy="12826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-866" r="26442" b="866"/>
          <a:stretch/>
        </p:blipFill>
        <p:spPr>
          <a:xfrm>
            <a:off x="2090478" y="5214065"/>
            <a:ext cx="1225931" cy="12259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277" y="1897435"/>
            <a:ext cx="14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323,185</a:t>
            </a:r>
            <a:endParaRPr lang="ru-RU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3276" y="2133873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17" y="2054472"/>
            <a:ext cx="347436" cy="1688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2" y="1764344"/>
            <a:ext cx="831914" cy="8439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24782" y="1871124"/>
            <a:ext cx="113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143 %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 года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89136" y="3003699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endParaRPr lang="ru-RU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04370" y="3001971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43693" y="5480784"/>
            <a:ext cx="1921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«Брянская мясная компания»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(АПХ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Мираторг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»)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40,</a:t>
            </a:r>
            <a:r>
              <a:rPr lang="en-US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2727" y="4039812"/>
            <a:ext cx="23250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Газификация жилой зоны дер. Кузьмичи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Ершичского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Смоленской области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2-я очередь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endParaRPr lang="ru-RU" sz="1400" b="1" dirty="0">
              <a:solidFill>
                <a:srgbClr val="0085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2,082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63800" y="5930336"/>
            <a:ext cx="279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«ВОРГА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Стеклокомпозит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309,0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1" y="5198934"/>
            <a:ext cx="1282621" cy="1282621"/>
          </a:xfrm>
          <a:prstGeom prst="rect">
            <a:avLst/>
          </a:prstGeom>
          <a:effectLst/>
        </p:spPr>
      </p:pic>
      <p:sp>
        <p:nvSpPr>
          <p:cNvPr id="39" name="TextBox 38"/>
          <p:cNvSpPr txBox="1"/>
          <p:nvPr/>
        </p:nvSpPr>
        <p:spPr>
          <a:xfrm>
            <a:off x="2730031" y="4741713"/>
            <a:ext cx="10518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1273" b="-1273"/>
          <a:stretch/>
        </p:blipFill>
        <p:spPr>
          <a:xfrm>
            <a:off x="2607786" y="4245216"/>
            <a:ext cx="1264280" cy="126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6" y="4226875"/>
            <a:ext cx="1282621" cy="12826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4" y="3368915"/>
            <a:ext cx="5871019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09"/>
            <a:ext cx="5869622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8" y="1845601"/>
            <a:ext cx="586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(рыборазведение, овощеводство, садоводство), ориентированной на внутренний рынок.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7245" y="1424506"/>
            <a:ext cx="276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256" y="3389070"/>
            <a:ext cx="5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энергоэффективности и экологичности.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32" y="2946297"/>
            <a:ext cx="2125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9" y="4816808"/>
            <a:ext cx="5764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химического производства.</a:t>
            </a:r>
          </a:p>
          <a:p>
            <a:pPr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6889" y="432666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95" y="352262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80" y="1596560"/>
            <a:ext cx="1407171" cy="14071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108202"/>
            <a:ext cx="1345520" cy="13927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4544507"/>
            <a:ext cx="1150472" cy="1096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8371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908133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</a:t>
                      </a:r>
                      <a:r>
                        <a:rPr lang="ru-RU" sz="1400" strike="noStrike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06</a:t>
                      </a:r>
                      <a:endParaRPr lang="ru-RU" sz="1400" strike="sngStrike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dirty="0" smtClean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endParaRPr lang="ru-RU" sz="1100" baseline="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Сосновая, 9в;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 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64688"/>
              </p:ext>
            </p:extLst>
          </p:nvPr>
        </p:nvGraphicFramePr>
        <p:xfrm>
          <a:off x="174143" y="5978837"/>
          <a:ext cx="5829279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38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65470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34481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Рославль-Ершичи 66к-18 на расстоянии 0.2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74926"/>
              </p:ext>
            </p:extLst>
          </p:nvPr>
        </p:nvGraphicFramePr>
        <p:xfrm>
          <a:off x="184188" y="6340336"/>
          <a:ext cx="5828466" cy="31532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4896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79502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3153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., аренда по согласованию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563625"/>
              </p:ext>
            </p:extLst>
          </p:nvPr>
        </p:nvGraphicFramePr>
        <p:xfrm>
          <a:off x="168296" y="3131309"/>
          <a:ext cx="7224723" cy="92128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4717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0.22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населенных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35484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33716"/>
              </p:ext>
            </p:extLst>
          </p:nvPr>
        </p:nvGraphicFramePr>
        <p:xfrm>
          <a:off x="169536" y="4180933"/>
          <a:ext cx="6687880" cy="17970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4431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70511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873056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2322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0,3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6256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ветка низкого давления на расстоянии 20 м (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труба диаметром 225 мм); макс.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можность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3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./год; сроки осуществления тех. присоединения – 4 месяца, стоимость – 3 млн. руб. (за 1 км).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3829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максимальная мощность 80 куб .м./час., сроки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тех. присоединения 1 месяц, стоимость- согласно смете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6480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 канализация, точка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подключения на расстоянии 0,015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4" b="10886"/>
          <a:stretch/>
        </p:blipFill>
        <p:spPr>
          <a:xfrm>
            <a:off x="3915787" y="1073533"/>
            <a:ext cx="3438059" cy="19904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95628" y="278936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9869</TotalTime>
  <Words>3186</Words>
  <Application>Microsoft Office PowerPoint</Application>
  <PresentationFormat>Произвольный</PresentationFormat>
  <Paragraphs>820</Paragraphs>
  <Slides>30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ДА_Аполлонов</cp:lastModifiedBy>
  <cp:revision>1256</cp:revision>
  <cp:lastPrinted>2017-05-18T13:15:30Z</cp:lastPrinted>
  <dcterms:created xsi:type="dcterms:W3CDTF">2017-05-10T15:02:08Z</dcterms:created>
  <dcterms:modified xsi:type="dcterms:W3CDTF">2021-03-30T08:22:12Z</dcterms:modified>
</cp:coreProperties>
</file>