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D9E0"/>
    <a:srgbClr val="4CCBD4"/>
    <a:srgbClr val="00AEFF"/>
    <a:srgbClr val="EBE352"/>
    <a:srgbClr val="4D7FBF"/>
    <a:srgbClr val="79BC58"/>
    <a:srgbClr val="E8E8A8"/>
    <a:srgbClr val="D2EECC"/>
    <a:srgbClr val="007FAC"/>
    <a:srgbClr val="6DC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93449" autoAdjust="0"/>
  </p:normalViewPr>
  <p:slideViewPr>
    <p:cSldViewPr snapToGrid="0">
      <p:cViewPr>
        <p:scale>
          <a:sx n="70" d="100"/>
          <a:sy n="70" d="100"/>
        </p:scale>
        <p:origin x="-1608" y="204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7837616564094336"/>
          <c:y val="8.7040328971322092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8.0097472948379211E-2"/>
                  <c:y val="-6.528024672849157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025030854476845E-2"/>
                  <c:y val="-0.100868604227795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012184118547459E-2"/>
                  <c:y val="3.91681480370949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5091380889104687E-3"/>
                  <c:y val="-3.91681480370949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0.24</c:v>
                </c:pt>
                <c:pt idx="1">
                  <c:v>0.48</c:v>
                </c:pt>
                <c:pt idx="2">
                  <c:v>0.05</c:v>
                </c:pt>
                <c:pt idx="3">
                  <c:v>0.01</c:v>
                </c:pt>
                <c:pt idx="4">
                  <c:v>0.12</c:v>
                </c:pt>
                <c:pt idx="5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965103271179963E-2"/>
                  <c:y val="1.063140010506117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642695337053904E-2"/>
                  <c:y val="5.5461166560075463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489251739137621E-3"/>
                  <c:y val="-7.282483429420474E-4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-1.2537405634652022E-2"/>
                  <c:y val="-2.839985376421604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12</c:v>
                </c:pt>
                <c:pt idx="1">
                  <c:v>5</c:v>
                </c:pt>
                <c:pt idx="2">
                  <c:v>67</c:v>
                </c:pt>
                <c:pt idx="3">
                  <c:v>19</c:v>
                </c:pt>
                <c:pt idx="4">
                  <c:v>16</c:v>
                </c:pt>
                <c:pt idx="5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explosion val="13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6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explosion val="14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6.1738290283290122E-2"/>
                  <c:y val="-1.62043634095885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1254856094928841E-3"/>
                  <c:y val="-1.511099636885463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8538348721897516E-2"/>
                  <c:y val="1.45601217758077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0552995503294529E-2"/>
                  <c:y val="-4.8077974068995118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4.1003884875943072E-2"/>
                  <c:y val="-3.14786439700523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9160437385534173E-2"/>
                  <c:y val="3.57887431140675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газа, воды,электроэнергия</c:v>
                </c:pt>
                <c:pt idx="3">
                  <c:v>Производство прочих химических веществ</c:v>
                </c:pt>
                <c:pt idx="4">
                  <c:v>Производство топливных брикетов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0.16500000000000001</c:v>
                </c:pt>
                <c:pt idx="1">
                  <c:v>4.4999999999999998E-2</c:v>
                </c:pt>
                <c:pt idx="2">
                  <c:v>0.16</c:v>
                </c:pt>
                <c:pt idx="3">
                  <c:v>0.17</c:v>
                </c:pt>
                <c:pt idx="4">
                  <c:v>0.255</c:v>
                </c:pt>
                <c:pt idx="5">
                  <c:v>0.20499999999999999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ser>
          <c:idx val="0"/>
          <c:order val="0"/>
          <c:spPr>
            <a:ln w="28575">
              <a:solidFill>
                <a:schemeClr val="tx1">
                  <a:lumMod val="50000"/>
                  <a:lumOff val="50000"/>
                </a:schemeClr>
              </a:solidFill>
            </a:ln>
          </c:spPr>
          <c:dPt>
            <c:idx val="0"/>
            <c:bubble3D val="0"/>
            <c:explosion val="10"/>
            <c:spPr>
              <a:solidFill>
                <a:srgbClr val="4CCBD4"/>
              </a:solidFill>
              <a:ln w="19050"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Pt>
            <c:idx val="1"/>
            <c:bubble3D val="0"/>
            <c:explosion val="1"/>
            <c:spPr>
              <a:solidFill>
                <a:srgbClr val="EBE352"/>
              </a:solidFill>
              <a:ln w="19050">
                <a:solidFill>
                  <a:sysClr val="windowText" lastClr="000000">
                    <a:lumMod val="50000"/>
                    <a:lumOff val="50000"/>
                  </a:sysClr>
                </a:solidFill>
              </a:ln>
            </c:spPr>
          </c:dPt>
          <c:dLbls>
            <c:dLbl>
              <c:idx val="0"/>
              <c:layout>
                <c:manualLayout>
                  <c:x val="-0.18931278271067181"/>
                  <c:y val="3.410879054311281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1177975093538839"/>
                  <c:y val="-4.336135819239247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ln w="6350"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Животноводство</c:v>
                </c:pt>
                <c:pt idx="1">
                  <c:v>Растениеводство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0.442</c:v>
                </c:pt>
                <c:pt idx="1">
                  <c:v>0.55800000000000005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5.4074613561015172E-2"/>
                  <c:y val="-4.23754498220732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3767257621583727E-3"/>
                  <c:y val="3.3801445971867614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15.3</c:v>
                </c:pt>
                <c:pt idx="1">
                  <c:v>162.30000000000001</c:v>
                </c:pt>
                <c:pt idx="2">
                  <c:v>2.5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158820844315524E-2"/>
          <c:y val="0.56273179287636432"/>
          <c:w val="0.58452891306046972"/>
          <c:h val="0.204185159583608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8377984745697753"/>
          <c:y val="0.48356507717875497"/>
          <c:w val="0.28035380441957425"/>
          <c:h val="0.440034873536640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4130443731838845E-3"/>
                  <c:y val="-1.19127484254883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4251018869852949E-2"/>
                  <c:y val="-2.07409757594163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0140349233523119E-3"/>
                  <c:y val="-3.112594600483889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8.6999999999999993</c:v>
                </c:pt>
                <c:pt idx="1">
                  <c:v>6.9</c:v>
                </c:pt>
                <c:pt idx="2">
                  <c:v>20.399999999999999</c:v>
                </c:pt>
                <c:pt idx="3">
                  <c:v>15.1</c:v>
                </c:pt>
                <c:pt idx="4">
                  <c:v>14.2</c:v>
                </c:pt>
                <c:pt idx="5">
                  <c:v>44.8</c:v>
                </c:pt>
                <c:pt idx="6">
                  <c:v>12.3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15904874250664"/>
          <c:y val="0.57810506934045303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01800" y="1243013"/>
            <a:ext cx="33575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626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6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2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01.12.2017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16.png"/><Relationship Id="rId21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microsoft.com/office/2007/relationships/hdphoto" Target="../media/hdphoto10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microsoft.com/office/2007/relationships/hdphoto" Target="../media/hdphoto11.wdp"/><Relationship Id="rId5" Type="http://schemas.openxmlformats.org/officeDocument/2006/relationships/image" Target="../media/image65.png"/><Relationship Id="rId15" Type="http://schemas.openxmlformats.org/officeDocument/2006/relationships/image" Target="../media/image45.png"/><Relationship Id="rId23" Type="http://schemas.openxmlformats.org/officeDocument/2006/relationships/image" Target="../media/image78.png"/><Relationship Id="rId10" Type="http://schemas.openxmlformats.org/officeDocument/2006/relationships/image" Target="../media/image70.png"/><Relationship Id="rId19" Type="http://schemas.openxmlformats.org/officeDocument/2006/relationships/image" Target="../media/image49.png"/><Relationship Id="rId4" Type="http://schemas.openxmlformats.org/officeDocument/2006/relationships/chart" Target="../charts/chart2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chart" Target="../charts/chart3.xm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jpe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19" Type="http://schemas.openxmlformats.org/officeDocument/2006/relationships/image" Target="../media/image17.png"/><Relationship Id="rId4" Type="http://schemas.openxmlformats.org/officeDocument/2006/relationships/image" Target="../media/image85.jpeg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chart" Target="../charts/chart4.xml"/><Relationship Id="rId18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6.png"/><Relationship Id="rId12" Type="http://schemas.openxmlformats.org/officeDocument/2006/relationships/image" Target="../media/image102.png"/><Relationship Id="rId17" Type="http://schemas.openxmlformats.org/officeDocument/2006/relationships/image" Target="../media/image10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4.png"/><Relationship Id="rId10" Type="http://schemas.microsoft.com/office/2007/relationships/hdphoto" Target="../media/hdphoto13.wdp"/><Relationship Id="rId19" Type="http://schemas.openxmlformats.org/officeDocument/2006/relationships/image" Target="../media/image108.png"/><Relationship Id="rId4" Type="http://schemas.microsoft.com/office/2007/relationships/hdphoto" Target="../media/hdphoto2.wdp"/><Relationship Id="rId9" Type="http://schemas.openxmlformats.org/officeDocument/2006/relationships/image" Target="../media/image100.png"/><Relationship Id="rId1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5.png"/><Relationship Id="rId18" Type="http://schemas.openxmlformats.org/officeDocument/2006/relationships/image" Target="../media/image17.pn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110.png"/><Relationship Id="rId15" Type="http://schemas.openxmlformats.org/officeDocument/2006/relationships/image" Target="../media/image117.png"/><Relationship Id="rId10" Type="http://schemas.openxmlformats.org/officeDocument/2006/relationships/image" Target="../media/image113.png"/><Relationship Id="rId4" Type="http://schemas.microsoft.com/office/2007/relationships/hdphoto" Target="../media/hdphoto14.wdp"/><Relationship Id="rId9" Type="http://schemas.openxmlformats.org/officeDocument/2006/relationships/image" Target="../media/image112.png"/><Relationship Id="rId1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6.png"/><Relationship Id="rId7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7.png"/><Relationship Id="rId4" Type="http://schemas.openxmlformats.org/officeDocument/2006/relationships/image" Target="../media/image120.jpeg"/><Relationship Id="rId9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png"/><Relationship Id="rId9" Type="http://schemas.openxmlformats.org/officeDocument/2006/relationships/image" Target="../media/image132.png"/><Relationship Id="rId1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43.jpeg"/><Relationship Id="rId12" Type="http://schemas.openxmlformats.org/officeDocument/2006/relationships/image" Target="../media/image7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image" Target="../media/image147.jpeg"/><Relationship Id="rId5" Type="http://schemas.openxmlformats.org/officeDocument/2006/relationships/image" Target="../media/image141.png"/><Relationship Id="rId10" Type="http://schemas.openxmlformats.org/officeDocument/2006/relationships/image" Target="../media/image146.jpeg"/><Relationship Id="rId4" Type="http://schemas.openxmlformats.org/officeDocument/2006/relationships/image" Target="../media/image16.pn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hart" Target="../charts/chart6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8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png"/><Relationship Id="rId5" Type="http://schemas.openxmlformats.org/officeDocument/2006/relationships/image" Target="../media/image16.png"/><Relationship Id="rId4" Type="http://schemas.microsoft.com/office/2007/relationships/hdphoto" Target="../media/hdphoto15.wdp"/><Relationship Id="rId9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6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eg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13" Type="http://schemas.openxmlformats.org/officeDocument/2006/relationships/image" Target="../media/image168.png"/><Relationship Id="rId3" Type="http://schemas.openxmlformats.org/officeDocument/2006/relationships/image" Target="../media/image16.png"/><Relationship Id="rId7" Type="http://schemas.openxmlformats.org/officeDocument/2006/relationships/image" Target="../media/image16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11" Type="http://schemas.openxmlformats.org/officeDocument/2006/relationships/image" Target="../media/image167.jpeg"/><Relationship Id="rId5" Type="http://schemas.openxmlformats.org/officeDocument/2006/relationships/image" Target="../media/image161.png"/><Relationship Id="rId10" Type="http://schemas.openxmlformats.org/officeDocument/2006/relationships/image" Target="../media/image166.jpeg"/><Relationship Id="rId4" Type="http://schemas.openxmlformats.org/officeDocument/2006/relationships/image" Target="../media/image160.png"/><Relationship Id="rId9" Type="http://schemas.openxmlformats.org/officeDocument/2006/relationships/image" Target="../media/image165.jpg"/><Relationship Id="rId14" Type="http://schemas.microsoft.com/office/2007/relationships/hdphoto" Target="../media/hdphoto19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7.jpg"/><Relationship Id="rId18" Type="http://schemas.openxmlformats.org/officeDocument/2006/relationships/image" Target="../media/image181.jpeg"/><Relationship Id="rId3" Type="http://schemas.openxmlformats.org/officeDocument/2006/relationships/image" Target="../media/image169.png"/><Relationship Id="rId7" Type="http://schemas.openxmlformats.org/officeDocument/2006/relationships/image" Target="../media/image16.png"/><Relationship Id="rId12" Type="http://schemas.openxmlformats.org/officeDocument/2006/relationships/image" Target="../media/image176.png"/><Relationship Id="rId17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79.png"/><Relationship Id="rId20" Type="http://schemas.microsoft.com/office/2007/relationships/hdphoto" Target="../media/hdphoto19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11" Type="http://schemas.openxmlformats.org/officeDocument/2006/relationships/image" Target="../media/image175.png"/><Relationship Id="rId5" Type="http://schemas.openxmlformats.org/officeDocument/2006/relationships/image" Target="../media/image171.png"/><Relationship Id="rId15" Type="http://schemas.openxmlformats.org/officeDocument/2006/relationships/image" Target="../media/image17.png"/><Relationship Id="rId10" Type="http://schemas.openxmlformats.org/officeDocument/2006/relationships/image" Target="../media/image174.png"/><Relationship Id="rId19" Type="http://schemas.openxmlformats.org/officeDocument/2006/relationships/image" Target="../media/image168.png"/><Relationship Id="rId4" Type="http://schemas.openxmlformats.org/officeDocument/2006/relationships/image" Target="../media/image170.png"/><Relationship Id="rId9" Type="http://schemas.microsoft.com/office/2007/relationships/hdphoto" Target="../media/hdphoto2.wdp"/><Relationship Id="rId14" Type="http://schemas.openxmlformats.org/officeDocument/2006/relationships/image" Target="../media/image1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hichi@admin.s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image" Target="../media/image16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openxmlformats.org/officeDocument/2006/relationships/image" Target="../media/image17.png"/><Relationship Id="rId10" Type="http://schemas.openxmlformats.org/officeDocument/2006/relationships/image" Target="../media/image41.png"/><Relationship Id="rId4" Type="http://schemas.microsoft.com/office/2007/relationships/hdphoto" Target="../media/hdphoto2.wdp"/><Relationship Id="rId9" Type="http://schemas.microsoft.com/office/2007/relationships/hdphoto" Target="../media/hdphoto5.wdp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chart" Target="../charts/chart1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openxmlformats.org/officeDocument/2006/relationships/image" Target="../media/image16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7.png"/><Relationship Id="rId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openxmlformats.org/officeDocument/2006/relationships/image" Target="../media/image16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168830" y="4916647"/>
            <a:ext cx="1155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2016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921277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67-09-08 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д.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Блинные Кучи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Москвы: 410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994875"/>
              </p:ext>
            </p:extLst>
          </p:nvPr>
        </p:nvGraphicFramePr>
        <p:xfrm>
          <a:off x="169634" y="61194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, удаленность 0.3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202186"/>
              </p:ext>
            </p:extLst>
          </p:nvPr>
        </p:nvGraphicFramePr>
        <p:xfrm>
          <a:off x="167711" y="5883095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Продажа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(1.5 млн.) 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137554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га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рекреационной деятельности, под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туристические объекты</a:t>
                      </a: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02118"/>
              </p:ext>
            </p:extLst>
          </p:nvPr>
        </p:nvGraphicFramePr>
        <p:xfrm>
          <a:off x="168296" y="4187051"/>
          <a:ext cx="6521262" cy="169123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957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220 В,380 В,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объект подключен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440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в 7 км. ДУ 219, сроки технологического подключения 6 месяцев, стоимость 1 км газопровода 3 млн.руб. 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55775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участке скважина,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производительность 8 куб.м. в минуту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9564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79556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11628"/>
          <a:stretch/>
        </p:blipFill>
        <p:spPr>
          <a:xfrm>
            <a:off x="3950124" y="1085221"/>
            <a:ext cx="3320157" cy="19359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5191" y="280577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615561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567602"/>
              </p:ext>
            </p:extLst>
          </p:nvPr>
        </p:nvGraphicFramePr>
        <p:xfrm>
          <a:off x="171849" y="597077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Рославль</a:t>
                      </a:r>
                      <a:r>
                        <a:rPr lang="ru-RU" sz="9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Ершичи (66к-18) удаленность 0.1км</a:t>
                      </a:r>
                      <a:endParaRPr lang="ru-RU" sz="9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757933"/>
              </p:ext>
            </p:extLst>
          </p:nvPr>
        </p:nvGraphicFramePr>
        <p:xfrm>
          <a:off x="169342" y="572467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Аренда,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630046"/>
              </p:ext>
            </p:extLst>
          </p:nvPr>
        </p:nvGraphicFramePr>
        <p:xfrm>
          <a:off x="168296" y="3231790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Без участка, около 1000 </a:t>
                      </a:r>
                      <a:r>
                        <a:rPr lang="ru-RU" sz="9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055438"/>
              </p:ext>
            </p:extLst>
          </p:nvPr>
        </p:nvGraphicFramePr>
        <p:xfrm>
          <a:off x="168296" y="4277484"/>
          <a:ext cx="6521262" cy="144554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 220 В,380 В</a:t>
                      </a: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Подключен, ДУ 219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подключен, производительность 4 куб.м. в минуту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810666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Литвиновка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Москвы: _415км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369601"/>
              </p:ext>
            </p:extLst>
          </p:nvPr>
        </p:nvGraphicFramePr>
        <p:xfrm>
          <a:off x="171326" y="606236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РБ, удаленность 3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км.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542431"/>
              </p:ext>
            </p:extLst>
          </p:nvPr>
        </p:nvGraphicFramePr>
        <p:xfrm>
          <a:off x="168297" y="5821599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 (1млн.руб)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901153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09550"/>
              </p:ext>
            </p:extLst>
          </p:nvPr>
        </p:nvGraphicFramePr>
        <p:xfrm>
          <a:off x="168296" y="4187051"/>
          <a:ext cx="6521262" cy="163560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46533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непосредственной близости ЛЭП 5кВ, сроки подключения 2 месяца, стоимость согласно ПСД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12466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 территории проходит газопровод высокого давления. Расчет стоимости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Существует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847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38105"/>
              </p:ext>
            </p:extLst>
          </p:nvPr>
        </p:nvGraphicFramePr>
        <p:xfrm>
          <a:off x="168295" y="1138704"/>
          <a:ext cx="7224722" cy="21169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910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67-09-14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8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д. Сукромля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Москвы: 435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341725"/>
              </p:ext>
            </p:extLst>
          </p:nvPr>
        </p:nvGraphicFramePr>
        <p:xfrm>
          <a:off x="166032" y="6143275"/>
          <a:ext cx="5670439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059942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</a:t>
                      </a:r>
                      <a:r>
                        <a:rPr lang="ru-RU" sz="9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Ершичи-Сукромля 66Н-0906, удаленность 2 км.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237242"/>
              </p:ext>
            </p:extLst>
          </p:nvPr>
        </p:nvGraphicFramePr>
        <p:xfrm>
          <a:off x="164798" y="5902507"/>
          <a:ext cx="5672946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059942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Покупка, аренда,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982203"/>
              </p:ext>
            </p:extLst>
          </p:nvPr>
        </p:nvGraphicFramePr>
        <p:xfrm>
          <a:off x="168296" y="3261937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га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 сельскохозяйственной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844682"/>
              </p:ext>
            </p:extLst>
          </p:nvPr>
        </p:nvGraphicFramePr>
        <p:xfrm>
          <a:off x="168296" y="4312446"/>
          <a:ext cx="6521262" cy="159328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6589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непосредственной близости ЛЭП 5 кВт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456363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 территории поселка проходит газопровод низкого давления, в непосредственной близости ГРП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44212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Центральный водопровод в 100 м. от участка,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затраты на скважину 0.4 млн.руб.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2890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Существует возможность создания локальной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92619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5" y="1171581"/>
            <a:ext cx="3408542" cy="20035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919994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graphicFrame>
        <p:nvGraphicFramePr>
          <p:cNvPr id="55" name="Диаграмма 54"/>
          <p:cNvGraphicFramePr/>
          <p:nvPr>
            <p:extLst>
              <p:ext uri="{D42A27DB-BD31-4B8C-83A1-F6EECF244321}">
                <p14:modId xmlns:p14="http://schemas.microsoft.com/office/powerpoint/2010/main" val="3392720260"/>
              </p:ext>
            </p:extLst>
          </p:nvPr>
        </p:nvGraphicFramePr>
        <p:xfrm>
          <a:off x="3645620" y="2273598"/>
          <a:ext cx="3719821" cy="2909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976" y="5223493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7910" y="625314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58165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52" y="523317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31" y="5249250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06" y="5183933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579" y="5199442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53" y="523317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42" y="2171304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67619" y="2976116"/>
            <a:ext cx="2255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104,7 % к уровню 2015 года</a:t>
            </a:r>
            <a:endParaRPr lang="ru-RU" sz="1200" dirty="0">
              <a:solidFill>
                <a:srgbClr val="00B05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297998" y="2371413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143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2" y="2288071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деятельности, </a:t>
            </a:r>
            <a:r>
              <a:rPr lang="ru-RU" sz="1600" b="1" dirty="0" smtClean="0">
                <a:solidFill>
                  <a:schemeClr val="accent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%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30397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566315" y="3983972"/>
            <a:ext cx="657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58165" y="3995985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71624" y="5443155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67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598983" y="5445070"/>
            <a:ext cx="65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32157" y="5421781"/>
            <a:ext cx="64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51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9" y="2925386"/>
            <a:ext cx="2594033" cy="112057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60" y="3941755"/>
            <a:ext cx="1036737" cy="1036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1897" y="230830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7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7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</a:t>
            </a:r>
            <a:r>
              <a:rPr lang="ru-RU" sz="1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бизнеса Смоленской области</a:t>
            </a:r>
            <a:endParaRPr lang="ru-RU" sz="17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58889" y="1127498"/>
            <a:ext cx="7315200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Реализация государственной политики в сфере развития малого и среднего предпринимательства осуществляется в рамках подпрограммы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«Развитие малого и среднего предпринимательства в Смоленской области на 2014-2020 годы»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областной государственной программы «Экономическое развитие Смоленской области», включая создание благоприятного предпринимательского и инвестиционного климата на 2014-2020 гг.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Объект 9"/>
          <p:cNvSpPr txBox="1">
            <a:spLocks/>
          </p:cNvSpPr>
          <p:nvPr/>
        </p:nvSpPr>
        <p:spPr>
          <a:xfrm>
            <a:off x="264083" y="2962402"/>
            <a:ext cx="2591530" cy="1382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buFont typeface="Arial" panose="020B0604020202020204" pitchFamily="34" charset="0"/>
              <a:buNone/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на технологическое присоединение к объектам электросетевого хозяйства мощностью до 1,5 МВт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49" y="4504764"/>
            <a:ext cx="2258754" cy="1477287"/>
          </a:xfrm>
          <a:prstGeom prst="rect">
            <a:avLst/>
          </a:prstGeom>
        </p:spPr>
      </p:pic>
      <p:sp>
        <p:nvSpPr>
          <p:cNvPr id="18" name="Объект 9"/>
          <p:cNvSpPr txBox="1">
            <a:spLocks/>
          </p:cNvSpPr>
          <p:nvPr/>
        </p:nvSpPr>
        <p:spPr>
          <a:xfrm>
            <a:off x="286749" y="4609309"/>
            <a:ext cx="2256253" cy="13907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buFont typeface="Arial" panose="020B0604020202020204" pitchFamily="34" charset="0"/>
              <a:buNone/>
            </a:pP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затрат, связанных с приобретением оборудования в целях и (или) развития и (или) модернизации производства товаров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499" y="3082980"/>
            <a:ext cx="2733590" cy="1701392"/>
          </a:xfrm>
          <a:prstGeom prst="rect">
            <a:avLst/>
          </a:prstGeom>
        </p:spPr>
      </p:pic>
      <p:sp>
        <p:nvSpPr>
          <p:cNvPr id="22" name="Объект 9"/>
          <p:cNvSpPr txBox="1">
            <a:spLocks/>
          </p:cNvSpPr>
          <p:nvPr/>
        </p:nvSpPr>
        <p:spPr>
          <a:xfrm>
            <a:off x="4663168" y="3208791"/>
            <a:ext cx="2688252" cy="1570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buFont typeface="Arial" panose="020B0604020202020204" pitchFamily="34" charset="0"/>
              <a:buNone/>
            </a:pPr>
            <a:r>
              <a:rPr lang="ru-RU" sz="14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до 50% затрат первого взноса (аванса) субъектам МСП, заключившим договоры лизинга оборудования с российскими лизинговыми организациями</a:t>
            </a:r>
            <a:endParaRPr lang="ru-RU" sz="14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24" name="Прямая со стрелкой 23"/>
          <p:cNvCxnSpPr>
            <a:stCxn id="15" idx="3"/>
          </p:cNvCxnSpPr>
          <p:nvPr/>
        </p:nvCxnSpPr>
        <p:spPr>
          <a:xfrm>
            <a:off x="2878282" y="3485675"/>
            <a:ext cx="463231" cy="910627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6" idx="3"/>
          </p:cNvCxnSpPr>
          <p:nvPr/>
        </p:nvCxnSpPr>
        <p:spPr>
          <a:xfrm flipV="1">
            <a:off x="2543003" y="4609309"/>
            <a:ext cx="798510" cy="63409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186615" y="3971774"/>
            <a:ext cx="453885" cy="424528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30" y="5527857"/>
            <a:ext cx="359828" cy="31279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463580" y="5545755"/>
            <a:ext cx="34013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214025, г. Смоленск, ул. Полтавская, д. 8а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34" y="5948326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463580" y="5966224"/>
            <a:ext cx="2532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30" y="6363122"/>
            <a:ext cx="359828" cy="31279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463580" y="6288687"/>
            <a:ext cx="3049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invest-smolensk@yandex.ru, ofp@smolinvest.com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34" y="5110750"/>
            <a:ext cx="359828" cy="31279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463580" y="5036440"/>
            <a:ext cx="340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442" y="5229642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84" y="1217329"/>
            <a:ext cx="959204" cy="95101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391" y="3313792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78" y="3274957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29" y="1182062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76" y="5162905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71" y="3263969"/>
            <a:ext cx="1064841" cy="106484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77CA8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95" y="1156744"/>
            <a:ext cx="1072183" cy="1072183"/>
          </a:xfrm>
          <a:prstGeom prst="rect">
            <a:avLst/>
          </a:prstGeom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99" y="3219280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5" y="1186202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85381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2606" y="384585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6936" y="327149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600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0" y="321928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743711" y="1291249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770409" y="2402042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830066" y="195748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5,75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21202" y="3237169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864597" y="4656175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879858" y="4351443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5,728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04863" y="1204451"/>
            <a:ext cx="1358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стекла и изделий из стекла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55256" y="2473366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«ВоргаСтеклокомпозит»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6165537" y="1962910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0,414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130948" y="3485176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топливных брикетов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5194234" y="4505330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«Альтентех»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234494" y="4069504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7,5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873633" y="5342761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829616" y="6231830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512150" y="5773648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5,7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8" name="Диаграмма 87"/>
          <p:cNvGraphicFramePr/>
          <p:nvPr>
            <p:extLst>
              <p:ext uri="{D42A27DB-BD31-4B8C-83A1-F6EECF244321}">
                <p14:modId xmlns:p14="http://schemas.microsoft.com/office/powerpoint/2010/main" val="2596324260"/>
              </p:ext>
            </p:extLst>
          </p:nvPr>
        </p:nvGraphicFramePr>
        <p:xfrm>
          <a:off x="198448" y="4123710"/>
          <a:ext cx="2477814" cy="2982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775937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829420"/>
            <a:ext cx="717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sz="4000" dirty="0" smtClean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3" y="2709834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6853" y="2720866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2019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261094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77629" y="1955426"/>
            <a:ext cx="113127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1,955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1204" y="1936793"/>
            <a:ext cx="11288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2,659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72461" y="1936793"/>
            <a:ext cx="112883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0,869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2,126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0,434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2,494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яйца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6" y="3656594"/>
            <a:ext cx="2450478" cy="3616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" y="5715973"/>
            <a:ext cx="2442249" cy="2177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62" y="967627"/>
            <a:ext cx="2449174" cy="3186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1759" y="185014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113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20924" y="954975"/>
            <a:ext cx="2415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4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745" y="3595650"/>
            <a:ext cx="2397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территорий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39" y="5297668"/>
            <a:ext cx="2444861" cy="2123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20924" y="5256333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3735" y="5686361"/>
            <a:ext cx="2416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80" y="4084818"/>
            <a:ext cx="2559342" cy="4268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15414" y="4069930"/>
            <a:ext cx="25322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491"/>
            <a:ext cx="2437241" cy="237972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682" y="1314910"/>
            <a:ext cx="2437241" cy="389952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8" y="4587501"/>
            <a:ext cx="2538604" cy="4688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8" y="1394909"/>
            <a:ext cx="2574249" cy="265576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62" y="5551957"/>
            <a:ext cx="2444861" cy="1484463"/>
          </a:xfrm>
          <a:prstGeom prst="rect">
            <a:avLst/>
          </a:prstGeom>
        </p:spPr>
      </p:pic>
      <p:sp>
        <p:nvSpPr>
          <p:cNvPr id="30" name="Объект 31"/>
          <p:cNvSpPr txBox="1">
            <a:spLocks/>
          </p:cNvSpPr>
          <p:nvPr/>
        </p:nvSpPr>
        <p:spPr>
          <a:xfrm>
            <a:off x="4990523" y="4551573"/>
            <a:ext cx="2568453" cy="511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5371" y="4057315"/>
            <a:ext cx="2456455" cy="1626282"/>
            <a:chOff x="5887" y="3925675"/>
            <a:chExt cx="2456455" cy="1626282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rgbClr val="AEE696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" y="3928439"/>
              <a:ext cx="2434164" cy="1623518"/>
            </a:xfrm>
            <a:prstGeom prst="rect">
              <a:avLst/>
            </a:prstGeom>
          </p:spPr>
        </p:pic>
        <p:sp>
          <p:nvSpPr>
            <p:cNvPr id="31" name="Объект 31"/>
            <p:cNvSpPr txBox="1">
              <a:spLocks/>
            </p:cNvSpPr>
            <p:nvPr/>
          </p:nvSpPr>
          <p:spPr>
            <a:xfrm>
              <a:off x="26590" y="3925675"/>
              <a:ext cx="2435752" cy="143963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188984" indent="-188984" algn="l" defTabSz="755934" rtl="0" eaLnBrk="1" latinLnBrk="0" hangingPunct="1">
                <a:lnSpc>
                  <a:spcPct val="90000"/>
                </a:lnSpc>
                <a:spcBef>
                  <a:spcPts val="827"/>
                </a:spcBef>
                <a:buFont typeface="Arial" panose="020B0604020202020204" pitchFamily="34" charset="0"/>
                <a:buChar char="•"/>
                <a:defRPr sz="231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66951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44918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65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22885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700853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78820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56787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34754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12722" indent="-188984" algn="l" defTabSz="755934" rtl="0" eaLnBrk="1" latinLnBrk="0" hangingPunct="1">
                <a:lnSpc>
                  <a:spcPct val="90000"/>
                </a:lnSpc>
                <a:spcBef>
                  <a:spcPts val="413"/>
                </a:spcBef>
                <a:buFont typeface="Arial" panose="020B0604020202020204" pitchFamily="34" charset="0"/>
                <a:buChar char="•"/>
                <a:defRPr sz="148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r>
                <a:rPr lang="ru-RU" sz="850" spc="-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Социальные выплаты на строительство (приобретение) жилья в сельской местности гражданам, в том числе молодым семьям и молодым специалистам.</a:t>
              </a:r>
            </a:p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r>
                <a:rPr lang="ru-RU" sz="850" spc="-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.Субсидии на развитие газификации в сельской местности.</a:t>
              </a:r>
            </a:p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r>
                <a:rPr lang="ru-RU" sz="850" spc="-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Субсидии на развитие водоснабжения </a:t>
              </a:r>
              <a:r>
                <a:rPr lang="ru-RU" sz="850" spc="-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 сельской местности.</a:t>
              </a:r>
            </a:p>
            <a:p>
              <a:pPr marL="0" indent="180975" algn="just">
                <a:lnSpc>
                  <a:spcPct val="100000"/>
                </a:lnSpc>
                <a:spcBef>
                  <a:spcPts val="0"/>
                </a:spcBef>
                <a:buFont typeface="+mj-lt"/>
                <a:buAutoNum type="arabicPeriod"/>
              </a:pPr>
              <a:r>
                <a:rPr lang="ru-RU" sz="850" spc="-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Субсидии на реализацию мероприятия по комплексному обустройству площадок под компактную жилищную застройку </a:t>
              </a:r>
              <a:r>
                <a:rPr lang="ru-RU" sz="850" spc="-5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в сельской местности</a:t>
              </a:r>
              <a:r>
                <a:rPr lang="ru-RU" sz="850" spc="-50" dirty="0" smtClean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</a:t>
              </a:r>
              <a:endPara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Объект 31"/>
          <p:cNvSpPr txBox="1">
            <a:spLocks/>
          </p:cNvSpPr>
          <p:nvPr/>
        </p:nvSpPr>
        <p:spPr>
          <a:xfrm>
            <a:off x="4987808" y="1375816"/>
            <a:ext cx="2551271" cy="2518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краткосрочным кредитам на производство и(или) переработку продукции растениеводства и(или) животноводства.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краткосрочным кредитам, полученным организациями и индивидуаль-ными предпринимателями, осуществляющими первичную и(или) последующую (промышлен-ную) переработку сельскохозяйственной продукции.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кредитам, полученным крестьянскими (фермерскими) хозяйствами, гражданами, ведущими личное подсобное хозяйство, и сельскохозяйственными коопера-тивами (кроме кредитных).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упла-ту процентов  по инвестиционным кредитам.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" y="5963360"/>
            <a:ext cx="2436129" cy="706864"/>
          </a:xfrm>
          <a:prstGeom prst="rect">
            <a:avLst/>
          </a:prstGeom>
        </p:spPr>
      </p:pic>
      <p:sp>
        <p:nvSpPr>
          <p:cNvPr id="36" name="Объект 31"/>
          <p:cNvSpPr txBox="1">
            <a:spLocks/>
          </p:cNvSpPr>
          <p:nvPr/>
        </p:nvSpPr>
        <p:spPr>
          <a:xfrm>
            <a:off x="-16920" y="5950897"/>
            <a:ext cx="2442950" cy="587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 и(или) животноводства.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Объект 31"/>
          <p:cNvSpPr txBox="1">
            <a:spLocks/>
          </p:cNvSpPr>
          <p:nvPr/>
        </p:nvSpPr>
        <p:spPr>
          <a:xfrm>
            <a:off x="2492023" y="5551392"/>
            <a:ext cx="2437241" cy="1242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создание и развитие крестьянского (фермерского) хозяйства начинающим фермерам.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развитие семейных животновод-ческих ферм на базе крестьянских хозяйств, включая индивидуальных предпринимателей.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потребитель-ским кооперативам для развития материально-технической базы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93" y="5214432"/>
            <a:ext cx="1349895" cy="1290465"/>
          </a:xfrm>
          <a:prstGeom prst="rect">
            <a:avLst/>
          </a:prstGeom>
        </p:spPr>
      </p:pic>
      <p:sp>
        <p:nvSpPr>
          <p:cNvPr id="49" name="Объект 31"/>
          <p:cNvSpPr>
            <a:spLocks noGrp="1"/>
          </p:cNvSpPr>
          <p:nvPr/>
        </p:nvSpPr>
        <p:spPr>
          <a:xfrm>
            <a:off x="16064" y="1295459"/>
            <a:ext cx="2435752" cy="2412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оказание несвязанной 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поддержки в </a:t>
            </a: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 растениеводства.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Субсидии на оказание несвязанной поддержки в области производства льна-долгунца.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производство реализованной льнотресты  (в переводе на льноволокно).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и(или) оборудования для производства и(или) первичной обработки льна-долгунца.</a:t>
            </a:r>
          </a:p>
          <a:p>
            <a:pPr marL="0" indent="180975" algn="just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культуртехнических мероприятий и внесение мелиорантов, понижающих кислотность почв на мелиори-руемых землях, вовлекаемых в сельскохозяй-ственный оборот (проведение известкования и(или) </a:t>
            </a:r>
            <a:r>
              <a:rPr lang="ru-RU" sz="90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фосфоритования</a:t>
            </a: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почв).</a:t>
            </a:r>
          </a:p>
        </p:txBody>
      </p:sp>
      <p:sp>
        <p:nvSpPr>
          <p:cNvPr id="50" name="Объект 31"/>
          <p:cNvSpPr txBox="1">
            <a:spLocks/>
          </p:cNvSpPr>
          <p:nvPr/>
        </p:nvSpPr>
        <p:spPr>
          <a:xfrm>
            <a:off x="2482209" y="1382825"/>
            <a:ext cx="2508685" cy="42059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племенных сельскохозяйственных животных: племенного маточного поголовья крупного рогатого скота</a:t>
            </a:r>
            <a:r>
              <a:rPr lang="ru-RU" sz="90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племенного маточного </a:t>
            </a: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поголовья кроликов, племенных быков-производителей, оцененных по качеству потомства или находящихся в процессе оценки этого качества.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племенного молодняка крупного рогатого скота молочного направ-ления в племенных стадах, зарегистрированных в государственном племенном регистре.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повышение продуктивности в молочном скотоводстве.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прирост поголовья молочных коров.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Субсидия на возмещение части затрат на содержание высокопродуктивного поголовья молочных коров.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товарного маточного поголовья крупного рогатого скота мясных пород и их помесей.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оборудования для убойных пунктов (цехов).</a:t>
            </a:r>
          </a:p>
          <a:p>
            <a:pPr marL="0" indent="180975" algn="just" defTabSz="74612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90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реализованную товарную рыбу, произведенную в Смоленской области.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66" y="4707589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 значения, 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0067" y="4955994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954107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</a:rPr>
              <a:t>В рамках муниципального контракта проводится реконструкция ул. Советская и ул. Октябрьская с подъездом к ЗАО Стеклозавод Ворга в Воргинском сельском поселении</a:t>
            </a:r>
            <a:endParaRPr lang="ru-RU" sz="1050" dirty="0">
              <a:solidFill>
                <a:schemeClr val="accent5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79" y="3057883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66" y="3530081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1031744" y="3537208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31744" y="4096080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66А-7 Ершичи-Верховая- РБ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59308" y="5217604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69.1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35366" y="4813644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146.3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215,4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29889" y="4505867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66А-6 Ершичи- Рухань- Карды-РБ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31744" y="3138082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 – 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66" y="1045905"/>
            <a:ext cx="3543109" cy="345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15699" r="25310" b="9259"/>
          <a:stretch/>
        </p:blipFill>
        <p:spPr>
          <a:xfrm>
            <a:off x="361518" y="1314810"/>
            <a:ext cx="2254276" cy="2254276"/>
          </a:xfrm>
          <a:prstGeom prst="ellipse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20" y="1239445"/>
            <a:ext cx="2355718" cy="235571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0564" y="1613212"/>
            <a:ext cx="455334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находится в выгодном географическом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положении.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Существует возможность для реализации производимой продукции в столице Российской Федерации. Прохождение по территории района нефтепровода (БТС-2)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брикетов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82182" y="3709834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Серенков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Константин Николаевич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72428" y="1202819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7352" y="626907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6020" y="4631061"/>
            <a:ext cx="634012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algn="just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отделений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-«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4" y="1216228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4" y="2911648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88961" y="3864989"/>
            <a:ext cx="196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2 223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953" y="2181555"/>
            <a:ext cx="270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222,8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4027" y="1361545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9048" y="3095931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3203478" y="1261409"/>
            <a:ext cx="3971000" cy="2603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2" y="4756434"/>
            <a:ext cx="5610429" cy="1536000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0" name="TextBox 49"/>
          <p:cNvSpPr txBox="1"/>
          <p:nvPr/>
        </p:nvSpPr>
        <p:spPr>
          <a:xfrm>
            <a:off x="3897406" y="4237736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96750" y="4810584"/>
            <a:ext cx="5473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400" dirty="0" smtClean="0"/>
              <a:t>Ведется строительство объекта «Реконструкция улиц Советская и Октябрьская с подъездом к ЗАО «Стеклозавод Ворга» в Воргинском сельском поселении. </a:t>
            </a:r>
          </a:p>
          <a:p>
            <a:pPr indent="179388" algn="just"/>
            <a:r>
              <a:rPr lang="ru-RU" sz="1400" dirty="0" smtClean="0"/>
              <a:t>Завершена газификация д. Сукромля Сукромлянского сельского поселения.</a:t>
            </a:r>
          </a:p>
          <a:p>
            <a:pPr indent="179388" algn="just"/>
            <a:r>
              <a:rPr lang="ru-RU" sz="1400" dirty="0" smtClean="0"/>
              <a:t>Введена в эксплуатацию пожарная часть в</a:t>
            </a:r>
            <a:r>
              <a:rPr lang="ru-RU" sz="1400" dirty="0"/>
              <a:t> </a:t>
            </a:r>
            <a:r>
              <a:rPr lang="ru-RU" sz="1400" dirty="0" smtClean="0"/>
              <a:t>с. Ворга.</a:t>
            </a:r>
            <a:endParaRPr lang="ru-RU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предприятий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13452" y="2081424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72</a:t>
            </a:r>
            <a:endParaRPr lang="ru-RU" sz="2800" dirty="0" smtClean="0">
              <a:solidFill>
                <a:srgbClr val="418FCA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226" y="4307331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703072" y="4525817"/>
            <a:ext cx="1228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508,8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2918" y="3624491"/>
            <a:ext cx="11405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461,0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190554343"/>
              </p:ext>
            </p:extLst>
          </p:nvPr>
        </p:nvGraphicFramePr>
        <p:xfrm>
          <a:off x="3331316" y="1424425"/>
          <a:ext cx="4414345" cy="359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63346842"/>
              </p:ext>
            </p:extLst>
          </p:nvPr>
        </p:nvGraphicFramePr>
        <p:xfrm>
          <a:off x="-130629" y="2447742"/>
          <a:ext cx="7044570" cy="4488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068467"/>
              </p:ext>
            </p:extLst>
          </p:nvPr>
        </p:nvGraphicFramePr>
        <p:xfrm>
          <a:off x="401862" y="2003680"/>
          <a:ext cx="3220552" cy="1996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8609/077 Среднерусского банка Сбербанк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с. Ершичи филиала ООО «Росгостсрах». Смоленской области</a:t>
                      </a:r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l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006367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6016" y="3251519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453" y="3468769"/>
            <a:ext cx="198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основных школ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88038" y="4595482"/>
            <a:ext cx="2237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62374" y="5607853"/>
            <a:ext cx="1738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91983" y="3817171"/>
            <a:ext cx="21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560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743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7435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686790"/>
            <a:ext cx="518777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Дом детского творчества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864453" y="5564765"/>
            <a:ext cx="3009734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сад</a:t>
            </a:r>
          </a:p>
          <a:p>
            <a:pPr>
              <a:lnSpc>
                <a:spcPct val="130000"/>
              </a:lnSpc>
            </a:pP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</a:t>
            </a:r>
            <a:r>
              <a:rPr lang="ru-RU" sz="16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82313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12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34" y="5129214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80720" y="5450055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1" y="3525714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  <a:p>
            <a:pPr algn="ctr"/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098063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49341" y="5319173"/>
            <a:ext cx="745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02571" y="2723170"/>
            <a:ext cx="3151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42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02572" y="3431291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7026" y="3872109"/>
            <a:ext cx="21449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73844" y="4399820"/>
            <a:ext cx="349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2258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1 300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7814" y="4990142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2016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50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19246" y="3201624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5511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736776" y="1909386"/>
            <a:ext cx="73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906681" y="1919741"/>
            <a:ext cx="73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962933" y="3501596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3" y="5052699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209" y="5024525"/>
            <a:ext cx="1113303" cy="1113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680" y="5035295"/>
            <a:ext cx="1152368" cy="115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335" y="5052699"/>
            <a:ext cx="1117560" cy="111756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92983" y="6148040"/>
            <a:ext cx="1504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97928" y="6148237"/>
            <a:ext cx="1551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и храмы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4853" y="6139024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89768" y="6158383"/>
            <a:ext cx="845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26425" y="5219244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95429" y="5181732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04680" y="5201153"/>
            <a:ext cx="5068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4060" y="5226758"/>
            <a:ext cx="7537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599709" y="2934476"/>
            <a:ext cx="3105855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3771249" y="1442994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12940"/>
          <a:stretch/>
        </p:blipFill>
        <p:spPr>
          <a:xfrm>
            <a:off x="599709" y="1432250"/>
            <a:ext cx="3103066" cy="146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9" r="2707" b="20829"/>
          <a:stretch/>
        </p:blipFill>
        <p:spPr>
          <a:xfrm>
            <a:off x="3776801" y="2944641"/>
            <a:ext cx="3113757" cy="156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74" y="1102685"/>
            <a:ext cx="3130404" cy="50164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25783" y="1185451"/>
            <a:ext cx="3197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Центральный каток в Ершичах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85" y="1059905"/>
            <a:ext cx="2792373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4525048" y="1139461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3" y="4249805"/>
            <a:ext cx="268364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4054" y="4319043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(с.Ершичи)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384" y="4365210"/>
            <a:ext cx="2993180" cy="50164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220124" y="4478061"/>
            <a:ext cx="3144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Спорткомплекс в селе Ершичи</a:t>
            </a: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02" y="2427439"/>
            <a:ext cx="828996" cy="828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2" y="1129263"/>
            <a:ext cx="844692" cy="8446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89983" y="1224089"/>
            <a:ext cx="444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-13275" y="1956048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Туристические фирмы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87307" y="2580673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82216" y="3271084"/>
            <a:ext cx="15466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05" y="5034026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514651" y="5065035"/>
            <a:ext cx="2315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561" y="5702424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54" y="6302572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756" y="5700228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62108" y="6488748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37335" y="5892828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175956" y="5891498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1641974" y="1405565"/>
            <a:ext cx="2959289" cy="1882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2202951" y="2747712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24" y="3896210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34" name="TextBox 33"/>
          <p:cNvSpPr txBox="1"/>
          <p:nvPr/>
        </p:nvSpPr>
        <p:spPr>
          <a:xfrm>
            <a:off x="4186490" y="3993968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0240" y="4368356"/>
            <a:ext cx="2698896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Иван Купала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513756" y="4738991"/>
            <a:ext cx="2698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64" y="4368356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056" y="4798491"/>
            <a:ext cx="266700" cy="2334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80714" y="1738456"/>
            <a:ext cx="2684751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058" y="4306421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69147" y="4376652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40" y="1109436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310400" y="1168969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039" y="1462810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121479" y="1512290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 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265582"/>
              </p:ext>
            </p:extLst>
          </p:nvPr>
        </p:nvGraphicFramePr>
        <p:xfrm>
          <a:off x="484269" y="1376624"/>
          <a:ext cx="6179002" cy="45587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329988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Белоруссией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</a:t>
                      </a:r>
                    </a:p>
                    <a:p>
                      <a:pPr marL="171450" marR="20955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песчаногравийной смеси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0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5" y="1035706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26" y="1073043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53" y="2952259"/>
            <a:ext cx="3822088" cy="177445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87634"/>
            <a:ext cx="3941000" cy="1459770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9558" y="2929106"/>
            <a:ext cx="38846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/>
              <a:t>От </a:t>
            </a:r>
            <a:r>
              <a:rPr lang="ru-RU" sz="1100" dirty="0"/>
              <a:t>Рославля до Корсиков когда-то проходил старинный Мглинский </a:t>
            </a:r>
            <a:r>
              <a:rPr lang="ru-RU" sz="1100" dirty="0" smtClean="0"/>
              <a:t>тракт. Уроженцами </a:t>
            </a:r>
            <a:r>
              <a:rPr lang="ru-RU" sz="1100" dirty="0"/>
              <a:t>района являются известный экономист-аграрник академик РАСХН А. М. Емельянов, Народный учитель СССР В. Ф. Алешин, Герой Советского Союза полковник Г. И. Бояринов.</a:t>
            </a:r>
          </a:p>
          <a:p>
            <a:pPr indent="271463" algn="just"/>
            <a:r>
              <a:rPr lang="ru-RU" sz="1100" dirty="0"/>
              <a:t>С 8 августа 1941 г. Ершичи район находился в оккупации. Осенью 1943 года в ходе Смоленской наступательной операции войска 10-й армии генерала В. С. Попова с помощью партизан освободили от </a:t>
            </a:r>
            <a:r>
              <a:rPr lang="ru-RU" sz="1100" dirty="0" smtClean="0"/>
              <a:t>фашистов район. </a:t>
            </a:r>
            <a:r>
              <a:rPr lang="ru-RU" sz="1100" dirty="0"/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24896" y="1687215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0853" y="1649878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498" y="2935147"/>
            <a:ext cx="1690011" cy="1690011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9" y="2972484"/>
            <a:ext cx="1690011" cy="16900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052649" y="3586656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48606" y="354931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16989" y="1201795"/>
            <a:ext cx="394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/>
              <a:t>По </a:t>
            </a:r>
            <a:r>
              <a:rPr lang="ru-RU" sz="1100" dirty="0"/>
              <a:t>преданию, название села Ершичи произошло от слова «ёрш» - рыбы, в изобилии водившейся в реке. Возникшая на рубеже XVI-XVII вв. деревня в 1730 г. стала селом, когда помещики Лайкевичи вместе с усадьбой построили здесь деревянную церковь во имя св. Симеона Богоприимца и Анны </a:t>
            </a:r>
            <a:r>
              <a:rPr lang="ru-RU" sz="1100" dirty="0" smtClean="0"/>
              <a:t>Пророчицы. В </a:t>
            </a:r>
            <a:r>
              <a:rPr lang="ru-RU" sz="1100" dirty="0"/>
              <a:t>районе значительное число археологических памятников, около 25 курганных групп дпепродвинских племен, около 50 славянских городищ, селищ и </a:t>
            </a:r>
            <a:r>
              <a:rPr lang="ru-RU" sz="1100" dirty="0" smtClean="0"/>
              <a:t>курганов.</a:t>
            </a:r>
            <a:endParaRPr lang="ru-RU" sz="11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0" y="1062571"/>
            <a:ext cx="1643526" cy="1641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11" y="1069152"/>
            <a:ext cx="1676284" cy="1673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84" y="2969627"/>
            <a:ext cx="1664648" cy="1662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32" y="2935147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- 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7" y="228344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Константин Николаевич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erhichi@admin.sml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2" y="5099956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8864" y="2210516"/>
            <a:ext cx="1731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1 038,89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6 363 тыс.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месторож-дений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охры</a:t>
            </a: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Реки Ипуть и Вороница, Беседь и другие мелкие ручьи и речушки.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484" y="974799"/>
            <a:ext cx="3632000" cy="37157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21" y="4827505"/>
            <a:ext cx="3732589" cy="10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7994" y="2668100"/>
            <a:ext cx="121475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16,7</a:t>
            </a:r>
          </a:p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руб.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05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806305" y="2725458"/>
            <a:ext cx="199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5,7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563243" y="2725458"/>
            <a:ext cx="1689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461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667774" y="3820521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475" y="4637900"/>
            <a:ext cx="19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68895" y="4217787"/>
            <a:ext cx="863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262750" y="4913184"/>
            <a:ext cx="81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5,26%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5975" y="5972112"/>
            <a:ext cx="15139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3,55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6" name="Рисунок 1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201815" y="434813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035480" y="4710813"/>
            <a:ext cx="1653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036120" y="5389329"/>
            <a:ext cx="1851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Бюджет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112" name="Рисунок 111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113" name="TextBox 112"/>
          <p:cNvSpPr txBox="1"/>
          <p:nvPr/>
        </p:nvSpPr>
        <p:spPr>
          <a:xfrm>
            <a:off x="3181786" y="5042788"/>
            <a:ext cx="1400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4" name="Рисунок 113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2016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143492" y="5711452"/>
            <a:ext cx="1462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 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&lt;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на 23 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5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089" y="3073591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60,7%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35" y="2607657"/>
            <a:ext cx="1008046" cy="102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017772540"/>
              </p:ext>
            </p:extLst>
          </p:nvPr>
        </p:nvGraphicFramePr>
        <p:xfrm>
          <a:off x="2412796" y="162244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2951078" y="5211199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6" y="5222423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26286" y="4628099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0795" y="1824093"/>
            <a:ext cx="895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22,61</a:t>
            </a:r>
            <a:endParaRPr lang="ru-RU" sz="2000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71124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191,7%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2015 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361979" y="2924877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66052" y="2969905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Реализующиеся инвестиционные проекты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86" y="4161019"/>
            <a:ext cx="279124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АПХ»Мираторг»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350,0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52" y="5377197"/>
            <a:ext cx="2104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Реконструкция ул. Советская и ул. Октябрьская с  подъездом к ЗАО «Стеклозавод Ворга» </a:t>
            </a:r>
            <a:endParaRPr lang="ru-RU" sz="1400" b="1" dirty="0">
              <a:solidFill>
                <a:srgbClr val="0085B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81,149 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177009" y="5638438"/>
            <a:ext cx="27912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Реконструкция высоковольтных линий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85,97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839" y="4602039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150924" y="5992804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100795" y="5496307"/>
            <a:ext cx="1192163" cy="1192163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67" y="5454768"/>
            <a:ext cx="1282621" cy="1282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8371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614232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06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Сосновая, 9В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Москвы: 400 км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694104"/>
              </p:ext>
            </p:extLst>
          </p:nvPr>
        </p:nvGraphicFramePr>
        <p:xfrm>
          <a:off x="170803" y="6105804"/>
          <a:ext cx="5825960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234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63611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Рославль-Ершичи 66к-18 ,удаленность 0.2 км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94653"/>
              </p:ext>
            </p:extLst>
          </p:nvPr>
        </p:nvGraphicFramePr>
        <p:xfrm>
          <a:off x="168297" y="5859841"/>
          <a:ext cx="5828466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764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608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189974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Продажа (1.5 млн.р.), аренда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60213"/>
              </p:ext>
            </p:extLst>
          </p:nvPr>
        </p:nvGraphicFramePr>
        <p:xfrm>
          <a:off x="168296" y="3131309"/>
          <a:ext cx="7224723" cy="10515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0.22 га</a:t>
                      </a:r>
                      <a:endParaRPr lang="ru-RU" sz="900" dirty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торговой деятельности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82805"/>
              </p:ext>
            </p:extLst>
          </p:nvPr>
        </p:nvGraphicFramePr>
        <p:xfrm>
          <a:off x="169536" y="4188992"/>
          <a:ext cx="6687880" cy="1669767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431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489758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753809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22718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подключен 220В,380В.</a:t>
                      </a:r>
                      <a:endParaRPr lang="ru-RU" sz="900" dirty="0" smtClean="0">
                        <a:solidFill>
                          <a:schemeClr val="bg2">
                            <a:lumMod val="25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6256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20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м. от здания ветка низкого давления/</a:t>
                      </a: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труба диаметром 225 мм); максимальная площадь – 3 </a:t>
                      </a:r>
                      <a:r>
                        <a:rPr lang="ru-RU" sz="9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млн.куб.м</a:t>
                      </a: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./год; сроки осуществления тех. присоединения – 4 месяца, стоимость – 3 млн. руб. (за 1 км).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9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здании,</a:t>
                      </a:r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максимальная мощность 80 куб .м./час.,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6867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 канализация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b="10886"/>
          <a:stretch/>
        </p:blipFill>
        <p:spPr>
          <a:xfrm>
            <a:off x="3915787" y="1073533"/>
            <a:ext cx="3438059" cy="19904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6733</TotalTime>
  <Words>3107</Words>
  <Application>Microsoft Office PowerPoint</Application>
  <PresentationFormat>Произвольный</PresentationFormat>
  <Paragraphs>808</Paragraphs>
  <Slides>30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Ершичская</cp:lastModifiedBy>
  <cp:revision>1119</cp:revision>
  <cp:lastPrinted>2017-05-18T13:15:30Z</cp:lastPrinted>
  <dcterms:created xsi:type="dcterms:W3CDTF">2017-05-10T15:02:08Z</dcterms:created>
  <dcterms:modified xsi:type="dcterms:W3CDTF">2017-12-01T05:52:10Z</dcterms:modified>
</cp:coreProperties>
</file>