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97" r:id="rId10"/>
    <p:sldId id="268" r:id="rId11"/>
    <p:sldId id="269" r:id="rId12"/>
    <p:sldId id="270" r:id="rId13"/>
    <p:sldId id="271" r:id="rId14"/>
    <p:sldId id="273" r:id="rId15"/>
    <p:sldId id="296" r:id="rId16"/>
    <p:sldId id="275" r:id="rId17"/>
    <p:sldId id="278" r:id="rId18"/>
    <p:sldId id="295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7559675" cy="7559675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лимова Алина Вадимовна" initials="КАВ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CBD4"/>
    <a:srgbClr val="00CC00"/>
    <a:srgbClr val="33CC33"/>
    <a:srgbClr val="66FF33"/>
    <a:srgbClr val="00AEFF"/>
    <a:srgbClr val="7CD9E0"/>
    <a:srgbClr val="EBE352"/>
    <a:srgbClr val="4D7FBF"/>
    <a:srgbClr val="79BC58"/>
    <a:srgbClr val="E8E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8" autoAdjust="0"/>
    <p:restoredTop sz="93449" autoAdjust="0"/>
  </p:normalViewPr>
  <p:slideViewPr>
    <p:cSldViewPr snapToGrid="0">
      <p:cViewPr>
        <p:scale>
          <a:sx n="102" d="100"/>
          <a:sy n="102" d="100"/>
        </p:scale>
        <p:origin x="-1836" y="198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5597059255968588"/>
          <c:y val="8.921633719560515E-2"/>
          <c:w val="0.47853056613382672"/>
          <c:h val="0.756177250433702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1"/>
              <c:layout>
                <c:manualLayout>
                  <c:x val="5.0060920592736608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9011521501165439E-2"/>
                  <c:y val="7.931806986357033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5091380889105138E-3"/>
                  <c:y val="-1.30560493456983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5042644414915898E-2"/>
                  <c:y val="-2.61120986913966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5067012652010673E-2"/>
                  <c:y val="-1.632006168212293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41505942861949E-2"/>
                      <c:h val="3.5371099355336146E-2"/>
                    </c:manualLayout>
                  </c15:layout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хозяйство,охота, лесное хозяйство</c:v>
                </c:pt>
                <c:pt idx="1">
                  <c:v>Производство и распределение газа и воды</c:v>
                </c:pt>
                <c:pt idx="2">
                  <c:v>Транспорт и связь</c:v>
                </c:pt>
                <c:pt idx="3">
                  <c:v>Образование</c:v>
                </c:pt>
                <c:pt idx="4">
                  <c:v>Государственное управление</c:v>
                </c:pt>
                <c:pt idx="5">
                  <c:v>Здравохраниение и социальные услуги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0.53</c:v>
                </c:pt>
                <c:pt idx="1">
                  <c:v>0.28999999999999998</c:v>
                </c:pt>
                <c:pt idx="2">
                  <c:v>0.05</c:v>
                </c:pt>
                <c:pt idx="3">
                  <c:v>0.03</c:v>
                </c:pt>
                <c:pt idx="4">
                  <c:v>0.03</c:v>
                </c:pt>
                <c:pt idx="5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51173297899136"/>
          <c:y val="0.64285793836071181"/>
          <c:w val="0.53574701198993302"/>
          <c:h val="0.24105527831916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8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explosion val="12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2.5211582967137936E-3"/>
                  <c:y val="-3.6705474830374548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232382276272154E-3"/>
                  <c:y val="1.06313822756438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481092010502275E-2"/>
                  <c:y val="5.5449846765225075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522556628517668E-2"/>
                  <c:y val="-3.1289114400975086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4"/>
              <c:layout>
                <c:manualLayout>
                  <c:x val="1.4780348973366549E-2"/>
                  <c:y val="-3.71314587641183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747406039268294E-2"/>
                  <c:y val="-1.005920497846392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8</c:v>
                </c:pt>
                <c:pt idx="1">
                  <c:v>7</c:v>
                </c:pt>
                <c:pt idx="2">
                  <c:v>44</c:v>
                </c:pt>
                <c:pt idx="3">
                  <c:v>19</c:v>
                </c:pt>
                <c:pt idx="4">
                  <c:v>14</c:v>
                </c:pt>
                <c:pt idx="5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0189207099484"/>
          <c:y val="0.12260421803433813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19"/>
          <c:dPt>
            <c:idx val="0"/>
            <c:bubble3D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bubble3D val="0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bubble3D val="0"/>
            <c:explosion val="9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Pt>
            <c:idx val="3"/>
            <c:bubble3D val="0"/>
            <c:explosion val="12"/>
            <c:spPr>
              <a:solidFill>
                <a:srgbClr val="8BDCD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A3-4C9E-8347-B41F29429662}"/>
              </c:ext>
            </c:extLst>
          </c:dPt>
          <c:dPt>
            <c:idx val="4"/>
            <c:bubble3D val="0"/>
            <c:spPr>
              <a:solidFill>
                <a:srgbClr val="6C8EB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A3-4C9E-8347-B41F29429662}"/>
              </c:ext>
            </c:extLst>
          </c:dPt>
          <c:dPt>
            <c:idx val="5"/>
            <c:bubble3D val="0"/>
            <c:spPr>
              <a:solidFill>
                <a:srgbClr val="C0D03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A3-4C9E-8347-B41F29429662}"/>
              </c:ext>
            </c:extLst>
          </c:dPt>
          <c:dLbls>
            <c:dLbl>
              <c:idx val="0"/>
              <c:layout>
                <c:manualLayout>
                  <c:x val="-2.0733562840780217E-2"/>
                  <c:y val="-1.01382983004466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7713347082246E-2"/>
                  <c:y val="1.46983862962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914805550376264E-2"/>
                  <c:y val="-5.3569955708743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753661558578883E-2"/>
                  <c:y val="-4.807810969966070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14632817475402"/>
                      <c:h val="6.069980855179998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6884052999269523E-2"/>
                  <c:y val="2.38812727199559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0416140319722972E-2"/>
                  <c:y val="-1.10595044869817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Производство строительных материалов</c:v>
                </c:pt>
                <c:pt idx="1">
                  <c:v>Производство стекла</c:v>
                </c:pt>
                <c:pt idx="2">
                  <c:v>Производство пиломатериалов</c:v>
                </c:pt>
                <c:pt idx="3">
                  <c:v>Производство прочих химических веществ</c:v>
                </c:pt>
                <c:pt idx="4">
                  <c:v>Производство газа, воды и электроэнергии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5.8000000000000003E-2</c:v>
                </c:pt>
                <c:pt idx="1">
                  <c:v>0.04</c:v>
                </c:pt>
                <c:pt idx="2">
                  <c:v>0.42599999999999999</c:v>
                </c:pt>
                <c:pt idx="3">
                  <c:v>0.39</c:v>
                </c:pt>
                <c:pt idx="4">
                  <c:v>6.7000000000000004E-2</c:v>
                </c:pt>
                <c:pt idx="5">
                  <c:v>1.9E-2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656332431112141E-2"/>
          <c:y val="8.6205034094417807E-2"/>
          <c:w val="0.77830408398565576"/>
          <c:h val="0.6294233769921816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ln w="3175"/>
      </c:spPr>
    </c:plotArea>
    <c:legend>
      <c:legendPos val="t"/>
      <c:layout>
        <c:manualLayout>
          <c:xMode val="edge"/>
          <c:yMode val="edge"/>
          <c:x val="0.18978354637635148"/>
          <c:y val="0.79128273533839055"/>
          <c:w val="0.57015510813221293"/>
          <c:h val="0.17281614719461222"/>
        </c:manualLayout>
      </c:layout>
      <c:overlay val="0"/>
      <c:txPr>
        <a:bodyPr/>
        <a:lstStyle/>
        <a:p>
          <a:pPr>
            <a:def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89E-2"/>
          <c:w val="0.72451321635511146"/>
          <c:h val="0.739789877579578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593"/>
                  <c:y val="3.1544218390507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008"/>
          <c:y val="0.84464055881081257"/>
          <c:w val="0.6438471267699043"/>
          <c:h val="0.15047438143093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932006153765239"/>
          <c:y val="0.38485140171145477"/>
          <c:w val="0.31078092332776691"/>
          <c:h val="0.50372100615224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2,7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6079462621565264E-3"/>
                  <c:y val="2.235408849438481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0,08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73111851412402E-4"/>
                  <c:y val="4.008722506790482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28,26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2183248547607759E-3"/>
                  <c:y val="1.549280483453739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0,35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025875051339386E-3"/>
                  <c:y val="8.67787627971094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18,6</a:t>
                    </a:r>
                    <a:endParaRPr lang="en-US" dirty="0"/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602939822889744E-2"/>
                      <c:h val="4.5233273399739191E-2"/>
                    </c:manualLayout>
                  </c15:layout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135,03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52,4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Здравоохранение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67.8</c:v>
                </c:pt>
                <c:pt idx="1">
                  <c:v>10.5</c:v>
                </c:pt>
                <c:pt idx="2">
                  <c:v>32.6</c:v>
                </c:pt>
                <c:pt idx="3">
                  <c:v>0.3</c:v>
                </c:pt>
                <c:pt idx="4">
                  <c:v>16</c:v>
                </c:pt>
                <c:pt idx="5">
                  <c:v>112.5</c:v>
                </c:pt>
                <c:pt idx="6">
                  <c:v>13.1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8485630236894"/>
          <c:y val="0.51434656238439991"/>
          <c:w val="0.46009522227758404"/>
          <c:h val="0.3486792881574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63548839068996"/>
          <c:y val="7.2450340922172091E-2"/>
          <c:w val="0.43104628206449658"/>
          <c:h val="0.529077788980269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5895554596460941E-2"/>
                  <c:y val="9.791122715404691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13,5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7233842748508395E-2"/>
                  <c:y val="-0.153341573980798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200,5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149585909012128E-2"/>
                  <c:y val="1.74829362060812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ru-RU"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 smtClean="0"/>
                      <a:t>13,5</a:t>
                    </a:r>
                    <a:endParaRPr lang="en-US" dirty="0"/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27.5</c:v>
                </c:pt>
                <c:pt idx="1">
                  <c:v>238.1</c:v>
                </c:pt>
                <c:pt idx="2">
                  <c:v>3.4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667945585351683E-2"/>
          <c:y val="0.54641326247404454"/>
          <c:w val="0.58452891306046972"/>
          <c:h val="0.15849334923212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92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49425" y="1243013"/>
            <a:ext cx="33591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62" y="4787017"/>
            <a:ext cx="5486078" cy="3916650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92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15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766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93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2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49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51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599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3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40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65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8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77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476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78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t>08.08.2023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48.png"/><Relationship Id="rId3" Type="http://schemas.openxmlformats.org/officeDocument/2006/relationships/image" Target="../media/image14.png"/><Relationship Id="rId21" Type="http://schemas.openxmlformats.org/officeDocument/2006/relationships/image" Target="../media/image15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6" Type="http://schemas.microsoft.com/office/2007/relationships/hdphoto" Target="../media/hdphoto10.wdp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chart" Target="../charts/chart2.xml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microsoft.com/office/2007/relationships/hdphoto" Target="../media/hdphoto11.wdp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40.png"/><Relationship Id="rId22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9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hyperlink" Target="mailto:dep@smolinvest.co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chart" Target="../charts/chart3.xm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100.png"/><Relationship Id="rId10" Type="http://schemas.openxmlformats.org/officeDocument/2006/relationships/image" Target="../media/image96.png"/><Relationship Id="rId4" Type="http://schemas.openxmlformats.org/officeDocument/2006/relationships/image" Target="../media/image91.jpeg"/><Relationship Id="rId9" Type="http://schemas.openxmlformats.org/officeDocument/2006/relationships/image" Target="../media/image95.png"/><Relationship Id="rId1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chart" Target="../charts/chart4.xml"/><Relationship Id="rId18" Type="http://schemas.openxmlformats.org/officeDocument/2006/relationships/image" Target="../media/image112.png"/><Relationship Id="rId3" Type="http://schemas.openxmlformats.org/officeDocument/2006/relationships/image" Target="../media/image102.png"/><Relationship Id="rId21" Type="http://schemas.openxmlformats.org/officeDocument/2006/relationships/chart" Target="../charts/chart5.xml"/><Relationship Id="rId7" Type="http://schemas.openxmlformats.org/officeDocument/2006/relationships/image" Target="../media/image14.pn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106.png"/><Relationship Id="rId5" Type="http://schemas.openxmlformats.org/officeDocument/2006/relationships/image" Target="../media/image103.png"/><Relationship Id="rId15" Type="http://schemas.openxmlformats.org/officeDocument/2006/relationships/image" Target="../media/image109.png"/><Relationship Id="rId10" Type="http://schemas.microsoft.com/office/2007/relationships/hdphoto" Target="../media/hdphoto13.wdp"/><Relationship Id="rId19" Type="http://schemas.openxmlformats.org/officeDocument/2006/relationships/image" Target="../media/image113.png"/><Relationship Id="rId4" Type="http://schemas.microsoft.com/office/2007/relationships/hdphoto" Target="../media/hdphoto2.wdp"/><Relationship Id="rId9" Type="http://schemas.openxmlformats.org/officeDocument/2006/relationships/image" Target="../media/image105.png"/><Relationship Id="rId1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19.png"/><Relationship Id="rId18" Type="http://schemas.openxmlformats.org/officeDocument/2006/relationships/image" Target="../media/image123.png"/><Relationship Id="rId3" Type="http://schemas.openxmlformats.org/officeDocument/2006/relationships/image" Target="../media/image114.png"/><Relationship Id="rId21" Type="http://schemas.microsoft.com/office/2007/relationships/hdphoto" Target="../media/hdphoto18.wdp"/><Relationship Id="rId7" Type="http://schemas.microsoft.com/office/2007/relationships/hdphoto" Target="../media/hdphoto14.wdp"/><Relationship Id="rId12" Type="http://schemas.openxmlformats.org/officeDocument/2006/relationships/image" Target="../media/image59.pn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microsoft.com/office/2007/relationships/hdphoto" Target="../media/hdphoto16.wdp"/><Relationship Id="rId5" Type="http://schemas.microsoft.com/office/2007/relationships/hdphoto" Target="../media/hdphoto12.wdp"/><Relationship Id="rId15" Type="http://schemas.openxmlformats.org/officeDocument/2006/relationships/image" Target="../media/image120.png"/><Relationship Id="rId10" Type="http://schemas.openxmlformats.org/officeDocument/2006/relationships/image" Target="../media/image118.png"/><Relationship Id="rId19" Type="http://schemas.openxmlformats.org/officeDocument/2006/relationships/image" Target="../media/image124.png"/><Relationship Id="rId4" Type="http://schemas.openxmlformats.org/officeDocument/2006/relationships/image" Target="../media/image115.png"/><Relationship Id="rId9" Type="http://schemas.microsoft.com/office/2007/relationships/hdphoto" Target="../media/hdphoto15.wdp"/><Relationship Id="rId14" Type="http://schemas.microsoft.com/office/2007/relationships/hdphoto" Target="../media/hdphoto17.wdp"/><Relationship Id="rId22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4.png"/><Relationship Id="rId7" Type="http://schemas.microsoft.com/office/2007/relationships/hdphoto" Target="../media/hdphoto1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2.png"/><Relationship Id="rId5" Type="http://schemas.openxmlformats.org/officeDocument/2006/relationships/image" Target="../media/image128.png"/><Relationship Id="rId10" Type="http://schemas.openxmlformats.org/officeDocument/2006/relationships/image" Target="../media/image15.png"/><Relationship Id="rId4" Type="http://schemas.openxmlformats.org/officeDocument/2006/relationships/image" Target="../media/image127.jpe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4.png"/><Relationship Id="rId7" Type="http://schemas.openxmlformats.org/officeDocument/2006/relationships/image" Target="../media/image1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148.png"/><Relationship Id="rId5" Type="http://schemas.openxmlformats.org/officeDocument/2006/relationships/image" Target="../media/image145.png"/><Relationship Id="rId10" Type="http://schemas.openxmlformats.org/officeDocument/2006/relationships/image" Target="../media/image15.png"/><Relationship Id="rId4" Type="http://schemas.microsoft.com/office/2007/relationships/hdphoto" Target="../media/hdphoto20.wdp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52.jpeg"/><Relationship Id="rId12" Type="http://schemas.openxmlformats.org/officeDocument/2006/relationships/image" Target="../media/image82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156.jpeg"/><Relationship Id="rId5" Type="http://schemas.openxmlformats.org/officeDocument/2006/relationships/image" Target="../media/image150.png"/><Relationship Id="rId10" Type="http://schemas.openxmlformats.org/officeDocument/2006/relationships/image" Target="../media/image155.jpeg"/><Relationship Id="rId4" Type="http://schemas.openxmlformats.org/officeDocument/2006/relationships/image" Target="../media/image14.png"/><Relationship Id="rId9" Type="http://schemas.openxmlformats.org/officeDocument/2006/relationships/image" Target="../media/image1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4.png"/><Relationship Id="rId4" Type="http://schemas.microsoft.com/office/2007/relationships/hdphoto" Target="../media/hdphoto22.wdp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4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6.png"/><Relationship Id="rId4" Type="http://schemas.openxmlformats.org/officeDocument/2006/relationships/image" Target="../media/image161.jpe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0.jpg"/><Relationship Id="rId7" Type="http://schemas.openxmlformats.org/officeDocument/2006/relationships/image" Target="../media/image173.jp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11" Type="http://schemas.openxmlformats.org/officeDocument/2006/relationships/image" Target="../media/image175.jpeg"/><Relationship Id="rId5" Type="http://schemas.openxmlformats.org/officeDocument/2006/relationships/image" Target="../media/image171.png"/><Relationship Id="rId10" Type="http://schemas.microsoft.com/office/2007/relationships/hdphoto" Target="../media/hdphoto23.wdp"/><Relationship Id="rId4" Type="http://schemas.openxmlformats.org/officeDocument/2006/relationships/image" Target="../media/image14.png"/><Relationship Id="rId9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5.png"/><Relationship Id="rId18" Type="http://schemas.openxmlformats.org/officeDocument/2006/relationships/image" Target="../media/image187.png"/><Relationship Id="rId3" Type="http://schemas.openxmlformats.org/officeDocument/2006/relationships/image" Target="../media/image177.jpg"/><Relationship Id="rId21" Type="http://schemas.openxmlformats.org/officeDocument/2006/relationships/image" Target="../media/image190.png"/><Relationship Id="rId7" Type="http://schemas.openxmlformats.org/officeDocument/2006/relationships/image" Target="../media/image14.png"/><Relationship Id="rId12" Type="http://schemas.openxmlformats.org/officeDocument/2006/relationships/image" Target="../media/image184.png"/><Relationship Id="rId17" Type="http://schemas.openxmlformats.org/officeDocument/2006/relationships/image" Target="../media/image186.jpeg"/><Relationship Id="rId2" Type="http://schemas.openxmlformats.org/officeDocument/2006/relationships/notesSlide" Target="../notesSlides/notesSlide17.xml"/><Relationship Id="rId16" Type="http://schemas.microsoft.com/office/2007/relationships/hdphoto" Target="../media/hdphoto23.wdp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183.png"/><Relationship Id="rId5" Type="http://schemas.openxmlformats.org/officeDocument/2006/relationships/image" Target="../media/image179.png"/><Relationship Id="rId15" Type="http://schemas.openxmlformats.org/officeDocument/2006/relationships/image" Target="../media/image174.png"/><Relationship Id="rId10" Type="http://schemas.openxmlformats.org/officeDocument/2006/relationships/image" Target="../media/image182.png"/><Relationship Id="rId19" Type="http://schemas.openxmlformats.org/officeDocument/2006/relationships/image" Target="../media/image188.png"/><Relationship Id="rId4" Type="http://schemas.openxmlformats.org/officeDocument/2006/relationships/image" Target="../media/image178.png"/><Relationship Id="rId9" Type="http://schemas.microsoft.com/office/2007/relationships/hdphoto" Target="../media/hdphoto2.wdp"/><Relationship Id="rId14" Type="http://schemas.openxmlformats.org/officeDocument/2006/relationships/image" Target="../media/image185.jpeg"/><Relationship Id="rId22" Type="http://schemas.openxmlformats.org/officeDocument/2006/relationships/image" Target="../media/image1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ep@smolinvest.com" TargetMode="External"/><Relationship Id="rId2" Type="http://schemas.openxmlformats.org/officeDocument/2006/relationships/hyperlink" Target="mailto:ershadm@yandex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mailto:smolregion67@yandex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image" Target="../media/image1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microsoft.com/office/2007/relationships/hdphoto" Target="../media/hdphoto6.wdp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3" Type="http://schemas.openxmlformats.org/officeDocument/2006/relationships/chart" Target="../charts/chart1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4" Type="http://schemas.openxmlformats.org/officeDocument/2006/relationships/image" Target="../media/image45.jpg"/><Relationship Id="rId9" Type="http://schemas.openxmlformats.org/officeDocument/2006/relationships/image" Target="../media/image14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5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microsoft.com/office/2007/relationships/hdphoto" Target="../media/hdphoto9.wdp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68" y="162724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 -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Ершичский район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224614" y="4916647"/>
            <a:ext cx="1043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2023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3413" y="719034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08829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</a:t>
                      </a:r>
                      <a:r>
                        <a:rPr lang="ru-RU" sz="1400" strike="noStrike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09</a:t>
                      </a:r>
                      <a:endParaRPr lang="ru-RU" sz="1400" strike="sngStrike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  <a:endParaRPr lang="ru-RU" sz="1050" dirty="0" smtClean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endParaRPr lang="ru-RU" sz="1100" baseline="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</a:t>
                      </a:r>
                      <a:r>
                        <a:rPr lang="ru-RU" sz="11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д.Егоровка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428 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78770"/>
              </p:ext>
            </p:extLst>
          </p:nvPr>
        </p:nvGraphicFramePr>
        <p:xfrm>
          <a:off x="133948" y="5894862"/>
          <a:ext cx="7302550" cy="54326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21177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4090773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54326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территории площадки имеется грунтовая дорога (50 м) с твердым покрытием, проезжая для любого транспорта ежегодно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39736"/>
              </p:ext>
            </p:extLst>
          </p:nvPr>
        </p:nvGraphicFramePr>
        <p:xfrm>
          <a:off x="1098342" y="6470020"/>
          <a:ext cx="5828466" cy="31532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4896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79502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31532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-150 тыс. рублей в год, покупка- 400 тыс.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65671"/>
              </p:ext>
            </p:extLst>
          </p:nvPr>
        </p:nvGraphicFramePr>
        <p:xfrm>
          <a:off x="158620" y="3119224"/>
          <a:ext cx="7231225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4062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76093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47177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1,7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населенных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69699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495525"/>
              </p:ext>
            </p:extLst>
          </p:nvPr>
        </p:nvGraphicFramePr>
        <p:xfrm>
          <a:off x="133948" y="4189444"/>
          <a:ext cx="7288774" cy="161689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574082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493649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221043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242482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3,8 км по прямой до границы земельного участка. Резерв мощности для тех. присоединения 7.73 МВА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486125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находится в 5 км от  объекта в с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Свободная мощность, или необходимые усовершенствования для возможности подключения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8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Ду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219(0.6МПа)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3829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Свободная мощность, или необходимые усовершенствования для возможности подключения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 атм.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164804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создания локальной канализации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Свободная мощность, или необходимые усовершенствования для возможности подключения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 зависимости от объема резервуара канализации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95628" y="278936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56" y="1013125"/>
            <a:ext cx="3175933" cy="19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8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7552" y="7190343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84591"/>
              </p:ext>
            </p:extLst>
          </p:nvPr>
        </p:nvGraphicFramePr>
        <p:xfrm>
          <a:off x="168295" y="1068364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67-09-0</a:t>
                      </a:r>
                      <a:r>
                        <a:rPr lang="en-US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7</a:t>
                      </a:r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en-US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с.Ершичи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80674"/>
              </p:ext>
            </p:extLst>
          </p:nvPr>
        </p:nvGraphicFramePr>
        <p:xfrm>
          <a:off x="174140" y="5848169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Рухань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-Карды-граница с Республикой Беларусь (66А-6) на расстоянии 0.3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812590"/>
              </p:ext>
            </p:extLst>
          </p:nvPr>
        </p:nvGraphicFramePr>
        <p:xfrm>
          <a:off x="174140" y="6214690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1.4 млн. руб.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304"/>
              </p:ext>
            </p:extLst>
          </p:nvPr>
        </p:nvGraphicFramePr>
        <p:xfrm>
          <a:off x="168296" y="3191597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0,36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производственной деятельности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967911"/>
              </p:ext>
            </p:extLst>
          </p:nvPr>
        </p:nvGraphicFramePr>
        <p:xfrm>
          <a:off x="168296" y="4247339"/>
          <a:ext cx="6521262" cy="13258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1357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12 км по прямой до границы земельного участка. Резерв мощности для тех. присоединения 7.73 МВА.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146847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к подведена к зданию. Свободная мощность, или необходимые усовершенствования для возможности подключения-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Ду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219(0.6МПа).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метров от здания проходит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проходит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водопровод - 4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ат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проектно-сметной документацией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5585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55191" y="2866060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59" y="1083002"/>
            <a:ext cx="3423863" cy="208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5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4432" y="719034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49549"/>
              </p:ext>
            </p:extLst>
          </p:nvPr>
        </p:nvGraphicFramePr>
        <p:xfrm>
          <a:off x="168295" y="1138701"/>
          <a:ext cx="7224722" cy="208914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637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254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</a:t>
                      </a:r>
                      <a:r>
                        <a:rPr lang="ru-RU" sz="11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Низинская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19;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883212"/>
              </p:ext>
            </p:extLst>
          </p:nvPr>
        </p:nvGraphicFramePr>
        <p:xfrm>
          <a:off x="133948" y="5606167"/>
          <a:ext cx="7255318" cy="6400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193162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4062156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Площадка находится в жилой зоне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с.Ершичи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(20 метров от асфальтированной дороги). Автодорога Рославль-Ершичи (66А-18) в 0.30 км. Ограничения для транспорта с точки зрения веса нет. Подъезд к площадке представляет собой асфальтную дорогу, доступен в любой сезон и для любого транспорта.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114765"/>
              </p:ext>
            </p:extLst>
          </p:nvPr>
        </p:nvGraphicFramePr>
        <p:xfrm>
          <a:off x="133948" y="6252926"/>
          <a:ext cx="7219454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18042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4039025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-180 тыс. рублей в год, покупка- 200 тыс. рублей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676080"/>
              </p:ext>
            </p:extLst>
          </p:nvPr>
        </p:nvGraphicFramePr>
        <p:xfrm>
          <a:off x="168296" y="3231790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 помещений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1000 кв. 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рекреационного назначения, под оздоровительный комплекс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660293"/>
              </p:ext>
            </p:extLst>
          </p:nvPr>
        </p:nvGraphicFramePr>
        <p:xfrm>
          <a:off x="168296" y="4277484"/>
          <a:ext cx="7240210" cy="133347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627206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94326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0,7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342315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 мм.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24238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производительность 4 куб.м. в минуту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канализация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/>
          <a:stretch/>
        </p:blipFill>
        <p:spPr>
          <a:xfrm>
            <a:off x="3861402" y="1156371"/>
            <a:ext cx="3492000" cy="20277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95628" y="2955362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43910"/>
              </p:ext>
            </p:extLst>
          </p:nvPr>
        </p:nvGraphicFramePr>
        <p:xfrm>
          <a:off x="168295" y="1058316"/>
          <a:ext cx="7224722" cy="206672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4690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67-09-13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485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Литвиновка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415км;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799714"/>
              </p:ext>
            </p:extLst>
          </p:nvPr>
        </p:nvGraphicFramePr>
        <p:xfrm>
          <a:off x="164092" y="5789775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Ершичи-Верховая-граница РБ на расстоянии 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15715"/>
              </p:ext>
            </p:extLst>
          </p:nvPr>
        </p:nvGraphicFramePr>
        <p:xfrm>
          <a:off x="164092" y="6160788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5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6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1 млн.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002307"/>
              </p:ext>
            </p:extLst>
          </p:nvPr>
        </p:nvGraphicFramePr>
        <p:xfrm>
          <a:off x="168296" y="3131309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производственной 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02369"/>
              </p:ext>
            </p:extLst>
          </p:nvPr>
        </p:nvGraphicFramePr>
        <p:xfrm>
          <a:off x="168296" y="4187051"/>
          <a:ext cx="6521262" cy="1463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287287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Кузьмичи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6,8 км по прямой до границы земельного участка. Резерв мощности 2.38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29274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0.5 км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 225 мм.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Расчет стоимости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с ПСД.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объект подключен к центральному водоснабжению, макс мощность 80 куб. м в час. Срок тех. 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установки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локальной канализации, срок тех. присоединения 2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Open Sans" panose="020B0606030504020204" pitchFamily="34" charset="0"/>
                          <a:cs typeface="Times New Roman"/>
                        </a:rPr>
                        <a:t> 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45803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>
            <a:off x="3908706" y="1112782"/>
            <a:ext cx="3349283" cy="19422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83960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61" y="5248326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5366" y="4859076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23894" y="4875961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44597" y="6284369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95723" y="6345481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21285" y="6284369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13" y="3830071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7" y="5307433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" y="3829530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4" y="5354107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2" y="5282500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79" y="5205561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8" y="378177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49" y="3795984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52" y="5308043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28" y="2296928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65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327984" y="2497037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r>
              <a:rPr lang="en-US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2400" dirty="0" smtClean="0">
              <a:solidFill>
                <a:srgbClr val="0085B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" y="2413695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51571" y="1235437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</a:t>
            </a:r>
            <a:endParaRPr lang="ru-RU" sz="1600" b="1" dirty="0">
              <a:solidFill>
                <a:schemeClr val="accent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69606" y="6284369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59903" y="3995985"/>
            <a:ext cx="50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9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25174" y="3987296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97933" y="5515995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59295" y="5526638"/>
            <a:ext cx="657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05602" y="5428822"/>
            <a:ext cx="648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69606" y="5388584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4244" y="2506919"/>
            <a:ext cx="1613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400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5605"/>
            <a:ext cx="2858359" cy="3355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2139" y="3325605"/>
            <a:ext cx="24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554476839"/>
              </p:ext>
            </p:extLst>
          </p:nvPr>
        </p:nvGraphicFramePr>
        <p:xfrm>
          <a:off x="3516156" y="2201299"/>
          <a:ext cx="3719195" cy="290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36920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5119" y="7190343"/>
            <a:ext cx="42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3915" y="154887"/>
            <a:ext cx="1043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" y="15879"/>
            <a:ext cx="748791" cy="92875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41" y="2919486"/>
            <a:ext cx="697402" cy="697402"/>
          </a:xfrm>
          <a:prstGeom prst="rect">
            <a:avLst/>
          </a:prstGeom>
        </p:spPr>
      </p:pic>
      <p:sp>
        <p:nvSpPr>
          <p:cNvPr id="33" name="Объект 9"/>
          <p:cNvSpPr>
            <a:spLocks noGrp="1"/>
          </p:cNvSpPr>
          <p:nvPr>
            <p:ph idx="1"/>
          </p:nvPr>
        </p:nvSpPr>
        <p:spPr>
          <a:xfrm>
            <a:off x="332437" y="1176790"/>
            <a:ext cx="7076753" cy="1732609"/>
          </a:xfrm>
        </p:spPr>
        <p:txBody>
          <a:bodyPr>
            <a:noAutofit/>
          </a:bodyPr>
          <a:lstStyle/>
          <a:p>
            <a:pPr marL="0" indent="325481" algn="just">
              <a:buNone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4" y="2817856"/>
            <a:ext cx="2438104" cy="13172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43" y="2800219"/>
            <a:ext cx="2410963" cy="1314810"/>
          </a:xfrm>
          <a:prstGeom prst="rect">
            <a:avLst/>
          </a:prstGeom>
        </p:spPr>
      </p:pic>
      <p:sp>
        <p:nvSpPr>
          <p:cNvPr id="36" name="Объект 9"/>
          <p:cNvSpPr txBox="1">
            <a:spLocks/>
          </p:cNvSpPr>
          <p:nvPr/>
        </p:nvSpPr>
        <p:spPr>
          <a:xfrm>
            <a:off x="4962479" y="2919486"/>
            <a:ext cx="2479929" cy="975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70% затрат на уплату первого взноса (аванса) по договорам лизинга оборудования с российскими лизинговыми организациями,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2,5 млн. рублей</a:t>
            </a:r>
          </a:p>
        </p:txBody>
      </p:sp>
      <p:cxnSp>
        <p:nvCxnSpPr>
          <p:cNvPr id="37" name="Прямая со стрелкой 36"/>
          <p:cNvCxnSpPr>
            <a:endCxn id="44" idx="0"/>
          </p:cNvCxnSpPr>
          <p:nvPr/>
        </p:nvCxnSpPr>
        <p:spPr>
          <a:xfrm flipH="1">
            <a:off x="3741441" y="3574829"/>
            <a:ext cx="2" cy="86451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585998" y="3268187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4163437" y="3286229"/>
            <a:ext cx="799042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94627" y="5595348"/>
            <a:ext cx="3401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Смоленск, ул.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Энгельса,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invest.admin-smolensk.ru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dep@smolinvest.com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7894" y="2840315"/>
            <a:ext cx="243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50% затрат на технологическое присоединение к объектам электросетевого хозяйства мощностью до 1,5 МВт, 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 млн. рублей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781332" y="2800962"/>
            <a:ext cx="39202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22" y="4439342"/>
            <a:ext cx="3727037" cy="95994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63265" y="4439343"/>
            <a:ext cx="3556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Предоставления грантов субъектам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МСП,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являющимся социальными предприятиями, или субъектам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МСП,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созданным физическими лицами в возрасте до 25 лет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включительно -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0,5 млн.руб.</a:t>
            </a:r>
          </a:p>
        </p:txBody>
      </p:sp>
    </p:spTree>
    <p:extLst>
      <p:ext uri="{BB962C8B-B14F-4D97-AF65-F5344CB8AC3E}">
        <p14:creationId xmlns:p14="http://schemas.microsoft.com/office/powerpoint/2010/main" val="39214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anteleeva\Рабочий стол\рекомендации 2\Приложение к Методическим реккомендациям\Промышленный комплекс\Пр-во и распр-е воды, электроэнергии и газ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8" y="4127992"/>
            <a:ext cx="963191" cy="9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2" y="2808763"/>
            <a:ext cx="967315" cy="97963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07" y="2021738"/>
            <a:ext cx="1019841" cy="1019841"/>
          </a:xfrm>
          <a:prstGeom prst="rect">
            <a:avLst/>
          </a:prstGeom>
        </p:spPr>
      </p:pic>
      <p:pic>
        <p:nvPicPr>
          <p:cNvPr id="1027" name="Picture 3" descr="C:\Documents and Settings\Panteleeva\Рабочий стол\рекомендации 2\Приложение к Методическим реккомендациям\Промышленный комплекс\Пр-во неметалл минер-х продукто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44" y="937366"/>
            <a:ext cx="1059753" cy="10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096661"/>
            <a:ext cx="2631730" cy="6700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11" y="4081115"/>
            <a:ext cx="1068925" cy="106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78" y="2766159"/>
            <a:ext cx="1064841" cy="1064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90" y="1953041"/>
            <a:ext cx="1102276" cy="1102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17" y="974799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1288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51042" y="1796682"/>
            <a:ext cx="89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3" y="395827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6983" y="395031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7723" y="1137519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8153" y="1777088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583855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61168" y="2593486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02592" y="3219589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208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3235368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540200" y="1111774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04108" y="1737597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Аванесов А.А.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«Виктория»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95644" y="2138637"/>
            <a:ext cx="136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12,215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09692" y="3055317"/>
            <a:ext cx="132282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прочих химических органических основных веществ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85722" y="4079328"/>
            <a:ext cx="242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«ЛК «Фабрика»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855425" y="4282617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23,2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56789" y="2808763"/>
            <a:ext cx="1571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пиломатериалов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021164" y="3247108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Боровков П.И.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91469" y="3464385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259968" y="4282617"/>
            <a:ext cx="2690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и распределение электроэнергии газа и воды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518850" y="5150040"/>
            <a:ext cx="30980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Филиал АО «Газпромгазораспределение»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ЕРЭ ПАО «МРСК  Центр Смолэнерго»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«Коммунальщик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23016" y="4706753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10,5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982598050"/>
              </p:ext>
            </p:extLst>
          </p:nvPr>
        </p:nvGraphicFramePr>
        <p:xfrm>
          <a:off x="237226" y="4437403"/>
          <a:ext cx="2477770" cy="298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2461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03" y="5166961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7" y="1901943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251748" y="1955426"/>
            <a:ext cx="100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862518"/>
            <a:ext cx="2449953" cy="504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296" y="2873550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09108" y="1068466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6" y="5162699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6806" y="4824145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2024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3" y="5244926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129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5553" y="1110582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96" y="5928209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003" y="5198672"/>
            <a:ext cx="355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6650" y="5871902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660568"/>
              </p:ext>
            </p:extLst>
          </p:nvPr>
        </p:nvGraphicFramePr>
        <p:xfrm>
          <a:off x="80460" y="3347851"/>
          <a:ext cx="2642737" cy="326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50" y="1725395"/>
            <a:ext cx="1196713" cy="11967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95" y="1739869"/>
            <a:ext cx="1167767" cy="11677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80" y="1726730"/>
            <a:ext cx="1172146" cy="117214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04071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6427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3197" y="29605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26322" y="1955426"/>
            <a:ext cx="8338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268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43524" y="1936793"/>
            <a:ext cx="7841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186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64207" y="1936793"/>
            <a:ext cx="5453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20" y="3379840"/>
            <a:ext cx="918733" cy="91873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73" y="3352621"/>
            <a:ext cx="923427" cy="9234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8" y="3357315"/>
            <a:ext cx="918733" cy="9187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383621" y="3531429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717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76021" y="3521946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240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871" y="3524293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176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штук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82737" y="4293541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олоко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68740" y="4297174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62412" y="4276048"/>
            <a:ext cx="1478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ясо скота и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птицы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508453532"/>
              </p:ext>
            </p:extLst>
          </p:nvPr>
        </p:nvGraphicFramePr>
        <p:xfrm>
          <a:off x="-298263" y="3366656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24596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75" y="5411316"/>
            <a:ext cx="1276961" cy="122074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95" y="1952524"/>
            <a:ext cx="2537288" cy="2693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75" y="3421167"/>
            <a:ext cx="2477407" cy="3771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20" y="974568"/>
            <a:ext cx="2449174" cy="235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935" y="719034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" y="967627"/>
            <a:ext cx="2342295" cy="252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0817"/>
            <a:ext cx="2371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0136" y="958622"/>
            <a:ext cx="2430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5002" y="937440"/>
            <a:ext cx="2514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886" y="1956391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" y="4218226"/>
            <a:ext cx="2350285" cy="4449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24272" y="3378897"/>
            <a:ext cx="256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Сельскохозяйственное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50" y="4473579"/>
            <a:ext cx="2499646" cy="2510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56211" y="4466625"/>
            <a:ext cx="25512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</a:t>
            </a:r>
            <a:r>
              <a:rPr lang="ru-RU" sz="105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агротуризма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1255562"/>
            <a:ext cx="2329150" cy="29535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41" y="1260758"/>
            <a:ext cx="2446026" cy="34282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38" y="4754830"/>
            <a:ext cx="2490466" cy="65467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9" y="1394910"/>
            <a:ext cx="2552173" cy="5614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" y="4640041"/>
            <a:ext cx="2337140" cy="1323872"/>
          </a:xfrm>
          <a:prstGeom prst="rect">
            <a:avLst/>
          </a:prstGeom>
        </p:spPr>
      </p:pic>
      <p:sp>
        <p:nvSpPr>
          <p:cNvPr id="30" name="Объект 31"/>
          <p:cNvSpPr txBox="1">
            <a:spLocks/>
          </p:cNvSpPr>
          <p:nvPr/>
        </p:nvSpPr>
        <p:spPr>
          <a:xfrm>
            <a:off x="2535972" y="4560456"/>
            <a:ext cx="2303910" cy="115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72" y="2259654"/>
            <a:ext cx="2507120" cy="1119244"/>
          </a:xfrm>
          <a:prstGeom prst="rect">
            <a:avLst/>
          </a:prstGeom>
        </p:spPr>
      </p:pic>
      <p:sp>
        <p:nvSpPr>
          <p:cNvPr id="35" name="Объект 31"/>
          <p:cNvSpPr txBox="1">
            <a:spLocks/>
          </p:cNvSpPr>
          <p:nvPr/>
        </p:nvSpPr>
        <p:spPr>
          <a:xfrm>
            <a:off x="4987809" y="1382702"/>
            <a:ext cx="2493470" cy="1753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инвестиционным кредитам, полученным в российских кредитных организациях, и займам, полученным в сельскохозяйственных кредитных потребительских кооперативах.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6" y="3832856"/>
            <a:ext cx="2510988" cy="606492"/>
          </a:xfrm>
          <a:prstGeom prst="rect">
            <a:avLst/>
          </a:prstGeom>
        </p:spPr>
      </p:pic>
      <p:sp>
        <p:nvSpPr>
          <p:cNvPr id="36" name="Объект 31"/>
          <p:cNvSpPr txBox="1">
            <a:spLocks/>
          </p:cNvSpPr>
          <p:nvPr/>
        </p:nvSpPr>
        <p:spPr>
          <a:xfrm>
            <a:off x="4971850" y="3840562"/>
            <a:ext cx="2467728" cy="607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 (или) животноводства, и (или) </a:t>
            </a:r>
            <a:r>
              <a:rPr lang="ru-RU" sz="7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9" name="Объект 31"/>
          <p:cNvSpPr>
            <a:spLocks noGrp="1"/>
          </p:cNvSpPr>
          <p:nvPr/>
        </p:nvSpPr>
        <p:spPr>
          <a:xfrm>
            <a:off x="50134" y="1277162"/>
            <a:ext cx="2336759" cy="350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1. Субсидии на стимулирование увеличения производства масличных культур.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2. Субсидии на возмещение части затрат на приобретение элитных семян.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3. Субсидии на возмещение части затрат на проведение комплекса агротехнологических работ.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 Субсидии по возмещению производителям зерновых культур части затрат на производство и реализацию зерновых культур.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5. Субсидии на возмещение части затрат на прирост собственного производства </a:t>
            </a:r>
            <a:r>
              <a:rPr lang="ru-RU" sz="700" spc="-45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льно</a:t>
            </a: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и (или) </a:t>
            </a:r>
            <a:r>
              <a:rPr lang="ru-RU" sz="700" spc="-45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пеньковолокна</a:t>
            </a: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и (или) тресты льняной, и (или) тресты конопляной.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6. Субсидии на возмещение части затрат на закладку и (или) уход за многолетними насаждениями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7. Субсидии на возмещение части затрат на проведение </a:t>
            </a:r>
            <a:r>
              <a:rPr lang="ru-RU" sz="700" spc="-45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культуртехнических</a:t>
            </a: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мероприятий на выбывших сельскохозяйственных угодьях, вовлекаемых  в сельскохозяйственный оборот, а также мероприятия в области известкования кислых почв на пашне.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8. Субсидии на подготовку проектов межевания земельных участков и на проведение кадастровых работ.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9. Субсидии на стимулирование увеличения производства картофеля и овощей.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10. Субсидии  на возмещение части затрат на проведение комплекса агротехнологических работ на посевных площадях, занятых зерновыми и (или) зернобобовыми культурами</a:t>
            </a: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0" name="Объект 31"/>
          <p:cNvSpPr txBox="1">
            <a:spLocks/>
          </p:cNvSpPr>
          <p:nvPr/>
        </p:nvSpPr>
        <p:spPr>
          <a:xfrm>
            <a:off x="2518065" y="1285860"/>
            <a:ext cx="2425502" cy="412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поддержку племенного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приобретение племенного молодняка.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повышение продуктивности в молочном скотоводстве.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 на прирост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содержание высокопродуктивного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развитие мясного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обеспечение прироста сельскохозяйственной продукции собственного производства в рамках приоритетных </a:t>
            </a:r>
            <a:r>
              <a:rPr lang="ru-RU" sz="7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подотраслей</a:t>
            </a: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комплекса: 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- маточное товарное поголовье.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возмещение части затрат на обеспечение прироста объема молока сырого крупного рогатого скота, козьего и овечьего, переработанного на пищевую продукцию.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возмещение части затрат на реализованную товарную рыбу, произведенную в Смоленской области.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на возмещение части затрат на приобретение рыбопосадочного материала.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 Субсидии на возмещение части затрат, связанных с разработкой проектно-сметной документации на создание и (или) модернизацию молочно-товарных ферм, и проведение инженерных изысканий, выполняемых в целях подготовки данной проектной документации.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43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5145" y="2347204"/>
            <a:ext cx="2514530" cy="1031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Социальные выплаты на строительство (приобретение) жилья в сельской местности гражданам РФ.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строительство (приобретение) жилья, предоставляемого гражданам по договору найма жилого помещения.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Субсидия на реализацию мероприятий по благоустройству сельских территорий.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затрат, связанных с обеспечением квалифицированными специалистами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72" y="4724670"/>
            <a:ext cx="2337948" cy="2392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473964" y="4704422"/>
            <a:ext cx="2497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малых форм хозяйствования</a:t>
            </a:r>
            <a:endParaRPr lang="ru-RU" sz="10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37" y="5002667"/>
            <a:ext cx="2358418" cy="1557621"/>
          </a:xfrm>
          <a:prstGeom prst="rect">
            <a:avLst/>
          </a:prstGeom>
        </p:spPr>
      </p:pic>
      <p:sp>
        <p:nvSpPr>
          <p:cNvPr id="52" name="Объект 31"/>
          <p:cNvSpPr txBox="1">
            <a:spLocks/>
          </p:cNvSpPr>
          <p:nvPr/>
        </p:nvSpPr>
        <p:spPr>
          <a:xfrm>
            <a:off x="2555163" y="4976808"/>
            <a:ext cx="2265528" cy="1371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Гранты на развитие семейных ферм на базе крестьянских (фермерских) хозяйств, включая индивидуальных предпринимателей.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Гранты «</a:t>
            </a:r>
            <a:r>
              <a:rPr lang="ru-RU" sz="7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или индивидуальным предпринимателям на их создание и (или) развитие.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Гранты сельскохозяйственным потребительским кооперативам на развитие материально-технической базы.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сельскохозяйственным потребительским кооперативам (за исключением сельскохозяйственных потребительских кредитных кооперативов</a:t>
            </a:r>
            <a:r>
              <a:rPr lang="ru-RU" sz="6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на возмещение части затрат, связанных с их развитием.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2" y="108764"/>
            <a:ext cx="649751" cy="79289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18772" y="4209154"/>
            <a:ext cx="2253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с/х техники</a:t>
            </a:r>
          </a:p>
        </p:txBody>
      </p:sp>
      <p:sp>
        <p:nvSpPr>
          <p:cNvPr id="53" name="Объект 31"/>
          <p:cNvSpPr txBox="1">
            <a:spLocks/>
          </p:cNvSpPr>
          <p:nvPr/>
        </p:nvSpPr>
        <p:spPr>
          <a:xfrm>
            <a:off x="63064" y="4678667"/>
            <a:ext cx="2364510" cy="1069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возмещение части затрат на приобретение сельскохозяйственной, промышленной техники для производства сельскохозяйственной продукции.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уплату лизинговых платежей.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прямых понесенных затрат на создание и (или) модернизацию объектов агропромышленного комплекса: хранилищ, животноводческих комплексов молочного направления, </a:t>
            </a:r>
            <a:r>
              <a:rPr lang="ru-RU" sz="7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7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пенькоперерабатывающих</a:t>
            </a: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предприятий</a:t>
            </a:r>
            <a:r>
              <a:rPr lang="ru-RU" sz="8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5" name="Объект 31"/>
          <p:cNvSpPr txBox="1">
            <a:spLocks/>
          </p:cNvSpPr>
          <p:nvPr/>
        </p:nvSpPr>
        <p:spPr>
          <a:xfrm>
            <a:off x="4963691" y="4784668"/>
            <a:ext cx="2467728" cy="996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 «</a:t>
            </a:r>
            <a:r>
              <a:rPr lang="ru-RU" sz="7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Агротуризм</a:t>
            </a: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сельскохозяйственным товаропроизводителям (кроме ЛПХ) на финансовое обеспечение затрат, связанных с реализацией проектов развития сельского туризма.</a:t>
            </a:r>
          </a:p>
        </p:txBody>
      </p:sp>
    </p:spTree>
    <p:extLst>
      <p:ext uri="{BB962C8B-B14F-4D97-AF65-F5344CB8AC3E}">
        <p14:creationId xmlns:p14="http://schemas.microsoft.com/office/powerpoint/2010/main" val="316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0890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67172" y="1270713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4" y="1240922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4" y="4714674"/>
            <a:ext cx="2621866" cy="10200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2371" y="2420768"/>
            <a:ext cx="3816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автодороги регионального  значения, </a:t>
            </a:r>
          </a:p>
          <a:p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том числе: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143" y="4221837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1744" y="5868738"/>
            <a:ext cx="4214555" cy="577081"/>
          </a:xfrm>
          <a:prstGeom prst="rect">
            <a:avLst/>
          </a:prstGeom>
          <a:noFill/>
          <a:ln>
            <a:solidFill>
              <a:srgbClr val="78A45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Завершена реконструкция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автомобильной дороги "Ершичи -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Рухань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-Карды-граница  Республики  Беларусь"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Корсики 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Ершичском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районе Смоленской области на участке км 0 + 000 -км 2 + 250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1" y="3061269"/>
            <a:ext cx="468176" cy="46817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3533467"/>
            <a:ext cx="542759" cy="54275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95226" y="3540594"/>
            <a:ext cx="2626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66К-19 Ершичи-Шумячи-</a:t>
            </a:r>
          </a:p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9353" y="1366694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5126" y="5224689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69,1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1184" y="4820729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146,3 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21965" y="1430209"/>
            <a:ext cx="1309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216,92</a:t>
            </a:r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95226" y="3141468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66К-18 Рославль-Ершичи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93" y="1298613"/>
            <a:ext cx="4568882" cy="44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Ершичский район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5951" y="1728063"/>
            <a:ext cx="42420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Рад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приветствовать вас от имени жителей муниципального образования – Ершичский район Смоленской области.  Благоприятные признаки инвестиционной привлекательности заключаются в том, что район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имеет выгодное географическое положение. Прохождение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территории района нефтепровода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БТС-2) и наличие природного газа открывает для всех инвесторов возможность производства конкурентоспособной продукции с низкой себестоимостью. В настоящее время на территории Ершичского района работают предприятия по производству строительных материалов, полимерпесчаной плитки, древесного угля и топливных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брикетов, кроме того, реализуется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инвестиционный проект ЗАО «Стеклозавод Ворга» по производству армированного, приборного, авиационного, а так же особо тонкого «дисплейного» стекла. </a:t>
            </a:r>
          </a:p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61518" y="4073490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Абраменков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Василий Евгеньевич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2911" y="1295324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2850" y="6302635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Ершичский район!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518" y="5116463"/>
            <a:ext cx="66273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Живописнейший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ландшафт района, экология, водные источники и смешанные леса располагают к созданию санаторно-курортных зон для людей, ведущих активный и здоровый образ жизни. Приглашаем посетить наш район, мы открыты к сотрудничеству со всеми лицами, заинтересованными в развитии бизнеса на территории Ершичского района. 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1026" name="Picture 2" descr="C:\Users\ДА_Аполлонов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7" y="1295322"/>
            <a:ext cx="1935125" cy="27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812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8598" y="1198928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557980" y="312391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26717" y="3584179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почтовое отделение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27536" y="3123912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01405" y="5211344"/>
            <a:ext cx="2197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кабельное </a:t>
            </a:r>
            <a:endParaRPr lang="ru-RU" sz="1400" b="1" dirty="0" smtClean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81516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29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583774" y="1648904"/>
            <a:ext cx="288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 ОАО «ЦентрТелеком» Ершичский  узел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3916" y="4180265"/>
            <a:ext cx="25816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«МТС»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Билайн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Теле-2»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5" y="4584076"/>
            <a:ext cx="414335" cy="4134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8" y="4145387"/>
            <a:ext cx="354310" cy="36493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" y="5448860"/>
            <a:ext cx="404509" cy="4055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" y="5075446"/>
            <a:ext cx="459411" cy="33628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83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3" y="1769857"/>
            <a:ext cx="2026034" cy="5244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0" y="2990654"/>
            <a:ext cx="2029522" cy="4729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4441" y="3615408"/>
            <a:ext cx="1075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998 </a:t>
            </a:r>
            <a:r>
              <a:rPr lang="ru-RU" sz="1400" dirty="0" smtClean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кв. м</a:t>
            </a:r>
            <a:endParaRPr lang="ru-RU" sz="12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9393" y="2424829"/>
            <a:ext cx="202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220,9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1662" y="1771078"/>
            <a:ext cx="213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6890" y="2912091"/>
            <a:ext cx="2058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-881" r="2385" b="881"/>
          <a:stretch/>
        </p:blipFill>
        <p:spPr>
          <a:xfrm>
            <a:off x="213215" y="4114111"/>
            <a:ext cx="1817661" cy="11917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EEEEA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83" y="1344925"/>
            <a:ext cx="4837042" cy="949373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53" name="TextBox 52"/>
          <p:cNvSpPr txBox="1"/>
          <p:nvPr/>
        </p:nvSpPr>
        <p:spPr>
          <a:xfrm>
            <a:off x="2373383" y="1378175"/>
            <a:ext cx="4837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ru-RU" sz="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стадии завершения ремонт </a:t>
            </a:r>
            <a:r>
              <a:rPr lang="ru-RU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покрытия автомобильных дорог общего пользования местного значения </a:t>
            </a:r>
            <a:r>
              <a:rPr lang="ru-RU" sz="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Ершичского</a:t>
            </a:r>
            <a:r>
              <a:rPr lang="ru-RU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сельского поселения </a:t>
            </a:r>
            <a:r>
              <a:rPr lang="ru-RU" sz="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Ершичского</a:t>
            </a:r>
            <a:r>
              <a:rPr lang="ru-RU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района Смоленской области </a:t>
            </a:r>
            <a:r>
              <a:rPr lang="ru-RU" sz="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</a:t>
            </a:r>
            <a:r>
              <a:rPr lang="ru-RU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ул. Ленина, с. Ершичи, </a:t>
            </a:r>
            <a:r>
              <a:rPr lang="ru-RU" sz="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Ершичского</a:t>
            </a:r>
            <a:r>
              <a:rPr lang="ru-RU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сельского поселения </a:t>
            </a:r>
            <a:r>
              <a:rPr lang="ru-RU" sz="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Ершичского</a:t>
            </a:r>
            <a:r>
              <a:rPr lang="ru-RU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района Смоленской области</a:t>
            </a:r>
            <a:r>
              <a:rPr lang="ru-RU" sz="8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).</a:t>
            </a:r>
            <a:r>
              <a:rPr lang="ru-RU" sz="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en-US" sz="8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179388" algn="just"/>
            <a:r>
              <a:rPr lang="ru-RU" sz="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</a:t>
            </a:r>
            <a:r>
              <a:rPr lang="ru-RU" sz="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рамках реализации областной государственной программы «Формирование современной городской среды на территории Смоленской области» в 2023 году будут произведены работы по благоустройству сквера возле почтового отделения, расположенного по адресу: с. Ершичи, </a:t>
            </a:r>
            <a:r>
              <a:rPr lang="ru-RU" sz="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ул.</a:t>
            </a:r>
            <a:r>
              <a:rPr lang="ru-RU" sz="800" dirty="0" smtClean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Ленина</a:t>
            </a:r>
            <a:r>
              <a:rPr lang="ru-RU" sz="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д. 41.</a:t>
            </a:r>
            <a:endParaRPr lang="ru-RU" sz="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2117" y="995215"/>
            <a:ext cx="3495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Социальная сфера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3383" y="2424829"/>
            <a:ext cx="4274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Сфера образования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16" y="2793805"/>
            <a:ext cx="488830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1662" y="5459746"/>
            <a:ext cx="3554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Сфера спорта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5" y="5914902"/>
            <a:ext cx="44926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9393" y="5967438"/>
            <a:ext cx="4383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2022 году в здании спорткомплекса произведена замена деревянных оконных и дверных блоков на окна и двери ПВХ.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9527" y="4309874"/>
            <a:ext cx="446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Сфера культуры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16" y="4635539"/>
            <a:ext cx="4888309" cy="86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373383" y="4653504"/>
            <a:ext cx="4762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реализации областной государственной программы «Развитие культуры в Смоленской области» на обеспечение развития и укрепления материально-технической базы домов культуры Отделом по культуре Администрации муниципального образования –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Ершичский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район Смоленской области в 2023 году планируется приобретение оконных блоков из ПВХ и их установка в здании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Кузьмичского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СДК.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22117" y="2793805"/>
            <a:ext cx="4762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В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2023 году в рамках реализации областной государственной программы «Развитие  образования в Смоленской области» Отделом по образованию Администрации муниципального образования –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Ершичский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район Смоленской области планируется закупка оборудования для укрепления материально-технической базы общеобразовательных учреждений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Ершичского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района. Общий объем инвестиционных вложений  предварительно составит 0,650 млн. рублей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В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рамках участия в федеральной программе «Современная школа» национального проекта «Образование» 1 сентября 2022 года на базе МБОУ «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Руханская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средняя школа»   открыт Центр образования естественно-научной направленности  «Точка роста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just"/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В 2022 году в здании №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 МБОУ «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Ершичская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средняя 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школа»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произведен капитальный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объектов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50721" y="2131364"/>
            <a:ext cx="518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51437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4508285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944765" y="4726771"/>
            <a:ext cx="823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644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46298" y="3631314"/>
            <a:ext cx="947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219,8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74594" y="1473003"/>
            <a:ext cx="89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68405" y="3069157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6" y="207004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948" y="1424425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345291"/>
              </p:ext>
            </p:extLst>
          </p:nvPr>
        </p:nvGraphicFramePr>
        <p:xfrm>
          <a:off x="401862" y="2003680"/>
          <a:ext cx="3220552" cy="183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94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  <a:gridCol w="1613558">
                  <a:extLst>
                    <a:ext uri="{9D8B030D-6E8A-4147-A177-3AD203B41FA5}">
                      <a16:colId xmlns="" xmlns:a16="http://schemas.microsoft.com/office/drawing/2014/main" val="3658549356"/>
                    </a:ext>
                  </a:extLst>
                </a:gridCol>
              </a:tblGrid>
              <a:tr h="15930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15850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дополнительный офис Смоленского отделения № 8609/077 Среднерусского банка Сбербанк РФ</a:t>
                      </a:r>
                      <a:endParaRPr lang="ru-RU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Страховой</a:t>
                      </a: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отдел в </a:t>
                      </a:r>
                      <a:br>
                        <a:rPr lang="ru-RU" sz="13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3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 филиала ООО «Росгосстрах» Смоленской области</a:t>
                      </a:r>
                      <a:endParaRPr lang="ru-RU" sz="13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46166" y="1080576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749" y="4453654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46134291"/>
              </p:ext>
            </p:extLst>
          </p:nvPr>
        </p:nvGraphicFramePr>
        <p:xfrm>
          <a:off x="159749" y="2976022"/>
          <a:ext cx="6464335" cy="398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019303081"/>
              </p:ext>
            </p:extLst>
          </p:nvPr>
        </p:nvGraphicFramePr>
        <p:xfrm>
          <a:off x="3246166" y="1080576"/>
          <a:ext cx="4413885" cy="389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41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031"/>
            <a:ext cx="6380703" cy="98565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043"/>
            <a:ext cx="7559675" cy="106978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362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031" y="3230487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7671" y="3257043"/>
            <a:ext cx="1984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средних школы</a:t>
            </a:r>
          </a:p>
          <a:p>
            <a:r>
              <a:rPr lang="ru-RU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основная школа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997"/>
            <a:ext cx="7040352" cy="8212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63340" y="4492158"/>
            <a:ext cx="223747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бразование</a:t>
            </a:r>
          </a:p>
          <a:p>
            <a:pPr algn="ctr"/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5481" y="5652501"/>
            <a:ext cx="15119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111 чел.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3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4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69998" y="3796139"/>
            <a:ext cx="21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455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3436" y="14897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33777" y="1443109"/>
            <a:ext cx="399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4400" b="1" dirty="0">
              <a:solidFill>
                <a:srgbClr val="59C0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06367" y="143372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29"/>
            <a:ext cx="604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lang="ru-RU" sz="4400" b="1" dirty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64453" y="4733762"/>
            <a:ext cx="5187776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МОУ ДОД </a:t>
            </a:r>
            <a:r>
              <a:rPr lang="ru-RU" sz="1200" dirty="0" err="1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детский дом творчества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8005" y="5726368"/>
            <a:ext cx="3375573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сад «Солнышко» с. Ершичи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Дошкольная группа «Светлячок» с. Ворга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Муниципальные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9068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8829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35" name="TextBox 43"/>
          <p:cNvSpPr txBox="1"/>
          <p:nvPr/>
        </p:nvSpPr>
        <p:spPr>
          <a:xfrm>
            <a:off x="276182" y="5006581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Обучаются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355 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329077"/>
              </p:ext>
            </p:extLst>
          </p:nvPr>
        </p:nvGraphicFramePr>
        <p:xfrm>
          <a:off x="220759" y="1229814"/>
          <a:ext cx="3680544" cy="18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="" xmlns:a16="http://schemas.microsoft.com/office/drawing/2014/main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="" xmlns:a16="http://schemas.microsoft.com/office/drawing/2014/main" val="264918717"/>
                    </a:ext>
                  </a:extLst>
                </a:gridCol>
              </a:tblGrid>
              <a:tr h="358765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83299"/>
                  </a:ext>
                </a:extLst>
              </a:tr>
              <a:tr h="312468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429711"/>
                  </a:ext>
                </a:extLst>
              </a:tr>
              <a:tr h="32971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5169501"/>
                  </a:ext>
                </a:extLst>
              </a:tr>
              <a:tr h="36522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Поликлиника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1556949"/>
                  </a:ext>
                </a:extLst>
              </a:tr>
              <a:tr h="469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Отделение</a:t>
                      </a:r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скорой мед. помощи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11" y="1126962"/>
            <a:ext cx="3225270" cy="20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2" y="5098730"/>
            <a:ext cx="1480646" cy="1480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5" y="3525714"/>
            <a:ext cx="1390357" cy="1390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3" y="3560039"/>
            <a:ext cx="1340583" cy="13405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3913" y="400261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4652" y="3917727"/>
            <a:ext cx="131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5418" y="5419571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9" y="3560039"/>
            <a:ext cx="1390357" cy="13903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0114" y="3846518"/>
            <a:ext cx="81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37" y="3509195"/>
            <a:ext cx="1417227" cy="14172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27727" y="3709976"/>
            <a:ext cx="1330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</a:t>
            </a:r>
            <a:r>
              <a:rPr lang="ru-RU" sz="24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4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29" y="5067579"/>
            <a:ext cx="1522324" cy="15223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24039" y="5288689"/>
            <a:ext cx="745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5129998"/>
            <a:ext cx="1135404" cy="13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22891" y="2892077"/>
            <a:ext cx="2599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22892" y="3600198"/>
            <a:ext cx="2826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спортивный комплекс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7346" y="4188675"/>
            <a:ext cx="264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спортивная школа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4164" y="4716386"/>
            <a:ext cx="349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ЗСДЮШОР «Юность России»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99499" y="2067037"/>
            <a:ext cx="1776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742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человека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4389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8134" y="5306708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2022 г. проведено</a:t>
            </a:r>
          </a:p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олее</a:t>
            </a:r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21</a:t>
            </a:r>
            <a:r>
              <a:rPr lang="ru-RU" sz="28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39566" y="3370531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Крупный:</a:t>
            </a:r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5900"/>
          <a:stretch/>
        </p:blipFill>
        <p:spPr>
          <a:xfrm>
            <a:off x="1650547" y="1777663"/>
            <a:ext cx="3127936" cy="145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00644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" y="5011481"/>
            <a:ext cx="1102533" cy="1102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6" y="1382365"/>
            <a:ext cx="1113303" cy="1113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8608" y="6147969"/>
            <a:ext cx="137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762" y="2492936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2480" y="155429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1110" y="5178026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8193" r="356" b="23741"/>
          <a:stretch/>
        </p:blipFill>
        <p:spPr>
          <a:xfrm>
            <a:off x="4085667" y="1110974"/>
            <a:ext cx="3382557" cy="157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54" y="1463170"/>
            <a:ext cx="2616314" cy="5016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288094" y="1523133"/>
            <a:ext cx="2978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Центральная библиотека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11" y="2505613"/>
            <a:ext cx="2464678" cy="45392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637151" y="2578684"/>
            <a:ext cx="278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 Досуга </a:t>
            </a:r>
          </a:p>
        </p:txBody>
      </p:sp>
      <p:sp>
        <p:nvSpPr>
          <p:cNvPr id="25" name="TextBox 58"/>
          <p:cNvSpPr txBox="1"/>
          <p:nvPr/>
        </p:nvSpPr>
        <p:spPr>
          <a:xfrm>
            <a:off x="1596072" y="3505277"/>
            <a:ext cx="5723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2022 г. проведено</a:t>
            </a:r>
          </a:p>
          <a:p>
            <a:pPr algn="ctr"/>
            <a:r>
              <a:rPr lang="ru-RU" sz="2400" b="1" dirty="0" smtClean="0">
                <a:solidFill>
                  <a:srgbClr val="00CC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1913 </a:t>
            </a:r>
            <a:r>
              <a:rPr lang="ru-RU" sz="1600" dirty="0" smtClean="0">
                <a:solidFill>
                  <a:srgbClr val="00CC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сфере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культуры</a:t>
            </a:r>
          </a:p>
        </p:txBody>
      </p:sp>
      <p:sp>
        <p:nvSpPr>
          <p:cNvPr id="26" name="TextBox 57"/>
          <p:cNvSpPr txBox="1"/>
          <p:nvPr/>
        </p:nvSpPr>
        <p:spPr>
          <a:xfrm>
            <a:off x="2155635" y="4316419"/>
            <a:ext cx="4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00C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  <a:r>
              <a:rPr lang="ru-RU" sz="2400" b="1" dirty="0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 smtClean="0">
                <a:solidFill>
                  <a:srgbClr val="00CC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418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59"/>
          <p:cNvSpPr txBox="1"/>
          <p:nvPr/>
        </p:nvSpPr>
        <p:spPr>
          <a:xfrm>
            <a:off x="2274934" y="5316972"/>
            <a:ext cx="41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00C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487 </a:t>
            </a:r>
            <a:r>
              <a:rPr lang="ru-RU" sz="2400" b="1" dirty="0" smtClean="0">
                <a:solidFill>
                  <a:srgbClr val="33CC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читателя, 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CC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102034 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11" cstate="print"/>
          <a:srcRect l="18371" r="16295"/>
          <a:stretch/>
        </p:blipFill>
        <p:spPr bwMode="auto">
          <a:xfrm>
            <a:off x="324707" y="3113718"/>
            <a:ext cx="1054464" cy="1054464"/>
          </a:xfrm>
          <a:prstGeom prst="ellipse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115491" y="4233152"/>
            <a:ext cx="198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600" dirty="0" smtClean="0"/>
              <a:t>Клубные </a:t>
            </a:r>
          </a:p>
          <a:p>
            <a:r>
              <a:rPr lang="ru-RU" sz="1600" dirty="0" smtClean="0"/>
              <a:t>учреждения</a:t>
            </a:r>
            <a:endParaRPr lang="ru-RU" sz="16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4" y="3096905"/>
            <a:ext cx="1088089" cy="10880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61455" y="3271280"/>
            <a:ext cx="89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8350"/>
          <a:stretch/>
        </p:blipFill>
        <p:spPr>
          <a:xfrm>
            <a:off x="2333812" y="1231165"/>
            <a:ext cx="2959289" cy="1743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54" name="TextBox 53"/>
          <p:cNvSpPr txBox="1"/>
          <p:nvPr/>
        </p:nvSpPr>
        <p:spPr>
          <a:xfrm>
            <a:off x="2810224" y="3201879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2" y="5208329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2" y="3774685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2" y="2440738"/>
            <a:ext cx="828996" cy="828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7097" y="2593972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212426" y="3284383"/>
            <a:ext cx="1546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4797" y="3912863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71351" y="4586120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6673" y="5329008"/>
            <a:ext cx="99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46851" y="6078722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18" y="4685254"/>
            <a:ext cx="2611724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683246" y="4690093"/>
            <a:ext cx="26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68119" y="1928244"/>
            <a:ext cx="9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98061" y="2289191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9" y="5368075"/>
            <a:ext cx="657808" cy="657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51" y="6090470"/>
            <a:ext cx="649350" cy="64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5364351"/>
            <a:ext cx="662200" cy="662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369737" y="6219644"/>
            <a:ext cx="117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59628" y="5560676"/>
            <a:ext cx="128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Оздоровительный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5376" y="5536106"/>
            <a:ext cx="989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b="7597"/>
          <a:stretch/>
        </p:blipFill>
        <p:spPr>
          <a:xfrm>
            <a:off x="4391967" y="1501505"/>
            <a:ext cx="3047394" cy="186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79" y="1101251"/>
            <a:ext cx="2325887" cy="52836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92972" y="1124737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Храм рождества Пресвятой 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Богородицы с. Корсики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4C98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11" y="1019698"/>
            <a:ext cx="2315820" cy="39682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711118" y="1070597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Иван Купала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4020" b="13675"/>
          <a:stretch/>
        </p:blipFill>
        <p:spPr>
          <a:xfrm>
            <a:off x="1666991" y="2658523"/>
            <a:ext cx="2883274" cy="179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55" y="4169565"/>
            <a:ext cx="2317544" cy="40134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83457" y="4226761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Сергиевская Ярмарка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6079226"/>
            <a:ext cx="628780" cy="628780"/>
          </a:xfrm>
          <a:prstGeom prst="rect">
            <a:avLst/>
          </a:prstGeom>
        </p:spPr>
      </p:pic>
      <p:sp>
        <p:nvSpPr>
          <p:cNvPr id="47" name="TextBox 28"/>
          <p:cNvSpPr txBox="1"/>
          <p:nvPr/>
        </p:nvSpPr>
        <p:spPr>
          <a:xfrm>
            <a:off x="4902648" y="6162375"/>
            <a:ext cx="136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Сельский и</a:t>
            </a:r>
          </a:p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экологический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88397" y="2037789"/>
            <a:ext cx="1298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</a:t>
            </a:r>
          </a:p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храмы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3" y="1234007"/>
            <a:ext cx="822689" cy="82268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78595" y="1330059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29" y="1529808"/>
            <a:ext cx="790757" cy="79075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187706" y="2373301"/>
            <a:ext cx="776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Усадьбы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2618" y="1632798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88" y="3468301"/>
            <a:ext cx="2780102" cy="1590276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80" name="TextBox 79"/>
          <p:cNvSpPr txBox="1"/>
          <p:nvPr/>
        </p:nvSpPr>
        <p:spPr>
          <a:xfrm>
            <a:off x="4847481" y="4321238"/>
            <a:ext cx="23121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воскресенье октября –Международная Сергиевская  ярмарка в с. Кузьмичи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08" y="3845115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98" y="4355035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7481" y="3846622"/>
            <a:ext cx="2468849" cy="26161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июля – «Иван Купала» 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09488" y="3468301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42089"/>
              </p:ext>
            </p:extLst>
          </p:nvPr>
        </p:nvGraphicFramePr>
        <p:xfrm>
          <a:off x="402075" y="1222624"/>
          <a:ext cx="6179002" cy="4375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656"/>
                <a:gridCol w="4228346"/>
              </a:tblGrid>
              <a:tr h="1650430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большое количество свободных мощностей;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крупных логистических центров;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выгодное географическое положение;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относительная близость к московской агломерации и границе с Республикой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Беларусь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магистральных нефте - и газопроводов;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сырья: леса, торфа,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песчаногравийной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смеси;</a:t>
                      </a: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1021326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слабость инновационной составляющей в промышленности;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отсутствие бизнес-инкубаторов и технопарков;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вытеснение продукции предприятий области продукцией иностранного производства;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дефицит кадров из-за возникших демографических диспропорций;</a:t>
                      </a: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02493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организация логистического центра;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овлечение в сельхозпроизводство неиспользуемых угодий;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озможности локализации производства для белорусского бизнеса;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специализированных видов туризма: рыболовство, охота;</a:t>
                      </a: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61134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отток из района способной творческой молодежи.</a:t>
                      </a: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68590"/>
            <a:ext cx="1690011" cy="1690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96" y="1205927"/>
            <a:ext cx="1690011" cy="1690011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0" y="3198104"/>
            <a:ext cx="3958424" cy="16564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7" y="1126458"/>
            <a:ext cx="3941000" cy="1839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6291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Достоверное упоминание о поселении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 основания стекольного завода, одного из старейших предприятия в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67832" y="5867593"/>
            <a:ext cx="137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Волостной центр Рославльского уезда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Ершичи – центр района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7425" y="3226670"/>
            <a:ext cx="398971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Здесь проходил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старинный Мглинский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тракт. Известные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уроженцы</a:t>
            </a:r>
            <a:r>
              <a:rPr lang="ru-RU" sz="1100" dirty="0" smtClean="0">
                <a:latin typeface="Times New Roman"/>
                <a:ea typeface="Open Sans" panose="020B0606030504020204" pitchFamily="34" charset="0"/>
                <a:cs typeface="Times New Roman"/>
              </a:rPr>
              <a:t> 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района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академик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РАСХН А.М.</a:t>
            </a:r>
            <a:r>
              <a:rPr lang="ru-RU" sz="1100" dirty="0" smtClean="0">
                <a:latin typeface="Times New Roman"/>
                <a:ea typeface="Open Sans" panose="020B0606030504020204" pitchFamily="34" charset="0"/>
                <a:cs typeface="Times New Roman"/>
              </a:rPr>
              <a:t> 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Емельянов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народный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учитель СССР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В.Ф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Алешин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Герой Советского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Союза, Г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И.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Бояринов, сержант морской пехоты А.Л.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Тимошенков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indent="271463" algn="just"/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ходе Смоленской наступательной операции войска 10-й армии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1943 году освободили район.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Началось восстановление разрушенного хозяйства района.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565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1855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1928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04766" y="1820099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0723" y="1782762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04572" y="1167769"/>
            <a:ext cx="394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71463" algn="just"/>
            <a:r>
              <a:rPr lang="ru-RU" sz="11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По преданию, название села Ершичи произошло от слова «ёрш» - рыбы, в изобилии водившейся в реке. Возникшая на рубеже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XVI-XVII</a:t>
            </a:r>
            <a:r>
              <a:rPr lang="ru-RU" sz="1100" dirty="0" smtClean="0">
                <a:latin typeface="Times New Roman"/>
                <a:ea typeface="Open Sans" pitchFamily="34" charset="0"/>
                <a:cs typeface="Times New Roman"/>
              </a:rPr>
              <a:t> 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вв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ru-RU" sz="11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деревня в </a:t>
            </a:r>
            <a:r>
              <a:rPr lang="ru-RU" sz="11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1730 </a:t>
            </a:r>
            <a:r>
              <a:rPr lang="ru-RU" sz="11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г. стала селом, когда помещики </a:t>
            </a:r>
            <a:r>
              <a:rPr lang="ru-RU" sz="1100" dirty="0" err="1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Лайкевичи</a:t>
            </a:r>
            <a:r>
              <a:rPr lang="ru-RU" sz="11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вместе с усадьбой построили здесь деревянную церковь во имя св. </a:t>
            </a:r>
            <a:r>
              <a:rPr lang="ru-RU" sz="1100" dirty="0" err="1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Симеона</a:t>
            </a:r>
            <a:r>
              <a:rPr lang="ru-RU" sz="11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100" dirty="0" err="1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Богоприимца</a:t>
            </a:r>
            <a:r>
              <a:rPr lang="ru-RU" sz="11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и Анны Пророчицы. В районе значительное число археологических памятников, около 25 курганных групп </a:t>
            </a:r>
            <a:r>
              <a:rPr lang="ru-RU" sz="1100" dirty="0" err="1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дпепродвинских</a:t>
            </a:r>
            <a:r>
              <a:rPr lang="ru-RU" sz="1100" dirty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племен, около 50 славянских городищ, селищ и курганов.</a:t>
            </a:r>
            <a:endParaRPr lang="ru-RU" sz="1100" dirty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81699"/>
            <a:ext cx="1657301" cy="1654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81" y="1174234"/>
            <a:ext cx="1704126" cy="1701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34" y="3233825"/>
            <a:ext cx="1696925" cy="169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68" y="3186712"/>
            <a:ext cx="1744104" cy="174163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897" y="1522373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398" y="3702192"/>
            <a:ext cx="3286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ПРЕДСЕДАТЕЛЬ КОМИТЕТА ЭКОНОМИКИ И ИНВЕСТИЦИЙ АДМИНИСТРАЦИИ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</a:t>
            </a:r>
            <a:b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1953" y="176363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2" y="3996081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9945" y="2393504"/>
            <a:ext cx="3660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Абраменков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Василий Евгеньевич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ershadm@yandex.ru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ershichadm.admin-smolensk.ru 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2130" y="5260443"/>
            <a:ext cx="25358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Пахоменков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Михаил Михайлович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2-12-44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ershadm@yandex.ru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1953" y="2717739"/>
            <a:ext cx="26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dep@smolinvest.com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invet.admin-smolensk.ru</a:t>
            </a:r>
            <a:endParaRPr lang="ru-RU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12111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21" y="5027743"/>
            <a:ext cx="1476466" cy="978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42646" y="3164702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8864" y="1931281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3998" y="4370664"/>
            <a:ext cx="2426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Сельские поселения</a:t>
            </a:r>
          </a:p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64430" y="2210516"/>
            <a:ext cx="1340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1 038,9 кв. км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0826" y="3477930"/>
            <a:ext cx="2074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5 251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9" y="4211271"/>
            <a:ext cx="843169" cy="84316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1873694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76783" y="5114048"/>
            <a:ext cx="1341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1.Воргинское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.Ершичское 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.Кузьмичское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.Руханское</a:t>
            </a:r>
          </a:p>
          <a:p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3072060"/>
            <a:ext cx="828659" cy="8286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36" y="1713603"/>
            <a:ext cx="4894332" cy="4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4796019"/>
            <a:ext cx="2601194" cy="1698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" y="3641718"/>
            <a:ext cx="2576777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2127861"/>
            <a:ext cx="2601194" cy="122239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3" y="1298935"/>
            <a:ext cx="2563139" cy="55656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0053" y="4827505"/>
            <a:ext cx="2610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много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месторождений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торфа, имеются залежи стекольных песков 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близ села Ворга)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мела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деревня Корсики).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Встречаются песчано-гравийно-валунные месторождения. Известно месторождение трепела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деревни Карды.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Имеются агроруды - известковые туфы, вивианит, месторождения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охры.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4492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6742" y="2145664"/>
            <a:ext cx="258132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расположен на территории Смоленско-Московской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возвышенности. Рельеф представлен,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плоскими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слабоволнистыми водно-ледниковыми равнинами с участками мореных всхолмлений и небольших холмов</a:t>
            </a:r>
          </a:p>
          <a:p>
            <a:pPr indent="538163" algn="just"/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996" y="3641718"/>
            <a:ext cx="26031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умеренно континентальный со сравнительно теплым летом и умеренно холодной зимой. Наиболее холодный месяц – январь, наиболее теплый – июль</a:t>
            </a:r>
          </a:p>
          <a:p>
            <a:pPr indent="538163"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5098" y="1298935"/>
            <a:ext cx="257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протекают реки Ипуть,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Вороница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Беседь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мелкие речушки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Рыжт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Невплюх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Ломенка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0" y="1961007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9" y="1085221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3" y="345168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" y="4600446"/>
            <a:ext cx="386206" cy="3911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5" y="1178988"/>
            <a:ext cx="3986353" cy="4078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19" y="5298340"/>
            <a:ext cx="3288279" cy="9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30995" y="2732679"/>
            <a:ext cx="985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28,674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660094" y="2694623"/>
            <a:ext cx="1363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121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85780" y="2774553"/>
            <a:ext cx="225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219,8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" y="3795343"/>
            <a:ext cx="2481721" cy="272716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" y="4910371"/>
            <a:ext cx="849733" cy="848073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905729" y="3836666"/>
            <a:ext cx="161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Естественный прирост 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21247" y="4637900"/>
            <a:ext cx="1531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35501" y="5285775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78727" y="42383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26 чел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14338" y="4914899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2,33%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84269" y="5972112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3,575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91161" y="1179809"/>
            <a:ext cx="2625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6001" y="2985751"/>
            <a:ext cx="393612" cy="1912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9786" y="2686738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101%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46057" y="3009232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63" y="2512639"/>
            <a:ext cx="1150384" cy="11670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20" y="2568725"/>
            <a:ext cx="1011238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4183270" y="2742767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104%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3730" y="3063955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9095" y="2940532"/>
            <a:ext cx="393612" cy="19126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180431" y="4348045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35480" y="4710813"/>
            <a:ext cx="2301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36120" y="5389329"/>
            <a:ext cx="238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Объем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69" y="4323573"/>
            <a:ext cx="2062363" cy="3267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31" y="5044382"/>
            <a:ext cx="2057251" cy="32670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28" y="5695404"/>
            <a:ext cx="2057250" cy="3267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739358" y="43292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39358" y="506533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229,3млн.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90627" y="574071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 23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482813645"/>
              </p:ext>
            </p:extLst>
          </p:nvPr>
        </p:nvGraphicFramePr>
        <p:xfrm>
          <a:off x="2243398" y="167925"/>
          <a:ext cx="5073818" cy="583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2138" r="10334" b="-2138"/>
          <a:stretch/>
        </p:blipFill>
        <p:spPr>
          <a:xfrm>
            <a:off x="3084866" y="5284610"/>
            <a:ext cx="1253174" cy="128351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14" y="5295834"/>
            <a:ext cx="1282621" cy="1282621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-866" r="26442" b="866"/>
          <a:stretch/>
        </p:blipFill>
        <p:spPr>
          <a:xfrm>
            <a:off x="2090478" y="5214065"/>
            <a:ext cx="1225931" cy="122593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277" y="1897435"/>
            <a:ext cx="148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42,519</a:t>
            </a:r>
            <a:endParaRPr lang="ru-RU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3276" y="2133873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6517" y="2054472"/>
            <a:ext cx="347436" cy="1688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82" y="1764344"/>
            <a:ext cx="831914" cy="84399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424782" y="1871124"/>
            <a:ext cx="113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19.1%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года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58457" y="2913734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4CCB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370" y="3001971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41648" y="5509496"/>
            <a:ext cx="1921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«Брянская мясная компания»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(АПХ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Мираторг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»)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2727" y="4039812"/>
            <a:ext cx="232505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ПАО</a:t>
            </a:r>
            <a:r>
              <a:rPr lang="ru-RU" sz="1400" dirty="0" smtClean="0">
                <a:latin typeface="Times New Roman"/>
                <a:ea typeface="Open Sans" panose="020B0606030504020204" pitchFamily="34" charset="0"/>
                <a:cs typeface="Times New Roman"/>
              </a:rPr>
              <a:t> 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«НК»</a:t>
            </a:r>
            <a:r>
              <a:rPr lang="ru-RU" sz="1400" dirty="0" smtClean="0">
                <a:latin typeface="Times New Roman"/>
                <a:ea typeface="Open Sans" panose="020B0606030504020204" pitchFamily="34" charset="0"/>
                <a:cs typeface="Times New Roman"/>
              </a:rPr>
              <a:t> 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Роснефть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100" b="1" dirty="0">
                <a:solidFill>
                  <a:srgbClr val="00AE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реконструкция резервуарного парка автозаправочной станции № </a:t>
            </a:r>
            <a:r>
              <a:rPr lang="ru-RU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  ПАО </a:t>
            </a:r>
            <a:r>
              <a:rPr lang="ru-RU" sz="1100" b="1" dirty="0">
                <a:latin typeface="Times New Roman"/>
                <a:ea typeface="Open Sans" panose="020B0606030504020204" pitchFamily="34" charset="0"/>
                <a:cs typeface="Times New Roman"/>
              </a:rPr>
              <a:t> </a:t>
            </a:r>
            <a:r>
              <a:rPr lang="ru-RU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НК Роснефть» </a:t>
            </a:r>
            <a:r>
              <a:rPr lang="ru-RU" sz="1100" b="1" dirty="0">
                <a:solidFill>
                  <a:srgbClr val="00AE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расположенную на территории </a:t>
            </a:r>
            <a:r>
              <a:rPr lang="ru-RU" sz="1100" b="1" dirty="0" err="1">
                <a:solidFill>
                  <a:srgbClr val="00AE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Ершичского</a:t>
            </a:r>
            <a:r>
              <a:rPr lang="ru-RU" sz="1100" b="1" dirty="0">
                <a:solidFill>
                  <a:srgbClr val="00AE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района.</a:t>
            </a:r>
            <a:endParaRPr lang="ru-RU" sz="1100" b="1" dirty="0" smtClean="0">
              <a:solidFill>
                <a:srgbClr val="00AE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100" b="1" dirty="0">
              <a:solidFill>
                <a:srgbClr val="00AE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AE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млн. </a:t>
            </a:r>
            <a:r>
              <a:rPr lang="ru-RU" sz="1100" b="1" dirty="0" err="1" smtClean="0">
                <a:solidFill>
                  <a:srgbClr val="00AE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</a:t>
            </a:r>
            <a:endParaRPr lang="ru-RU" sz="1100" b="1" dirty="0">
              <a:solidFill>
                <a:srgbClr val="00AE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1" y="5198934"/>
            <a:ext cx="1282621" cy="1282621"/>
          </a:xfrm>
          <a:prstGeom prst="rect">
            <a:avLst/>
          </a:prstGeom>
          <a:effectLst/>
        </p:spPr>
      </p:pic>
      <p:sp>
        <p:nvSpPr>
          <p:cNvPr id="39" name="TextBox 38"/>
          <p:cNvSpPr txBox="1"/>
          <p:nvPr/>
        </p:nvSpPr>
        <p:spPr>
          <a:xfrm>
            <a:off x="2730031" y="4741713"/>
            <a:ext cx="105186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1273" b="-1273"/>
          <a:stretch/>
        </p:blipFill>
        <p:spPr>
          <a:xfrm>
            <a:off x="2607786" y="4245216"/>
            <a:ext cx="1264280" cy="126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46" y="4226875"/>
            <a:ext cx="1282621" cy="12826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87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89579"/>
            <a:ext cx="5869623" cy="1596890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54" y="3368915"/>
            <a:ext cx="5871019" cy="930521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009"/>
            <a:ext cx="5869622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8" y="1845601"/>
            <a:ext cx="586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(рыборазведение, овощеводство, садоводство), ориентированной на внутренний рынок.</a:t>
            </a:r>
          </a:p>
          <a:p>
            <a:pPr algn="just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7245" y="1424506"/>
            <a:ext cx="276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7256" y="3389070"/>
            <a:ext cx="5848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эконом-класса, отвечающего стандартам ценовой доступности, энергоэффективности и экологичности.</a:t>
            </a:r>
          </a:p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7332" y="2946297"/>
            <a:ext cx="2125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20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9" y="4816808"/>
            <a:ext cx="5764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свободных площадей действующих промышленных предприятий.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промышленных зон с концентрацией производственных мощностей, ориентированных на экспорт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Дальнейшая модернизация существующих технологических процессов путём внедрения инновационных проектов.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химического производства.</a:t>
            </a:r>
          </a:p>
          <a:p>
            <a:pPr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6889" y="4326665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2000" b="1" dirty="0">
              <a:solidFill>
                <a:srgbClr val="00B05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495" y="3522620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80" y="1596560"/>
            <a:ext cx="1407171" cy="14071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3108202"/>
            <a:ext cx="1345520" cy="13927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1" y="4544507"/>
            <a:ext cx="1150472" cy="10965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8069"/>
            <a:ext cx="755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 panose="020B0706030804020204" pitchFamily="34" charset="0"/>
              </a:rPr>
              <a:t>ИНВЕСТИЦИОННАЯ КАРТА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6237"/>
            <a:ext cx="7559675" cy="7680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28" y="6045414"/>
            <a:ext cx="494166" cy="511444"/>
          </a:xfrm>
          <a:prstGeom prst="rect">
            <a:avLst/>
          </a:prstGeom>
          <a:ln>
            <a:solidFill>
              <a:srgbClr val="5D718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9133" y="6128479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Площадки с/х</a:t>
            </a:r>
          </a:p>
          <a:p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назначения</a:t>
            </a:r>
            <a:endParaRPr lang="ru-RU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25" y="6032007"/>
            <a:ext cx="529357" cy="52935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68987" y="6205423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Туризм и отдых</a:t>
            </a:r>
            <a:endParaRPr lang="ru-RU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2" y="6064880"/>
            <a:ext cx="481127" cy="481127"/>
          </a:xfrm>
          <a:prstGeom prst="rect">
            <a:avLst/>
          </a:prstGeom>
          <a:ln w="12700">
            <a:solidFill>
              <a:srgbClr val="70AD47">
                <a:lumMod val="75000"/>
              </a:srgb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03579" y="6011026"/>
            <a:ext cx="13131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Площадки</a:t>
            </a:r>
            <a:b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промышленного</a:t>
            </a:r>
          </a:p>
          <a:p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назначения</a:t>
            </a:r>
            <a:endParaRPr lang="ru-RU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047750"/>
            <a:ext cx="5508498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50469"/>
            <a:ext cx="755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 panose="020B0706030804020204" pitchFamily="34" charset="0"/>
              </a:rPr>
              <a:t>ИНВЕСТИЦИОННАЯ КАРТА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3579" y="2329211"/>
            <a:ext cx="247083" cy="255722"/>
          </a:xfrm>
          <a:prstGeom prst="rect">
            <a:avLst/>
          </a:prstGeom>
          <a:ln>
            <a:solidFill>
              <a:srgbClr val="5D7186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1" y="2430083"/>
            <a:ext cx="258762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18" y="3532188"/>
            <a:ext cx="253207" cy="25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54" y="3920331"/>
            <a:ext cx="258762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85" y="3023394"/>
            <a:ext cx="253207" cy="25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40" y="2561051"/>
            <a:ext cx="277019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249975" y="7190343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314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13448</TotalTime>
  <Words>3504</Words>
  <Application>Microsoft Office PowerPoint</Application>
  <PresentationFormat>Произвольный</PresentationFormat>
  <Paragraphs>801</Paragraphs>
  <Slides>30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Savochkina_WG</cp:lastModifiedBy>
  <cp:revision>1364</cp:revision>
  <cp:lastPrinted>2021-08-10T13:32:38Z</cp:lastPrinted>
  <dcterms:created xsi:type="dcterms:W3CDTF">2017-05-10T15:02:08Z</dcterms:created>
  <dcterms:modified xsi:type="dcterms:W3CDTF">2023-08-08T09:28:05Z</dcterms:modified>
</cp:coreProperties>
</file>